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93" r:id="rId2"/>
    <p:sldId id="342" r:id="rId3"/>
    <p:sldId id="310" r:id="rId4"/>
    <p:sldId id="309" r:id="rId5"/>
    <p:sldId id="275" r:id="rId6"/>
    <p:sldId id="341" r:id="rId7"/>
    <p:sldId id="331" r:id="rId8"/>
    <p:sldId id="343" r:id="rId9"/>
    <p:sldId id="322" r:id="rId10"/>
    <p:sldId id="344" r:id="rId11"/>
    <p:sldId id="345" r:id="rId12"/>
    <p:sldId id="346" r:id="rId13"/>
    <p:sldId id="347" r:id="rId14"/>
    <p:sldId id="348" r:id="rId15"/>
    <p:sldId id="349" r:id="rId16"/>
    <p:sldId id="350" r:id="rId17"/>
    <p:sldId id="351" r:id="rId18"/>
    <p:sldId id="352" r:id="rId19"/>
    <p:sldId id="353" r:id="rId20"/>
    <p:sldId id="332" r:id="rId21"/>
    <p:sldId id="333" r:id="rId22"/>
    <p:sldId id="335" r:id="rId23"/>
    <p:sldId id="337" r:id="rId24"/>
    <p:sldId id="324" r:id="rId25"/>
    <p:sldId id="315" r:id="rId26"/>
    <p:sldId id="314" r:id="rId27"/>
    <p:sldId id="338" r:id="rId28"/>
    <p:sldId id="339" r:id="rId29"/>
    <p:sldId id="340" r:id="rId30"/>
    <p:sldId id="329" r:id="rId31"/>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6DBAB7-6794-4755-929D-3E2EC5813A13}">
          <p14:sldIdLst>
            <p14:sldId id="293"/>
            <p14:sldId id="342"/>
            <p14:sldId id="310"/>
            <p14:sldId id="309"/>
            <p14:sldId id="275"/>
            <p14:sldId id="341"/>
            <p14:sldId id="331"/>
            <p14:sldId id="343"/>
            <p14:sldId id="322"/>
            <p14:sldId id="344"/>
            <p14:sldId id="345"/>
            <p14:sldId id="346"/>
            <p14:sldId id="347"/>
            <p14:sldId id="348"/>
            <p14:sldId id="349"/>
            <p14:sldId id="350"/>
            <p14:sldId id="351"/>
            <p14:sldId id="352"/>
            <p14:sldId id="353"/>
            <p14:sldId id="332"/>
            <p14:sldId id="333"/>
            <p14:sldId id="335"/>
            <p14:sldId id="337"/>
            <p14:sldId id="324"/>
            <p14:sldId id="315"/>
            <p14:sldId id="314"/>
            <p14:sldId id="338"/>
            <p14:sldId id="339"/>
            <p14:sldId id="340"/>
            <p14:sldId id="32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0000"/>
    <a:srgbClr val="1E7F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p:scale>
          <a:sx n="100" d="100"/>
          <a:sy n="100" d="100"/>
        </p:scale>
        <p:origin x="-46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localhost\Users\gwendolynstinger\Downloads\SL_2017_SARA_chartbook_v2.2_Feb%202018.xlsm"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localhost\Users\gwendolynstinger\Downloads\FINALREPORTFEEDBACK_NEF\QOC%20figures%20for%20Sierra%20Leone%20SARA%20Plu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'ARV-Ready-National'!$B$46</c:f>
              <c:strCache>
                <c:ptCount val="1"/>
                <c:pt idx="0">
                  <c:v>Staff and Guidelines</c:v>
                </c:pt>
              </c:strCache>
            </c:strRef>
          </c:tx>
          <c:spPr>
            <a:solidFill>
              <a:srgbClr val="1E73B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'ARV-Ready-National'!$A$47:$A$55</c:f>
              <c:strCache>
                <c:ptCount val="9"/>
                <c:pt idx="0">
                  <c:v>Guidelines available ART</c:v>
                </c:pt>
                <c:pt idx="1">
                  <c:v>At least 1 trained staff ART prescription and management</c:v>
                </c:pt>
                <c:pt idx="2">
                  <c:v>CD4 or viral load</c:v>
                </c:pt>
                <c:pt idx="3">
                  <c:v>Complete blood count (CBC)</c:v>
                </c:pt>
                <c:pt idx="4">
                  <c:v>Liver function test</c:v>
                </c:pt>
                <c:pt idx="5">
                  <c:v>Renal function test</c:v>
                </c:pt>
                <c:pt idx="6">
                  <c:v>3 first line ARVs</c:v>
                </c:pt>
                <c:pt idx="7">
                  <c:v>Mean availability of tracer items</c:v>
                </c:pt>
                <c:pt idx="8">
                  <c:v>Percentage of facilities with all items</c:v>
                </c:pt>
              </c:strCache>
            </c:strRef>
          </c:cat>
          <c:val>
            <c:numRef>
              <c:f>'ARV-Ready-National'!$B$47:$B$55</c:f>
              <c:numCache>
                <c:formatCode>0%</c:formatCode>
                <c:ptCount val="9"/>
                <c:pt idx="0">
                  <c:v>0.59922178988326802</c:v>
                </c:pt>
                <c:pt idx="1">
                  <c:v>0.85019455252918297</c:v>
                </c:pt>
              </c:numCache>
            </c:numRef>
          </c:val>
        </c:ser>
        <c:ser>
          <c:idx val="1"/>
          <c:order val="1"/>
          <c:tx>
            <c:strRef>
              <c:f>'ARV-Ready-National'!$C$46</c:f>
              <c:strCache>
                <c:ptCount val="1"/>
                <c:pt idx="0">
                  <c:v>Equipment </c:v>
                </c:pt>
              </c:strCache>
            </c:strRef>
          </c:tx>
          <c:spPr>
            <a:solidFill>
              <a:srgbClr val="FFCC99"/>
            </a:solidFill>
          </c:spPr>
          <c:invertIfNegative val="0"/>
          <c:dLbls>
            <c:dLbl>
              <c:idx val="4"/>
              <c:tx>
                <c:rich>
                  <a:bodyPr/>
                  <a:lstStyle/>
                  <a:p>
                    <a:r>
                      <a:rPr lang="en-GB"/>
                      <a:t>Add text</a:t>
                    </a:r>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GB"/>
                      <a:t>Add text</a:t>
                    </a:r>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GB"/>
                      <a:t>Add text</a:t>
                    </a:r>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GB"/>
                      <a:t>Add text</a:t>
                    </a:r>
                  </a:p>
                </c:rich>
              </c:tx>
              <c:showLegendKey val="0"/>
              <c:showVal val="1"/>
              <c:showCatName val="0"/>
              <c:showSerName val="0"/>
              <c:showPercent val="0"/>
              <c:showBubbleSize val="0"/>
              <c:extLst>
                <c:ext xmlns:c15="http://schemas.microsoft.com/office/drawing/2012/chart" uri="{CE6537A1-D6FC-4f65-9D91-7224C49458BB}"/>
              </c:extLst>
            </c:dLbl>
            <c:dLbl>
              <c:idx val="8"/>
              <c:tx>
                <c:rich>
                  <a:bodyPr/>
                  <a:lstStyle/>
                  <a:p>
                    <a:r>
                      <a:rPr lang="en-GB"/>
                      <a:t>Add text</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'ARV-Ready-National'!$A$47:$A$55</c:f>
              <c:strCache>
                <c:ptCount val="9"/>
                <c:pt idx="0">
                  <c:v>Guidelines available ART</c:v>
                </c:pt>
                <c:pt idx="1">
                  <c:v>At least 1 trained staff ART prescription and management</c:v>
                </c:pt>
                <c:pt idx="2">
                  <c:v>CD4 or viral load</c:v>
                </c:pt>
                <c:pt idx="3">
                  <c:v>Complete blood count (CBC)</c:v>
                </c:pt>
                <c:pt idx="4">
                  <c:v>Liver function test</c:v>
                </c:pt>
                <c:pt idx="5">
                  <c:v>Renal function test</c:v>
                </c:pt>
                <c:pt idx="6">
                  <c:v>3 first line ARVs</c:v>
                </c:pt>
                <c:pt idx="7">
                  <c:v>Mean availability of tracer items</c:v>
                </c:pt>
                <c:pt idx="8">
                  <c:v>Percentage of facilities with all items</c:v>
                </c:pt>
              </c:strCache>
            </c:strRef>
          </c:cat>
          <c:val>
            <c:numRef>
              <c:f>'ARV-Ready-National'!$C$47:$C$55</c:f>
              <c:numCache>
                <c:formatCode>General</c:formatCode>
                <c:ptCount val="9"/>
              </c:numCache>
            </c:numRef>
          </c:val>
        </c:ser>
        <c:ser>
          <c:idx val="2"/>
          <c:order val="2"/>
          <c:tx>
            <c:strRef>
              <c:f>'ARV-Ready-National'!$D$46</c:f>
              <c:strCache>
                <c:ptCount val="1"/>
                <c:pt idx="0">
                  <c:v>Diagnostics</c:v>
                </c:pt>
              </c:strCache>
            </c:strRef>
          </c:tx>
          <c:spPr>
            <a:solidFill>
              <a:sysClr val="window" lastClr="FFFFFF">
                <a:lumMod val="85000"/>
              </a:sys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'ARV-Ready-National'!$A$47:$A$55</c:f>
              <c:strCache>
                <c:ptCount val="9"/>
                <c:pt idx="0">
                  <c:v>Guidelines available ART</c:v>
                </c:pt>
                <c:pt idx="1">
                  <c:v>At least 1 trained staff ART prescription and management</c:v>
                </c:pt>
                <c:pt idx="2">
                  <c:v>CD4 or viral load</c:v>
                </c:pt>
                <c:pt idx="3">
                  <c:v>Complete blood count (CBC)</c:v>
                </c:pt>
                <c:pt idx="4">
                  <c:v>Liver function test</c:v>
                </c:pt>
                <c:pt idx="5">
                  <c:v>Renal function test</c:v>
                </c:pt>
                <c:pt idx="6">
                  <c:v>3 first line ARVs</c:v>
                </c:pt>
                <c:pt idx="7">
                  <c:v>Mean availability of tracer items</c:v>
                </c:pt>
                <c:pt idx="8">
                  <c:v>Percentage of facilities with all items</c:v>
                </c:pt>
              </c:strCache>
            </c:strRef>
          </c:cat>
          <c:val>
            <c:numRef>
              <c:f>'ARV-Ready-National'!$D$47:$D$55</c:f>
              <c:numCache>
                <c:formatCode>General</c:formatCode>
                <c:ptCount val="9"/>
                <c:pt idx="2" formatCode="0%">
                  <c:v>2.91828793774319E-2</c:v>
                </c:pt>
                <c:pt idx="3" formatCode="0%">
                  <c:v>2.1400778210116701E-2</c:v>
                </c:pt>
                <c:pt idx="4" formatCode="0%">
                  <c:v>3.8910505836575897E-2</c:v>
                </c:pt>
                <c:pt idx="5" formatCode="0%">
                  <c:v>3.5019455252918302E-2</c:v>
                </c:pt>
              </c:numCache>
            </c:numRef>
          </c:val>
        </c:ser>
        <c:ser>
          <c:idx val="3"/>
          <c:order val="3"/>
          <c:tx>
            <c:strRef>
              <c:f>'ARV-Ready-National'!$E$46</c:f>
              <c:strCache>
                <c:ptCount val="1"/>
                <c:pt idx="0">
                  <c:v>Medicines and Commodities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'ARV-Ready-National'!$A$47:$A$55</c:f>
              <c:strCache>
                <c:ptCount val="9"/>
                <c:pt idx="0">
                  <c:v>Guidelines available ART</c:v>
                </c:pt>
                <c:pt idx="1">
                  <c:v>At least 1 trained staff ART prescription and management</c:v>
                </c:pt>
                <c:pt idx="2">
                  <c:v>CD4 or viral load</c:v>
                </c:pt>
                <c:pt idx="3">
                  <c:v>Complete blood count (CBC)</c:v>
                </c:pt>
                <c:pt idx="4">
                  <c:v>Liver function test</c:v>
                </c:pt>
                <c:pt idx="5">
                  <c:v>Renal function test</c:v>
                </c:pt>
                <c:pt idx="6">
                  <c:v>3 first line ARVs</c:v>
                </c:pt>
                <c:pt idx="7">
                  <c:v>Mean availability of tracer items</c:v>
                </c:pt>
                <c:pt idx="8">
                  <c:v>Percentage of facilities with all items</c:v>
                </c:pt>
              </c:strCache>
            </c:strRef>
          </c:cat>
          <c:val>
            <c:numRef>
              <c:f>'ARV-Ready-National'!$E$47:$E$55</c:f>
              <c:numCache>
                <c:formatCode>General</c:formatCode>
                <c:ptCount val="9"/>
                <c:pt idx="6" formatCode="0%">
                  <c:v>0.63035019455252905</c:v>
                </c:pt>
              </c:numCache>
            </c:numRef>
          </c:val>
        </c:ser>
        <c:ser>
          <c:idx val="4"/>
          <c:order val="4"/>
          <c:tx>
            <c:strRef>
              <c:f>'ARV-Ready-National'!$F$46</c:f>
              <c:strCache>
                <c:ptCount val="1"/>
                <c:pt idx="0">
                  <c:v>Readiness Score</c:v>
                </c:pt>
              </c:strCache>
            </c:strRef>
          </c:tx>
          <c:spPr>
            <a:pattFill prst="wdUpDiag">
              <a:fgClr>
                <a:srgbClr val="7F7F7F"/>
              </a:fgClr>
              <a:bgClr>
                <a:sysClr val="window" lastClr="FFFFFF"/>
              </a:bgClr>
            </a:pattFill>
            <a:ln>
              <a:solidFill>
                <a:srgbClr val="7F7F7F"/>
              </a:solidFill>
            </a:ln>
          </c:spPr>
          <c:invertIfNegative val="0"/>
          <c:dPt>
            <c:idx val="8"/>
            <c:invertIfNegative val="0"/>
            <c:bubble3D val="0"/>
          </c:dPt>
          <c:dPt>
            <c:idx val="20"/>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'ARV-Ready-National'!$A$47:$A$55</c:f>
              <c:strCache>
                <c:ptCount val="9"/>
                <c:pt idx="0">
                  <c:v>Guidelines available ART</c:v>
                </c:pt>
                <c:pt idx="1">
                  <c:v>At least 1 trained staff ART prescription and management</c:v>
                </c:pt>
                <c:pt idx="2">
                  <c:v>CD4 or viral load</c:v>
                </c:pt>
                <c:pt idx="3">
                  <c:v>Complete blood count (CBC)</c:v>
                </c:pt>
                <c:pt idx="4">
                  <c:v>Liver function test</c:v>
                </c:pt>
                <c:pt idx="5">
                  <c:v>Renal function test</c:v>
                </c:pt>
                <c:pt idx="6">
                  <c:v>3 first line ARVs</c:v>
                </c:pt>
                <c:pt idx="7">
                  <c:v>Mean availability of tracer items</c:v>
                </c:pt>
                <c:pt idx="8">
                  <c:v>Percentage of facilities with all items</c:v>
                </c:pt>
              </c:strCache>
            </c:strRef>
          </c:cat>
          <c:val>
            <c:numRef>
              <c:f>'ARV-Ready-National'!$F$47:$F$55</c:f>
              <c:numCache>
                <c:formatCode>General</c:formatCode>
                <c:ptCount val="9"/>
                <c:pt idx="7" formatCode="0%">
                  <c:v>0.31489560311283898</c:v>
                </c:pt>
                <c:pt idx="8" formatCode="0%">
                  <c:v>5.8365758754863797E-3</c:v>
                </c:pt>
              </c:numCache>
            </c:numRef>
          </c:val>
        </c:ser>
        <c:dLbls>
          <c:showLegendKey val="0"/>
          <c:showVal val="0"/>
          <c:showCatName val="0"/>
          <c:showSerName val="0"/>
          <c:showPercent val="0"/>
          <c:showBubbleSize val="0"/>
        </c:dLbls>
        <c:gapWidth val="65"/>
        <c:overlap val="100"/>
        <c:axId val="137664384"/>
        <c:axId val="137665920"/>
      </c:barChart>
      <c:catAx>
        <c:axId val="137664384"/>
        <c:scaling>
          <c:orientation val="maxMin"/>
        </c:scaling>
        <c:delete val="0"/>
        <c:axPos val="l"/>
        <c:numFmt formatCode="General" sourceLinked="0"/>
        <c:majorTickMark val="none"/>
        <c:minorTickMark val="none"/>
        <c:tickLblPos val="nextTo"/>
        <c:txPr>
          <a:bodyPr/>
          <a:lstStyle/>
          <a:p>
            <a:pPr>
              <a:defRPr sz="900"/>
            </a:pPr>
            <a:endParaRPr lang="en-US"/>
          </a:p>
        </c:txPr>
        <c:crossAx val="137665920"/>
        <c:crosses val="autoZero"/>
        <c:auto val="1"/>
        <c:lblAlgn val="ctr"/>
        <c:lblOffset val="100"/>
        <c:noMultiLvlLbl val="0"/>
      </c:catAx>
      <c:valAx>
        <c:axId val="137665920"/>
        <c:scaling>
          <c:orientation val="minMax"/>
          <c:max val="1"/>
          <c:min val="0"/>
        </c:scaling>
        <c:delete val="0"/>
        <c:axPos val="b"/>
        <c:majorGridlines>
          <c:spPr>
            <a:ln>
              <a:noFill/>
            </a:ln>
          </c:spPr>
        </c:majorGridlines>
        <c:title>
          <c:tx>
            <c:rich>
              <a:bodyPr/>
              <a:lstStyle/>
              <a:p>
                <a:pPr>
                  <a:defRPr/>
                </a:pPr>
                <a:r>
                  <a:rPr lang="en-GB"/>
                  <a:t>Percentage availability</a:t>
                </a:r>
              </a:p>
            </c:rich>
          </c:tx>
          <c:layout/>
          <c:overlay val="0"/>
        </c:title>
        <c:numFmt formatCode="0%" sourceLinked="1"/>
        <c:majorTickMark val="out"/>
        <c:minorTickMark val="none"/>
        <c:tickLblPos val="nextTo"/>
        <c:crossAx val="137664384"/>
        <c:crosses val="max"/>
        <c:crossBetween val="between"/>
        <c:majorUnit val="0.1"/>
      </c:valAx>
      <c:spPr>
        <a:noFill/>
      </c:spPr>
    </c:plotArea>
    <c:legend>
      <c:legendPos val="t"/>
      <c:legendEntry>
        <c:idx val="1"/>
        <c:delete val="1"/>
      </c:legendEntry>
      <c:layout/>
      <c:overlay val="0"/>
    </c:legend>
    <c:plotVisOnly val="1"/>
    <c:dispBlanksAs val="gap"/>
    <c:showDLblsOverMax val="0"/>
  </c:chart>
  <c:spPr>
    <a:noFill/>
    <a:ln w="6350">
      <a:noFill/>
    </a:ln>
  </c:spPr>
  <c:txPr>
    <a:bodyPr/>
    <a:lstStyle/>
    <a:p>
      <a:pPr>
        <a:defRPr baseline="0">
          <a:latin typeface="+mn-l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1100" b="1" dirty="0"/>
              <a:t>Average for facility </a:t>
            </a:r>
            <a:r>
              <a:rPr lang="en-US" sz="1100" b="1" dirty="0">
                <a:solidFill>
                  <a:srgbClr val="FF0000"/>
                </a:solidFill>
              </a:rPr>
              <a:t>percent of records with documentation</a:t>
            </a:r>
            <a:r>
              <a:rPr lang="en-US" sz="1100" b="1" dirty="0"/>
              <a:t> of the indicated item  (n=410 patients from 82 facilities)</a:t>
            </a:r>
          </a:p>
        </c:rich>
      </c:tx>
      <c:layout/>
      <c:overlay val="0"/>
      <c:spPr>
        <a:noFill/>
        <a:ln>
          <a:noFill/>
        </a:ln>
        <a:effectLst/>
      </c:spPr>
    </c:title>
    <c:autoTitleDeleted val="0"/>
    <c:plotArea>
      <c:layout/>
      <c:barChart>
        <c:barDir val="col"/>
        <c:grouping val="clustered"/>
        <c:varyColors val="0"/>
        <c:ser>
          <c:idx val="0"/>
          <c:order val="0"/>
          <c:tx>
            <c:strRef>
              <c:f>'Fig 59 HTS'!$B$3</c:f>
              <c:strCache>
                <c:ptCount val="1"/>
                <c:pt idx="0">
                  <c:v>HIV test and results recorded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59 HTS'!$A$4:$A$8</c:f>
              <c:strCache>
                <c:ptCount val="5"/>
                <c:pt idx="0">
                  <c:v>Western Region</c:v>
                </c:pt>
                <c:pt idx="1">
                  <c:v>Eastern Region</c:v>
                </c:pt>
                <c:pt idx="2">
                  <c:v>Southern Region</c:v>
                </c:pt>
                <c:pt idx="3">
                  <c:v>Northern Region</c:v>
                </c:pt>
                <c:pt idx="4">
                  <c:v>Total </c:v>
                </c:pt>
              </c:strCache>
            </c:strRef>
          </c:cat>
          <c:val>
            <c:numRef>
              <c:f>'Fig 59 HTS'!$B$4:$B$8</c:f>
              <c:numCache>
                <c:formatCode>General</c:formatCode>
                <c:ptCount val="5"/>
                <c:pt idx="0">
                  <c:v>100</c:v>
                </c:pt>
                <c:pt idx="1">
                  <c:v>91</c:v>
                </c:pt>
                <c:pt idx="2">
                  <c:v>100</c:v>
                </c:pt>
                <c:pt idx="3">
                  <c:v>96</c:v>
                </c:pt>
                <c:pt idx="4">
                  <c:v>96</c:v>
                </c:pt>
              </c:numCache>
            </c:numRef>
          </c:val>
          <c:extLst xmlns:c16r2="http://schemas.microsoft.com/office/drawing/2015/06/chart">
            <c:ext xmlns:c16="http://schemas.microsoft.com/office/drawing/2014/chart" uri="{C3380CC4-5D6E-409C-BE32-E72D297353CC}">
              <c16:uniqueId val="{00000000-250E-7F4E-A5A1-0B5AB5381048}"/>
            </c:ext>
          </c:extLst>
        </c:ser>
        <c:ser>
          <c:idx val="1"/>
          <c:order val="1"/>
          <c:tx>
            <c:strRef>
              <c:f>'Fig 59 HTS'!$C$3</c:f>
              <c:strCache>
                <c:ptCount val="1"/>
                <c:pt idx="0">
                  <c:v>Patient received HIV test results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59 HTS'!$A$4:$A$8</c:f>
              <c:strCache>
                <c:ptCount val="5"/>
                <c:pt idx="0">
                  <c:v>Western Region</c:v>
                </c:pt>
                <c:pt idx="1">
                  <c:v>Eastern Region</c:v>
                </c:pt>
                <c:pt idx="2">
                  <c:v>Southern Region</c:v>
                </c:pt>
                <c:pt idx="3">
                  <c:v>Northern Region</c:v>
                </c:pt>
                <c:pt idx="4">
                  <c:v>Total </c:v>
                </c:pt>
              </c:strCache>
            </c:strRef>
          </c:cat>
          <c:val>
            <c:numRef>
              <c:f>'Fig 59 HTS'!$C$4:$C$8</c:f>
              <c:numCache>
                <c:formatCode>General</c:formatCode>
                <c:ptCount val="5"/>
                <c:pt idx="0">
                  <c:v>100</c:v>
                </c:pt>
                <c:pt idx="1">
                  <c:v>91</c:v>
                </c:pt>
                <c:pt idx="2">
                  <c:v>94</c:v>
                </c:pt>
                <c:pt idx="3">
                  <c:v>92</c:v>
                </c:pt>
                <c:pt idx="4">
                  <c:v>93</c:v>
                </c:pt>
              </c:numCache>
            </c:numRef>
          </c:val>
          <c:extLst xmlns:c16r2="http://schemas.microsoft.com/office/drawing/2015/06/chart">
            <c:ext xmlns:c16="http://schemas.microsoft.com/office/drawing/2014/chart" uri="{C3380CC4-5D6E-409C-BE32-E72D297353CC}">
              <c16:uniqueId val="{00000001-250E-7F4E-A5A1-0B5AB5381048}"/>
            </c:ext>
          </c:extLst>
        </c:ser>
        <c:ser>
          <c:idx val="2"/>
          <c:order val="2"/>
          <c:tx>
            <c:strRef>
              <c:f>'Fig 59 HTS'!$D$3</c:f>
              <c:strCache>
                <c:ptCount val="1"/>
                <c:pt idx="0">
                  <c:v>Condoms provided to patient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59 HTS'!$A$4:$A$8</c:f>
              <c:strCache>
                <c:ptCount val="5"/>
                <c:pt idx="0">
                  <c:v>Western Region</c:v>
                </c:pt>
                <c:pt idx="1">
                  <c:v>Eastern Region</c:v>
                </c:pt>
                <c:pt idx="2">
                  <c:v>Southern Region</c:v>
                </c:pt>
                <c:pt idx="3">
                  <c:v>Northern Region</c:v>
                </c:pt>
                <c:pt idx="4">
                  <c:v>Total </c:v>
                </c:pt>
              </c:strCache>
            </c:strRef>
          </c:cat>
          <c:val>
            <c:numRef>
              <c:f>'Fig 59 HTS'!$D$4:$D$8</c:f>
              <c:numCache>
                <c:formatCode>General</c:formatCode>
                <c:ptCount val="5"/>
                <c:pt idx="0">
                  <c:v>62</c:v>
                </c:pt>
                <c:pt idx="1">
                  <c:v>78</c:v>
                </c:pt>
                <c:pt idx="2">
                  <c:v>57</c:v>
                </c:pt>
                <c:pt idx="3">
                  <c:v>66</c:v>
                </c:pt>
                <c:pt idx="4">
                  <c:v>66</c:v>
                </c:pt>
              </c:numCache>
            </c:numRef>
          </c:val>
          <c:extLst xmlns:c16r2="http://schemas.microsoft.com/office/drawing/2015/06/chart">
            <c:ext xmlns:c16="http://schemas.microsoft.com/office/drawing/2014/chart" uri="{C3380CC4-5D6E-409C-BE32-E72D297353CC}">
              <c16:uniqueId val="{00000002-250E-7F4E-A5A1-0B5AB5381048}"/>
            </c:ext>
          </c:extLst>
        </c:ser>
        <c:ser>
          <c:idx val="3"/>
          <c:order val="3"/>
          <c:tx>
            <c:strRef>
              <c:f>'Fig 59 HTS'!$E$3</c:f>
              <c:strCache>
                <c:ptCount val="1"/>
                <c:pt idx="0">
                  <c:v>HIV test result positive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59 HTS'!$A$4:$A$8</c:f>
              <c:strCache>
                <c:ptCount val="5"/>
                <c:pt idx="0">
                  <c:v>Western Region</c:v>
                </c:pt>
                <c:pt idx="1">
                  <c:v>Eastern Region</c:v>
                </c:pt>
                <c:pt idx="2">
                  <c:v>Southern Region</c:v>
                </c:pt>
                <c:pt idx="3">
                  <c:v>Northern Region</c:v>
                </c:pt>
                <c:pt idx="4">
                  <c:v>Total </c:v>
                </c:pt>
              </c:strCache>
            </c:strRef>
          </c:cat>
          <c:val>
            <c:numRef>
              <c:f>'Fig 59 HTS'!$E$4:$E$8</c:f>
              <c:numCache>
                <c:formatCode>General</c:formatCode>
                <c:ptCount val="5"/>
                <c:pt idx="0">
                  <c:v>55</c:v>
                </c:pt>
                <c:pt idx="1">
                  <c:v>36</c:v>
                </c:pt>
                <c:pt idx="2">
                  <c:v>19</c:v>
                </c:pt>
                <c:pt idx="3">
                  <c:v>55</c:v>
                </c:pt>
                <c:pt idx="4">
                  <c:v>40</c:v>
                </c:pt>
              </c:numCache>
            </c:numRef>
          </c:val>
          <c:extLst xmlns:c16r2="http://schemas.microsoft.com/office/drawing/2015/06/chart">
            <c:ext xmlns:c16="http://schemas.microsoft.com/office/drawing/2014/chart" uri="{C3380CC4-5D6E-409C-BE32-E72D297353CC}">
              <c16:uniqueId val="{00000003-250E-7F4E-A5A1-0B5AB5381048}"/>
            </c:ext>
          </c:extLst>
        </c:ser>
        <c:ser>
          <c:idx val="4"/>
          <c:order val="4"/>
          <c:tx>
            <c:strRef>
              <c:f>'Fig 59 HTS'!$F$3</c:f>
              <c:strCache>
                <c:ptCount val="1"/>
                <c:pt idx="0">
                  <c:v>HIV test result negative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59 HTS'!$A$4:$A$8</c:f>
              <c:strCache>
                <c:ptCount val="5"/>
                <c:pt idx="0">
                  <c:v>Western Region</c:v>
                </c:pt>
                <c:pt idx="1">
                  <c:v>Eastern Region</c:v>
                </c:pt>
                <c:pt idx="2">
                  <c:v>Southern Region</c:v>
                </c:pt>
                <c:pt idx="3">
                  <c:v>Northern Region</c:v>
                </c:pt>
                <c:pt idx="4">
                  <c:v>Total </c:v>
                </c:pt>
              </c:strCache>
            </c:strRef>
          </c:cat>
          <c:val>
            <c:numRef>
              <c:f>'Fig 59 HTS'!$F$4:$F$8</c:f>
              <c:numCache>
                <c:formatCode>General</c:formatCode>
                <c:ptCount val="5"/>
                <c:pt idx="0">
                  <c:v>45</c:v>
                </c:pt>
                <c:pt idx="1">
                  <c:v>54</c:v>
                </c:pt>
                <c:pt idx="2">
                  <c:v>81</c:v>
                </c:pt>
                <c:pt idx="3">
                  <c:v>42</c:v>
                </c:pt>
                <c:pt idx="4">
                  <c:v>56</c:v>
                </c:pt>
              </c:numCache>
            </c:numRef>
          </c:val>
          <c:extLst xmlns:c16r2="http://schemas.microsoft.com/office/drawing/2015/06/chart">
            <c:ext xmlns:c16="http://schemas.microsoft.com/office/drawing/2014/chart" uri="{C3380CC4-5D6E-409C-BE32-E72D297353CC}">
              <c16:uniqueId val="{00000004-250E-7F4E-A5A1-0B5AB5381048}"/>
            </c:ext>
          </c:extLst>
        </c:ser>
        <c:ser>
          <c:idx val="5"/>
          <c:order val="5"/>
          <c:tx>
            <c:strRef>
              <c:f>'Fig 59 HTS'!$G$3</c:f>
              <c:strCache>
                <c:ptCount val="1"/>
                <c:pt idx="0">
                  <c:v>HIV test result not recorded</c:v>
                </c:pt>
              </c:strCache>
            </c:strRef>
          </c:tx>
          <c:spPr>
            <a:solidFill>
              <a:srgbClr val="2E215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59 HTS'!$A$4:$A$8</c:f>
              <c:strCache>
                <c:ptCount val="5"/>
                <c:pt idx="0">
                  <c:v>Western Region</c:v>
                </c:pt>
                <c:pt idx="1">
                  <c:v>Eastern Region</c:v>
                </c:pt>
                <c:pt idx="2">
                  <c:v>Southern Region</c:v>
                </c:pt>
                <c:pt idx="3">
                  <c:v>Northern Region</c:v>
                </c:pt>
                <c:pt idx="4">
                  <c:v>Total </c:v>
                </c:pt>
              </c:strCache>
            </c:strRef>
          </c:cat>
          <c:val>
            <c:numRef>
              <c:f>'Fig 59 HTS'!$G$4:$G$8</c:f>
              <c:numCache>
                <c:formatCode>General</c:formatCode>
                <c:ptCount val="5"/>
                <c:pt idx="0">
                  <c:v>0</c:v>
                </c:pt>
                <c:pt idx="1">
                  <c:v>10</c:v>
                </c:pt>
                <c:pt idx="2">
                  <c:v>0</c:v>
                </c:pt>
                <c:pt idx="3">
                  <c:v>4</c:v>
                </c:pt>
                <c:pt idx="4">
                  <c:v>4</c:v>
                </c:pt>
              </c:numCache>
            </c:numRef>
          </c:val>
          <c:extLst xmlns:c16r2="http://schemas.microsoft.com/office/drawing/2015/06/chart">
            <c:ext xmlns:c16="http://schemas.microsoft.com/office/drawing/2014/chart" uri="{C3380CC4-5D6E-409C-BE32-E72D297353CC}">
              <c16:uniqueId val="{00000006-250E-7F4E-A5A1-0B5AB5381048}"/>
            </c:ext>
          </c:extLst>
        </c:ser>
        <c:dLbls>
          <c:showLegendKey val="0"/>
          <c:showVal val="1"/>
          <c:showCatName val="0"/>
          <c:showSerName val="0"/>
          <c:showPercent val="0"/>
          <c:showBubbleSize val="0"/>
        </c:dLbls>
        <c:gapWidth val="150"/>
        <c:overlap val="-25"/>
        <c:axId val="138233344"/>
        <c:axId val="138234880"/>
      </c:barChart>
      <c:catAx>
        <c:axId val="13823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8234880"/>
        <c:crosses val="autoZero"/>
        <c:auto val="1"/>
        <c:lblAlgn val="ctr"/>
        <c:lblOffset val="100"/>
        <c:noMultiLvlLbl val="0"/>
      </c:catAx>
      <c:valAx>
        <c:axId val="138234880"/>
        <c:scaling>
          <c:orientation val="minMax"/>
        </c:scaling>
        <c:delete val="1"/>
        <c:axPos val="l"/>
        <c:numFmt formatCode="General" sourceLinked="1"/>
        <c:majorTickMark val="none"/>
        <c:minorTickMark val="none"/>
        <c:tickLblPos val="nextTo"/>
        <c:crossAx val="13823334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lumMod val="75000"/>
        </a:schemeClr>
      </a:solidFill>
      <a:round/>
    </a:ln>
    <a:effectLst/>
  </c:spPr>
  <c:txPr>
    <a:bodyPr/>
    <a:lstStyle/>
    <a:p>
      <a:pPr>
        <a:defRPr>
          <a:latin typeface="+mn-lt"/>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9ADBFB-770B-42CD-8446-3E55DC18815E}"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GB"/>
        </a:p>
      </dgm:t>
    </dgm:pt>
    <dgm:pt modelId="{3795A3A9-EE98-4A60-870C-2BF35296CEC3}">
      <dgm:prSet phldrT="[Text]" custT="1"/>
      <dgm:spPr/>
      <dgm:t>
        <a:bodyPr/>
        <a:lstStyle/>
        <a:p>
          <a:r>
            <a:rPr lang="en-US" sz="1600" b="1" dirty="0" smtClean="0"/>
            <a:t>WHO establishes standards in consultation with national</a:t>
          </a:r>
          <a:r>
            <a:rPr lang="en-US" sz="1600" b="1" baseline="0" dirty="0" smtClean="0"/>
            <a:t>/internationa</a:t>
          </a:r>
          <a:r>
            <a:rPr lang="en-US" sz="1600" baseline="0" dirty="0" smtClean="0"/>
            <a:t>l </a:t>
          </a:r>
          <a:r>
            <a:rPr lang="en-US" sz="1600" b="1" baseline="0" dirty="0" smtClean="0"/>
            <a:t>expertise……</a:t>
          </a:r>
          <a:r>
            <a:rPr lang="en-US" sz="1600" baseline="0" dirty="0" smtClean="0"/>
            <a:t> </a:t>
          </a:r>
          <a:endParaRPr lang="en-GB" sz="1600" dirty="0"/>
        </a:p>
      </dgm:t>
    </dgm:pt>
    <dgm:pt modelId="{4D4C6CA0-AC91-4A83-B532-B65FB4646F79}" type="parTrans" cxnId="{A50E3CFB-ACF0-4BC7-88B7-50ADE6FE29E1}">
      <dgm:prSet/>
      <dgm:spPr/>
      <dgm:t>
        <a:bodyPr/>
        <a:lstStyle/>
        <a:p>
          <a:endParaRPr lang="en-GB"/>
        </a:p>
      </dgm:t>
    </dgm:pt>
    <dgm:pt modelId="{D93FCDF8-5F74-4296-8056-1FE6C16958F7}" type="sibTrans" cxnId="{A50E3CFB-ACF0-4BC7-88B7-50ADE6FE29E1}">
      <dgm:prSet/>
      <dgm:spPr/>
      <dgm:t>
        <a:bodyPr/>
        <a:lstStyle/>
        <a:p>
          <a:endParaRPr lang="en-GB"/>
        </a:p>
      </dgm:t>
    </dgm:pt>
    <dgm:pt modelId="{057B084B-6C73-49B6-AE65-F42A2A69718B}">
      <dgm:prSet phldrT="[Text]" custT="1"/>
      <dgm:spPr>
        <a:ln>
          <a:noFill/>
        </a:ln>
      </dgm:spPr>
      <dgm:t>
        <a:bodyPr/>
        <a:lstStyle/>
        <a:p>
          <a:r>
            <a:rPr lang="en-US" sz="1400" baseline="0" dirty="0" smtClean="0"/>
            <a:t>…</a:t>
          </a:r>
          <a:r>
            <a:rPr lang="en-US" sz="1400" b="0" baseline="0" dirty="0" smtClean="0">
              <a:solidFill>
                <a:schemeClr val="accent1">
                  <a:lumMod val="75000"/>
                </a:schemeClr>
              </a:solidFill>
            </a:rPr>
            <a:t>then support</a:t>
          </a:r>
          <a:r>
            <a:rPr lang="en-US" sz="1400" b="0" dirty="0" smtClean="0">
              <a:solidFill>
                <a:schemeClr val="accent1">
                  <a:lumMod val="75000"/>
                </a:schemeClr>
              </a:solidFill>
            </a:rPr>
            <a:t> governments to adopt standards, with </a:t>
          </a:r>
          <a:r>
            <a:rPr lang="en-US" sz="1400" b="0" baseline="0" dirty="0" smtClean="0">
              <a:solidFill>
                <a:schemeClr val="accent1">
                  <a:lumMod val="75000"/>
                </a:schemeClr>
              </a:solidFill>
            </a:rPr>
            <a:t>country specific adaptations</a:t>
          </a:r>
          <a:r>
            <a:rPr lang="en-US" sz="1400" b="0" baseline="0" dirty="0" smtClean="0"/>
            <a:t> </a:t>
          </a:r>
          <a:r>
            <a:rPr lang="en-US" sz="1400" b="1" baseline="0" dirty="0" smtClean="0">
              <a:solidFill>
                <a:srgbClr val="C00000"/>
              </a:solidFill>
            </a:rPr>
            <a:t>that do not undermine the original standards </a:t>
          </a:r>
          <a:r>
            <a:rPr lang="en-US" sz="1400" b="0" baseline="0" dirty="0" smtClean="0">
              <a:solidFill>
                <a:schemeClr val="accent1">
                  <a:lumMod val="75000"/>
                </a:schemeClr>
              </a:solidFill>
            </a:rPr>
            <a:t>(i.e., sub-optimal standards should not be acceptable for a country just because the standard cannot be achieved at this time </a:t>
          </a:r>
          <a:r>
            <a:rPr lang="en-US" sz="1400" b="0" baseline="0" dirty="0" smtClean="0">
              <a:solidFill>
                <a:schemeClr val="accent1">
                  <a:lumMod val="75000"/>
                </a:schemeClr>
              </a:solidFill>
              <a:sym typeface="Wingdings" panose="05000000000000000000" pitchFamily="2" charset="2"/>
            </a:rPr>
            <a:t></a:t>
          </a:r>
          <a:r>
            <a:rPr lang="en-US" sz="1400" b="1" baseline="0" dirty="0" smtClean="0">
              <a:solidFill>
                <a:schemeClr val="accent1">
                  <a:lumMod val="75000"/>
                </a:schemeClr>
              </a:solidFill>
            </a:rPr>
            <a:t>country specific benchmarks </a:t>
          </a:r>
          <a:r>
            <a:rPr lang="en-US" sz="1400" b="0" baseline="0" dirty="0" smtClean="0">
              <a:solidFill>
                <a:schemeClr val="accent1">
                  <a:lumMod val="75000"/>
                </a:schemeClr>
              </a:solidFill>
            </a:rPr>
            <a:t>along a continuum aiming to achieve the standard can be helpful) </a:t>
          </a:r>
          <a:endParaRPr lang="en-GB" sz="1400" b="0" dirty="0">
            <a:solidFill>
              <a:schemeClr val="accent1">
                <a:lumMod val="75000"/>
              </a:schemeClr>
            </a:solidFill>
          </a:endParaRPr>
        </a:p>
      </dgm:t>
    </dgm:pt>
    <dgm:pt modelId="{3B997080-7792-4EA5-8160-C1C3B483E847}" type="parTrans" cxnId="{3839A336-27B0-49E6-AED8-E2B54D6A92A3}">
      <dgm:prSet/>
      <dgm:spPr/>
      <dgm:t>
        <a:bodyPr/>
        <a:lstStyle/>
        <a:p>
          <a:endParaRPr lang="en-GB"/>
        </a:p>
      </dgm:t>
    </dgm:pt>
    <dgm:pt modelId="{4D5F5A79-3CE8-4AD0-8A9A-490A8A831AB3}" type="sibTrans" cxnId="{3839A336-27B0-49E6-AED8-E2B54D6A92A3}">
      <dgm:prSet/>
      <dgm:spPr/>
      <dgm:t>
        <a:bodyPr/>
        <a:lstStyle/>
        <a:p>
          <a:endParaRPr lang="en-GB"/>
        </a:p>
      </dgm:t>
    </dgm:pt>
    <dgm:pt modelId="{DC7E1885-F69A-4CB8-870C-DAFFDF7AE210}">
      <dgm:prSet phldrT="[Text]" custT="1"/>
      <dgm:spPr>
        <a:solidFill>
          <a:schemeClr val="accent2">
            <a:lumMod val="75000"/>
          </a:schemeClr>
        </a:solidFill>
      </dgm:spPr>
      <dgm:t>
        <a:bodyPr/>
        <a:lstStyle/>
        <a:p>
          <a:r>
            <a:rPr lang="en-US" sz="1400" b="1" dirty="0" smtClean="0"/>
            <a:t>WHO encourages country to implement  systems for facility specific monitoring for adherence to standards</a:t>
          </a:r>
          <a:endParaRPr lang="en-GB" sz="1400" b="1" dirty="0"/>
        </a:p>
      </dgm:t>
    </dgm:pt>
    <dgm:pt modelId="{4EFB5CDD-C13E-43F0-91E8-5BBAE66825ED}" type="parTrans" cxnId="{82D5272D-AA31-4F79-AD0B-2AF90B544387}">
      <dgm:prSet/>
      <dgm:spPr/>
      <dgm:t>
        <a:bodyPr/>
        <a:lstStyle/>
        <a:p>
          <a:endParaRPr lang="en-GB"/>
        </a:p>
      </dgm:t>
    </dgm:pt>
    <dgm:pt modelId="{A7C6F299-3067-4346-9233-E2000FC80F43}" type="sibTrans" cxnId="{82D5272D-AA31-4F79-AD0B-2AF90B544387}">
      <dgm:prSet/>
      <dgm:spPr/>
      <dgm:t>
        <a:bodyPr/>
        <a:lstStyle/>
        <a:p>
          <a:endParaRPr lang="en-GB"/>
        </a:p>
      </dgm:t>
    </dgm:pt>
    <dgm:pt modelId="{3BF8D234-7633-4985-94E5-C35D823DE63F}">
      <dgm:prSet phldrT="[Text]" custT="1"/>
      <dgm:spPr>
        <a:ln>
          <a:noFill/>
        </a:ln>
      </dgm:spPr>
      <dgm:t>
        <a:bodyPr/>
        <a:lstStyle/>
        <a:p>
          <a:r>
            <a:rPr lang="en-US" sz="1800" b="1" dirty="0" smtClean="0">
              <a:solidFill>
                <a:srgbClr val="C00000"/>
              </a:solidFill>
            </a:rPr>
            <a:t>Facility and higher-level management: </a:t>
          </a:r>
          <a:endParaRPr lang="en-GB" sz="1800" b="1" dirty="0">
            <a:solidFill>
              <a:srgbClr val="C00000"/>
            </a:solidFill>
          </a:endParaRPr>
        </a:p>
      </dgm:t>
    </dgm:pt>
    <dgm:pt modelId="{EE96BF42-D647-4F2F-B8E9-10F6F24DACCA}" type="parTrans" cxnId="{927B2824-1908-4D37-907E-66718ACC9043}">
      <dgm:prSet/>
      <dgm:spPr/>
      <dgm:t>
        <a:bodyPr/>
        <a:lstStyle/>
        <a:p>
          <a:endParaRPr lang="en-GB"/>
        </a:p>
      </dgm:t>
    </dgm:pt>
    <dgm:pt modelId="{742D0BB3-0CB8-4F68-B8F4-9F96F5234904}" type="sibTrans" cxnId="{927B2824-1908-4D37-907E-66718ACC9043}">
      <dgm:prSet/>
      <dgm:spPr/>
      <dgm:t>
        <a:bodyPr/>
        <a:lstStyle/>
        <a:p>
          <a:endParaRPr lang="en-GB"/>
        </a:p>
      </dgm:t>
    </dgm:pt>
    <dgm:pt modelId="{12898C47-BD05-4ABD-B4CB-661E4C1071F6}">
      <dgm:prSet phldrT="[Text]" custT="1"/>
      <dgm:spPr>
        <a:solidFill>
          <a:schemeClr val="accent3">
            <a:lumMod val="75000"/>
          </a:schemeClr>
        </a:solidFill>
      </dgm:spPr>
      <dgm:t>
        <a:bodyPr/>
        <a:lstStyle/>
        <a:p>
          <a:r>
            <a:rPr lang="en-US" sz="2400" b="1" dirty="0" smtClean="0"/>
            <a:t>HFA</a:t>
          </a:r>
          <a:r>
            <a:rPr lang="en-US" sz="1400" b="1" dirty="0" smtClean="0"/>
            <a:t> </a:t>
          </a:r>
          <a:r>
            <a:rPr lang="en-US" sz="1400" b="1" dirty="0" smtClean="0">
              <a:sym typeface="Wingdings" panose="05000000000000000000" pitchFamily="2" charset="2"/>
            </a:rPr>
            <a:t></a:t>
          </a:r>
          <a:r>
            <a:rPr lang="en-US" sz="1400" b="1" dirty="0" smtClean="0"/>
            <a:t> periodic external validation of country findings on adherence to standards</a:t>
          </a:r>
          <a:endParaRPr lang="en-GB" sz="1400" b="1" dirty="0"/>
        </a:p>
      </dgm:t>
    </dgm:pt>
    <dgm:pt modelId="{2DD242A7-3CA9-4344-94B2-10F1B7125F6D}" type="parTrans" cxnId="{0FEBD118-8225-4AFF-A741-23B5D581EEBC}">
      <dgm:prSet/>
      <dgm:spPr/>
      <dgm:t>
        <a:bodyPr/>
        <a:lstStyle/>
        <a:p>
          <a:endParaRPr lang="en-GB"/>
        </a:p>
      </dgm:t>
    </dgm:pt>
    <dgm:pt modelId="{B4F63CA8-DEDA-49AE-974C-646D63EB34AF}" type="sibTrans" cxnId="{0FEBD118-8225-4AFF-A741-23B5D581EEBC}">
      <dgm:prSet/>
      <dgm:spPr/>
      <dgm:t>
        <a:bodyPr/>
        <a:lstStyle/>
        <a:p>
          <a:endParaRPr lang="en-GB"/>
        </a:p>
      </dgm:t>
    </dgm:pt>
    <dgm:pt modelId="{8E49EA69-ABA0-4560-93C9-044030321C24}">
      <dgm:prSet phldrT="[Text]" custT="1"/>
      <dgm:spPr>
        <a:ln>
          <a:noFill/>
        </a:ln>
      </dgm:spPr>
      <dgm:t>
        <a:bodyPr/>
        <a:lstStyle/>
        <a:p>
          <a:pPr rtl="0"/>
          <a:r>
            <a:rPr lang="en-US" sz="1400" dirty="0" smtClean="0">
              <a:solidFill>
                <a:schemeClr val="accent1">
                  <a:lumMod val="75000"/>
                </a:schemeClr>
              </a:solidFill>
            </a:rPr>
            <a:t>-  Countries get</a:t>
          </a:r>
          <a:r>
            <a:rPr lang="en-US" sz="1400" dirty="0" smtClean="0"/>
            <a:t> </a:t>
          </a:r>
          <a:r>
            <a:rPr lang="en-US" sz="1400" b="1" dirty="0" smtClean="0">
              <a:solidFill>
                <a:srgbClr val="C00000"/>
              </a:solidFill>
            </a:rPr>
            <a:t>aggregate information on service status in view of standards</a:t>
          </a:r>
          <a:r>
            <a:rPr lang="en-US" sz="1400" dirty="0" smtClean="0">
              <a:solidFill>
                <a:schemeClr val="accent1">
                  <a:lumMod val="75000"/>
                </a:schemeClr>
              </a:solidFill>
            </a:rPr>
            <a:t>—less needed if there is well-functioning national accreditation system </a:t>
          </a:r>
        </a:p>
        <a:p>
          <a:pPr rtl="0"/>
          <a:r>
            <a:rPr lang="en-US" sz="1400" dirty="0" smtClean="0"/>
            <a:t>-  </a:t>
          </a:r>
          <a:r>
            <a:rPr lang="en-US" sz="1400" b="1" dirty="0" smtClean="0"/>
            <a:t>Important for donors </a:t>
          </a:r>
          <a:r>
            <a:rPr lang="en-US" sz="1400" dirty="0" smtClean="0"/>
            <a:t>t</a:t>
          </a:r>
          <a:r>
            <a:rPr lang="en-US" sz="1400" dirty="0" smtClean="0">
              <a:solidFill>
                <a:schemeClr val="accent1">
                  <a:lumMod val="75000"/>
                </a:schemeClr>
              </a:solidFill>
            </a:rPr>
            <a:t>o ensure that national data reflects the actual situation</a:t>
          </a:r>
        </a:p>
        <a:p>
          <a:pPr rtl="0"/>
          <a:r>
            <a:rPr lang="en-US" sz="1400" dirty="0" smtClean="0">
              <a:solidFill>
                <a:schemeClr val="accent1">
                  <a:lumMod val="75000"/>
                </a:schemeClr>
              </a:solidFill>
            </a:rPr>
            <a:t>-  </a:t>
          </a:r>
          <a:r>
            <a:rPr lang="en-US" sz="1400" b="1" dirty="0" smtClean="0">
              <a:solidFill>
                <a:schemeClr val="accent1">
                  <a:lumMod val="75000"/>
                </a:schemeClr>
              </a:solidFill>
            </a:rPr>
            <a:t>An introspective review</a:t>
          </a:r>
          <a:r>
            <a:rPr lang="en-US" sz="1400" dirty="0" smtClean="0">
              <a:solidFill>
                <a:schemeClr val="accent1">
                  <a:lumMod val="75000"/>
                </a:schemeClr>
              </a:solidFill>
            </a:rPr>
            <a:t> of </a:t>
          </a:r>
          <a:r>
            <a:rPr lang="en-GB" sz="1400" b="0" dirty="0" smtClean="0">
              <a:solidFill>
                <a:schemeClr val="accent1">
                  <a:lumMod val="75000"/>
                </a:schemeClr>
              </a:solidFill>
            </a:rPr>
            <a:t>results within a country and between countries </a:t>
          </a:r>
          <a:r>
            <a:rPr lang="en-GB" sz="1400" b="1" i="1" dirty="0" smtClean="0">
              <a:solidFill>
                <a:schemeClr val="accent1">
                  <a:lumMod val="75000"/>
                </a:schemeClr>
              </a:solidFill>
            </a:rPr>
            <a:t>over time</a:t>
          </a:r>
          <a:r>
            <a:rPr lang="en-GB" sz="1400" b="0" dirty="0" smtClean="0">
              <a:solidFill>
                <a:schemeClr val="accent1">
                  <a:lumMod val="75000"/>
                </a:schemeClr>
              </a:solidFill>
            </a:rPr>
            <a:t> – rather than just finding results acceptable</a:t>
          </a:r>
          <a:endParaRPr lang="en-GB" sz="1200" dirty="0"/>
        </a:p>
      </dgm:t>
    </dgm:pt>
    <dgm:pt modelId="{DB9F24A3-759E-43A4-BCE8-92292B636243}" type="parTrans" cxnId="{9ED87076-43AA-4499-915C-0962119A806A}">
      <dgm:prSet/>
      <dgm:spPr/>
      <dgm:t>
        <a:bodyPr/>
        <a:lstStyle/>
        <a:p>
          <a:endParaRPr lang="en-GB"/>
        </a:p>
      </dgm:t>
    </dgm:pt>
    <dgm:pt modelId="{9F794993-4AB2-46B9-9A8B-B1380A9FAD76}" type="sibTrans" cxnId="{9ED87076-43AA-4499-915C-0962119A806A}">
      <dgm:prSet/>
      <dgm:spPr/>
      <dgm:t>
        <a:bodyPr/>
        <a:lstStyle/>
        <a:p>
          <a:endParaRPr lang="en-GB"/>
        </a:p>
      </dgm:t>
    </dgm:pt>
    <dgm:pt modelId="{8A2E7B5F-AE7C-4394-97FC-9A86B5CA9EE3}">
      <dgm:prSet custT="1"/>
      <dgm:spPr>
        <a:ln>
          <a:noFill/>
        </a:ln>
      </dgm:spPr>
      <dgm:t>
        <a:bodyPr/>
        <a:lstStyle/>
        <a:p>
          <a:r>
            <a:rPr lang="en-US" sz="1600" b="1" dirty="0" smtClean="0">
              <a:solidFill>
                <a:schemeClr val="accent1">
                  <a:lumMod val="75000"/>
                </a:schemeClr>
              </a:solidFill>
            </a:rPr>
            <a:t>Supervision</a:t>
          </a:r>
          <a:r>
            <a:rPr lang="en-US" sz="1400" baseline="0" dirty="0" smtClean="0">
              <a:solidFill>
                <a:schemeClr val="accent1">
                  <a:lumMod val="75000"/>
                </a:schemeClr>
              </a:solidFill>
            </a:rPr>
            <a:t> systems (possibly using checklists/record reviews/internal case reviews)</a:t>
          </a:r>
          <a:endParaRPr lang="en-US" sz="1400" baseline="0" dirty="0">
            <a:solidFill>
              <a:schemeClr val="accent1">
                <a:lumMod val="75000"/>
              </a:schemeClr>
            </a:solidFill>
          </a:endParaRPr>
        </a:p>
      </dgm:t>
    </dgm:pt>
    <dgm:pt modelId="{2C0F2D84-08BA-4787-BAA8-970C5F18CDC0}" type="parTrans" cxnId="{1BB13BFC-915C-4867-A7C0-F900A9EEDF46}">
      <dgm:prSet/>
      <dgm:spPr/>
      <dgm:t>
        <a:bodyPr/>
        <a:lstStyle/>
        <a:p>
          <a:endParaRPr lang="en-GB"/>
        </a:p>
      </dgm:t>
    </dgm:pt>
    <dgm:pt modelId="{A8B6D1A6-6B2C-4177-9D34-6207231C9866}" type="sibTrans" cxnId="{1BB13BFC-915C-4867-A7C0-F900A9EEDF46}">
      <dgm:prSet/>
      <dgm:spPr/>
      <dgm:t>
        <a:bodyPr/>
        <a:lstStyle/>
        <a:p>
          <a:endParaRPr lang="en-GB"/>
        </a:p>
      </dgm:t>
    </dgm:pt>
    <dgm:pt modelId="{21BAE99A-9D99-4152-9FCB-36012228A217}">
      <dgm:prSet custT="1"/>
      <dgm:spPr>
        <a:ln>
          <a:noFill/>
        </a:ln>
      </dgm:spPr>
      <dgm:t>
        <a:bodyPr/>
        <a:lstStyle/>
        <a:p>
          <a:r>
            <a:rPr lang="en-US" sz="1600" b="1" dirty="0" smtClean="0">
              <a:solidFill>
                <a:schemeClr val="accent1">
                  <a:lumMod val="75000"/>
                </a:schemeClr>
              </a:solidFill>
            </a:rPr>
            <a:t>Monitoring systems </a:t>
          </a:r>
          <a:r>
            <a:rPr lang="en-US" sz="1400" baseline="0" dirty="0" smtClean="0">
              <a:solidFill>
                <a:schemeClr val="accent1">
                  <a:lumMod val="75000"/>
                </a:schemeClr>
              </a:solidFill>
            </a:rPr>
            <a:t>(e.g., collection and use of data)</a:t>
          </a:r>
          <a:endParaRPr lang="en-US" sz="1400" baseline="0" dirty="0">
            <a:solidFill>
              <a:schemeClr val="accent1">
                <a:lumMod val="75000"/>
              </a:schemeClr>
            </a:solidFill>
          </a:endParaRPr>
        </a:p>
      </dgm:t>
    </dgm:pt>
    <dgm:pt modelId="{1D8B9597-ACB3-4296-9191-FD16D1A3D786}" type="parTrans" cxnId="{C7600AC6-FB50-4338-8DD9-DE431ADE5EAC}">
      <dgm:prSet/>
      <dgm:spPr/>
      <dgm:t>
        <a:bodyPr/>
        <a:lstStyle/>
        <a:p>
          <a:endParaRPr lang="en-GB"/>
        </a:p>
      </dgm:t>
    </dgm:pt>
    <dgm:pt modelId="{8D940B97-838B-4B99-8316-DBA0C0D7D40E}" type="sibTrans" cxnId="{C7600AC6-FB50-4338-8DD9-DE431ADE5EAC}">
      <dgm:prSet/>
      <dgm:spPr/>
      <dgm:t>
        <a:bodyPr/>
        <a:lstStyle/>
        <a:p>
          <a:endParaRPr lang="en-GB"/>
        </a:p>
      </dgm:t>
    </dgm:pt>
    <dgm:pt modelId="{3436E0E4-2413-44A1-8FDE-5D5A4BB108E3}">
      <dgm:prSet custT="1"/>
      <dgm:spPr>
        <a:ln>
          <a:noFill/>
        </a:ln>
      </dgm:spPr>
      <dgm:t>
        <a:bodyPr/>
        <a:lstStyle/>
        <a:p>
          <a:r>
            <a:rPr lang="en-US" sz="1600" b="1" dirty="0" smtClean="0">
              <a:solidFill>
                <a:schemeClr val="accent1">
                  <a:lumMod val="75000"/>
                </a:schemeClr>
              </a:solidFill>
            </a:rPr>
            <a:t>Systems for reviewing results </a:t>
          </a:r>
          <a:r>
            <a:rPr lang="en-US" sz="1400" baseline="0" dirty="0" smtClean="0">
              <a:solidFill>
                <a:schemeClr val="accent1">
                  <a:lumMod val="75000"/>
                </a:schemeClr>
              </a:solidFill>
            </a:rPr>
            <a:t>and using these to improve services</a:t>
          </a:r>
          <a:endParaRPr lang="en-US" sz="1400" baseline="0" dirty="0">
            <a:solidFill>
              <a:schemeClr val="accent1">
                <a:lumMod val="75000"/>
              </a:schemeClr>
            </a:solidFill>
          </a:endParaRPr>
        </a:p>
      </dgm:t>
    </dgm:pt>
    <dgm:pt modelId="{7401F3BC-159E-4F5C-9C96-CEDB0A09366E}" type="parTrans" cxnId="{1555FDB7-4825-46A0-8CDE-FC863CA57451}">
      <dgm:prSet/>
      <dgm:spPr/>
      <dgm:t>
        <a:bodyPr/>
        <a:lstStyle/>
        <a:p>
          <a:endParaRPr lang="en-GB"/>
        </a:p>
      </dgm:t>
    </dgm:pt>
    <dgm:pt modelId="{20C1DF2F-27FE-459B-B524-7BFACF0CFD69}" type="sibTrans" cxnId="{1555FDB7-4825-46A0-8CDE-FC863CA57451}">
      <dgm:prSet/>
      <dgm:spPr/>
      <dgm:t>
        <a:bodyPr/>
        <a:lstStyle/>
        <a:p>
          <a:endParaRPr lang="en-GB"/>
        </a:p>
      </dgm:t>
    </dgm:pt>
    <dgm:pt modelId="{8A3838C3-1786-455C-A82E-1CA846D169CD}">
      <dgm:prSet custT="1"/>
      <dgm:spPr>
        <a:ln>
          <a:noFill/>
        </a:ln>
      </dgm:spPr>
      <dgm:t>
        <a:bodyPr/>
        <a:lstStyle/>
        <a:p>
          <a:r>
            <a:rPr lang="en-US" sz="1600" b="0" i="1" u="none" dirty="0" smtClean="0">
              <a:solidFill>
                <a:srgbClr val="C00000"/>
              </a:solidFill>
            </a:rPr>
            <a:t>Ideally</a:t>
          </a:r>
          <a:r>
            <a:rPr lang="en-US" sz="1600" b="0" i="1" u="none" baseline="0" dirty="0" smtClean="0">
              <a:solidFill>
                <a:srgbClr val="C00000"/>
              </a:solidFill>
            </a:rPr>
            <a:t> countries will implement facility-specific accreditation/certification systems</a:t>
          </a:r>
          <a:endParaRPr lang="en-GB" sz="1600" b="0" i="1" u="none" dirty="0"/>
        </a:p>
      </dgm:t>
    </dgm:pt>
    <dgm:pt modelId="{198F11A8-B15A-4756-8EEE-A16DC9D1C4CE}" type="parTrans" cxnId="{CBE3C98D-3DA9-45E3-A1BF-493B25A8FAC0}">
      <dgm:prSet/>
      <dgm:spPr/>
      <dgm:t>
        <a:bodyPr/>
        <a:lstStyle/>
        <a:p>
          <a:endParaRPr lang="en-GB"/>
        </a:p>
      </dgm:t>
    </dgm:pt>
    <dgm:pt modelId="{A598A73E-DB81-4356-A861-78404A24AF0B}" type="sibTrans" cxnId="{CBE3C98D-3DA9-45E3-A1BF-493B25A8FAC0}">
      <dgm:prSet/>
      <dgm:spPr/>
      <dgm:t>
        <a:bodyPr/>
        <a:lstStyle/>
        <a:p>
          <a:endParaRPr lang="en-GB"/>
        </a:p>
      </dgm:t>
    </dgm:pt>
    <dgm:pt modelId="{9ADB782D-FDC0-4F2A-898A-3315B2B6F5DC}">
      <dgm:prSet custT="1"/>
      <dgm:spPr>
        <a:ln>
          <a:noFill/>
        </a:ln>
      </dgm:spPr>
      <dgm:t>
        <a:bodyPr/>
        <a:lstStyle/>
        <a:p>
          <a:endParaRPr lang="en-US" sz="1400" baseline="0" dirty="0">
            <a:solidFill>
              <a:schemeClr val="accent1">
                <a:lumMod val="75000"/>
              </a:schemeClr>
            </a:solidFill>
          </a:endParaRPr>
        </a:p>
      </dgm:t>
    </dgm:pt>
    <dgm:pt modelId="{B6B2F8C1-257D-4FE2-9550-FC98A8D08BF9}" type="parTrans" cxnId="{125D8016-8505-404E-A04D-EB9DA68941EF}">
      <dgm:prSet/>
      <dgm:spPr/>
      <dgm:t>
        <a:bodyPr/>
        <a:lstStyle/>
        <a:p>
          <a:endParaRPr lang="en-GB"/>
        </a:p>
      </dgm:t>
    </dgm:pt>
    <dgm:pt modelId="{A4860175-46DA-4170-B8D3-02F79AEB86FD}" type="sibTrans" cxnId="{125D8016-8505-404E-A04D-EB9DA68941EF}">
      <dgm:prSet/>
      <dgm:spPr/>
      <dgm:t>
        <a:bodyPr/>
        <a:lstStyle/>
        <a:p>
          <a:endParaRPr lang="en-GB"/>
        </a:p>
      </dgm:t>
    </dgm:pt>
    <dgm:pt modelId="{273BA23E-0D28-428A-B503-B2A8CBF0E9E3}">
      <dgm:prSet custT="1"/>
      <dgm:spPr>
        <a:ln>
          <a:noFill/>
        </a:ln>
      </dgm:spPr>
      <dgm:t>
        <a:bodyPr/>
        <a:lstStyle/>
        <a:p>
          <a:endParaRPr lang="en-US" sz="1400" baseline="0" dirty="0">
            <a:solidFill>
              <a:schemeClr val="accent1">
                <a:lumMod val="75000"/>
              </a:schemeClr>
            </a:solidFill>
          </a:endParaRPr>
        </a:p>
      </dgm:t>
    </dgm:pt>
    <dgm:pt modelId="{372B8C3B-D9B4-44F0-83C4-0107DBEBFCB7}" type="parTrans" cxnId="{0F4BAF2E-265F-419D-8E92-B22C7E9983E8}">
      <dgm:prSet/>
      <dgm:spPr/>
      <dgm:t>
        <a:bodyPr/>
        <a:lstStyle/>
        <a:p>
          <a:endParaRPr lang="en-GB"/>
        </a:p>
      </dgm:t>
    </dgm:pt>
    <dgm:pt modelId="{CFD933F5-B56C-484C-BCCF-3376A96D6BBC}" type="sibTrans" cxnId="{0F4BAF2E-265F-419D-8E92-B22C7E9983E8}">
      <dgm:prSet/>
      <dgm:spPr/>
      <dgm:t>
        <a:bodyPr/>
        <a:lstStyle/>
        <a:p>
          <a:endParaRPr lang="en-GB"/>
        </a:p>
      </dgm:t>
    </dgm:pt>
    <dgm:pt modelId="{7F0FD1F1-593D-4310-8EA3-19C8BAEBC816}">
      <dgm:prSet custT="1"/>
      <dgm:spPr>
        <a:ln>
          <a:noFill/>
        </a:ln>
      </dgm:spPr>
      <dgm:t>
        <a:bodyPr/>
        <a:lstStyle/>
        <a:p>
          <a:endParaRPr lang="en-US" sz="1400" baseline="0" dirty="0">
            <a:solidFill>
              <a:schemeClr val="accent1">
                <a:lumMod val="75000"/>
              </a:schemeClr>
            </a:solidFill>
          </a:endParaRPr>
        </a:p>
      </dgm:t>
    </dgm:pt>
    <dgm:pt modelId="{D5E89648-E49C-4A5C-B0FF-037280E78871}" type="parTrans" cxnId="{1BAAEA3D-751F-4338-BEAF-A31A83CC12E5}">
      <dgm:prSet/>
      <dgm:spPr/>
      <dgm:t>
        <a:bodyPr/>
        <a:lstStyle/>
        <a:p>
          <a:endParaRPr lang="en-GB"/>
        </a:p>
      </dgm:t>
    </dgm:pt>
    <dgm:pt modelId="{94789C35-B875-423C-9278-4EDA642DA188}" type="sibTrans" cxnId="{1BAAEA3D-751F-4338-BEAF-A31A83CC12E5}">
      <dgm:prSet/>
      <dgm:spPr/>
      <dgm:t>
        <a:bodyPr/>
        <a:lstStyle/>
        <a:p>
          <a:endParaRPr lang="en-GB"/>
        </a:p>
      </dgm:t>
    </dgm:pt>
    <dgm:pt modelId="{B55A6236-4DF3-4BDD-A071-D8CB4B6BAE86}" type="pres">
      <dgm:prSet presAssocID="{069ADBFB-770B-42CD-8446-3E55DC18815E}" presName="Name0" presStyleCnt="0">
        <dgm:presLayoutVars>
          <dgm:chMax val="5"/>
          <dgm:chPref val="5"/>
          <dgm:dir/>
          <dgm:animLvl val="lvl"/>
        </dgm:presLayoutVars>
      </dgm:prSet>
      <dgm:spPr/>
      <dgm:t>
        <a:bodyPr/>
        <a:lstStyle/>
        <a:p>
          <a:endParaRPr lang="en-GB"/>
        </a:p>
      </dgm:t>
    </dgm:pt>
    <dgm:pt modelId="{8EBDD270-DE13-4C47-9609-C6274C998E31}" type="pres">
      <dgm:prSet presAssocID="{3795A3A9-EE98-4A60-870C-2BF35296CEC3}" presName="parentText1" presStyleLbl="node1" presStyleIdx="0" presStyleCnt="3" custScaleX="101242" custLinFactNeighborX="331" custLinFactNeighborY="-38040">
        <dgm:presLayoutVars>
          <dgm:chMax/>
          <dgm:chPref val="3"/>
          <dgm:bulletEnabled val="1"/>
        </dgm:presLayoutVars>
      </dgm:prSet>
      <dgm:spPr/>
      <dgm:t>
        <a:bodyPr/>
        <a:lstStyle/>
        <a:p>
          <a:endParaRPr lang="en-GB"/>
        </a:p>
      </dgm:t>
    </dgm:pt>
    <dgm:pt modelId="{C9DADE7D-43DE-49D2-90FF-81436C151636}" type="pres">
      <dgm:prSet presAssocID="{3795A3A9-EE98-4A60-870C-2BF35296CEC3}" presName="childText1" presStyleLbl="solidAlignAcc1" presStyleIdx="0" presStyleCnt="3" custScaleX="99657" custScaleY="111363" custLinFactNeighborX="-1113" custLinFactNeighborY="-18364">
        <dgm:presLayoutVars>
          <dgm:chMax val="0"/>
          <dgm:chPref val="0"/>
          <dgm:bulletEnabled val="1"/>
        </dgm:presLayoutVars>
      </dgm:prSet>
      <dgm:spPr/>
      <dgm:t>
        <a:bodyPr/>
        <a:lstStyle/>
        <a:p>
          <a:endParaRPr lang="en-GB"/>
        </a:p>
      </dgm:t>
    </dgm:pt>
    <dgm:pt modelId="{62FA6562-CBA9-4C7D-AB29-120AAE32E080}" type="pres">
      <dgm:prSet presAssocID="{DC7E1885-F69A-4CB8-870C-DAFFDF7AE210}" presName="parentText2" presStyleLbl="node1" presStyleIdx="1" presStyleCnt="3" custScaleY="107763" custLinFactNeighborX="-796" custLinFactNeighborY="-27232">
        <dgm:presLayoutVars>
          <dgm:chMax/>
          <dgm:chPref val="3"/>
          <dgm:bulletEnabled val="1"/>
        </dgm:presLayoutVars>
      </dgm:prSet>
      <dgm:spPr/>
      <dgm:t>
        <a:bodyPr/>
        <a:lstStyle/>
        <a:p>
          <a:endParaRPr lang="en-GB"/>
        </a:p>
      </dgm:t>
    </dgm:pt>
    <dgm:pt modelId="{826D0D07-FBF1-466E-873A-FD78DC9D4568}" type="pres">
      <dgm:prSet presAssocID="{DC7E1885-F69A-4CB8-870C-DAFFDF7AE210}" presName="childText2" presStyleLbl="solidAlignAcc1" presStyleIdx="1" presStyleCnt="3" custScaleX="100100" custScaleY="169312" custLinFactNeighborX="-1100" custLinFactNeighborY="20084">
        <dgm:presLayoutVars>
          <dgm:chMax val="0"/>
          <dgm:chPref val="0"/>
          <dgm:bulletEnabled val="1"/>
        </dgm:presLayoutVars>
      </dgm:prSet>
      <dgm:spPr/>
      <dgm:t>
        <a:bodyPr/>
        <a:lstStyle/>
        <a:p>
          <a:endParaRPr lang="en-GB"/>
        </a:p>
      </dgm:t>
    </dgm:pt>
    <dgm:pt modelId="{7F0955A7-D3AB-4D21-ACB1-0493E3E565C9}" type="pres">
      <dgm:prSet presAssocID="{12898C47-BD05-4ABD-B4CB-661E4C1071F6}" presName="parentText3" presStyleLbl="node1" presStyleIdx="2" presStyleCnt="3" custScaleX="101031" custScaleY="155565" custLinFactNeighborY="4713">
        <dgm:presLayoutVars>
          <dgm:chMax/>
          <dgm:chPref val="3"/>
          <dgm:bulletEnabled val="1"/>
        </dgm:presLayoutVars>
      </dgm:prSet>
      <dgm:spPr/>
      <dgm:t>
        <a:bodyPr/>
        <a:lstStyle/>
        <a:p>
          <a:endParaRPr lang="en-GB"/>
        </a:p>
      </dgm:t>
    </dgm:pt>
    <dgm:pt modelId="{699E3253-2AE3-427E-8678-6662317FE94E}" type="pres">
      <dgm:prSet presAssocID="{12898C47-BD05-4ABD-B4CB-661E4C1071F6}" presName="childText3" presStyleLbl="solidAlignAcc1" presStyleIdx="2" presStyleCnt="3" custScaleX="84128" custScaleY="112309" custLinFactNeighborX="-7148" custLinFactNeighborY="14485">
        <dgm:presLayoutVars>
          <dgm:chMax val="0"/>
          <dgm:chPref val="0"/>
          <dgm:bulletEnabled val="1"/>
        </dgm:presLayoutVars>
      </dgm:prSet>
      <dgm:spPr/>
      <dgm:t>
        <a:bodyPr/>
        <a:lstStyle/>
        <a:p>
          <a:endParaRPr lang="en-GB"/>
        </a:p>
      </dgm:t>
    </dgm:pt>
  </dgm:ptLst>
  <dgm:cxnLst>
    <dgm:cxn modelId="{ADC8BAB6-46FF-441E-8195-922100A42D09}" type="presOf" srcId="{3795A3A9-EE98-4A60-870C-2BF35296CEC3}" destId="{8EBDD270-DE13-4C47-9609-C6274C998E31}" srcOrd="0" destOrd="0" presId="urn:microsoft.com/office/officeart/2009/3/layout/IncreasingArrowsProcess"/>
    <dgm:cxn modelId="{C7600AC6-FB50-4338-8DD9-DE431ADE5EAC}" srcId="{3BF8D234-7633-4985-94E5-C35D823DE63F}" destId="{21BAE99A-9D99-4152-9FCB-36012228A217}" srcOrd="2" destOrd="0" parTransId="{1D8B9597-ACB3-4296-9191-FD16D1A3D786}" sibTransId="{8D940B97-838B-4B99-8316-DBA0C0D7D40E}"/>
    <dgm:cxn modelId="{8FA3F5A7-EF1A-48CC-BE15-28FA24DA3DF4}" type="presOf" srcId="{8E49EA69-ABA0-4560-93C9-044030321C24}" destId="{699E3253-2AE3-427E-8678-6662317FE94E}" srcOrd="0" destOrd="0" presId="urn:microsoft.com/office/officeart/2009/3/layout/IncreasingArrowsProcess"/>
    <dgm:cxn modelId="{0F4BAF2E-265F-419D-8E92-B22C7E9983E8}" srcId="{3BF8D234-7633-4985-94E5-C35D823DE63F}" destId="{273BA23E-0D28-428A-B503-B2A8CBF0E9E3}" srcOrd="3" destOrd="0" parTransId="{372B8C3B-D9B4-44F0-83C4-0107DBEBFCB7}" sibTransId="{CFD933F5-B56C-484C-BCCF-3376A96D6BBC}"/>
    <dgm:cxn modelId="{9ED87076-43AA-4499-915C-0962119A806A}" srcId="{12898C47-BD05-4ABD-B4CB-661E4C1071F6}" destId="{8E49EA69-ABA0-4560-93C9-044030321C24}" srcOrd="0" destOrd="0" parTransId="{DB9F24A3-759E-43A4-BCE8-92292B636243}" sibTransId="{9F794993-4AB2-46B9-9A8B-B1380A9FAD76}"/>
    <dgm:cxn modelId="{927B2824-1908-4D37-907E-66718ACC9043}" srcId="{DC7E1885-F69A-4CB8-870C-DAFFDF7AE210}" destId="{3BF8D234-7633-4985-94E5-C35D823DE63F}" srcOrd="0" destOrd="0" parTransId="{EE96BF42-D647-4F2F-B8E9-10F6F24DACCA}" sibTransId="{742D0BB3-0CB8-4F68-B8F4-9F96F5234904}"/>
    <dgm:cxn modelId="{03623D6D-0820-4799-827A-59A85A08DF0B}" type="presOf" srcId="{3BF8D234-7633-4985-94E5-C35D823DE63F}" destId="{826D0D07-FBF1-466E-873A-FD78DC9D4568}" srcOrd="0" destOrd="0" presId="urn:microsoft.com/office/officeart/2009/3/layout/IncreasingArrowsProcess"/>
    <dgm:cxn modelId="{BE39B9D3-4629-4E94-8F2B-B6D7187E722A}" type="presOf" srcId="{069ADBFB-770B-42CD-8446-3E55DC18815E}" destId="{B55A6236-4DF3-4BDD-A071-D8CB4B6BAE86}" srcOrd="0" destOrd="0" presId="urn:microsoft.com/office/officeart/2009/3/layout/IncreasingArrowsProcess"/>
    <dgm:cxn modelId="{A9368E0D-0436-4BF3-9E8D-AC46BE3A41A0}" type="presOf" srcId="{273BA23E-0D28-428A-B503-B2A8CBF0E9E3}" destId="{826D0D07-FBF1-466E-873A-FD78DC9D4568}" srcOrd="0" destOrd="4" presId="urn:microsoft.com/office/officeart/2009/3/layout/IncreasingArrowsProcess"/>
    <dgm:cxn modelId="{CBE3C98D-3DA9-45E3-A1BF-493B25A8FAC0}" srcId="{DC7E1885-F69A-4CB8-870C-DAFFDF7AE210}" destId="{8A3838C3-1786-455C-A82E-1CA846D169CD}" srcOrd="1" destOrd="0" parTransId="{198F11A8-B15A-4756-8EEE-A16DC9D1C4CE}" sibTransId="{A598A73E-DB81-4356-A861-78404A24AF0B}"/>
    <dgm:cxn modelId="{1BAAEA3D-751F-4338-BEAF-A31A83CC12E5}" srcId="{3BF8D234-7633-4985-94E5-C35D823DE63F}" destId="{7F0FD1F1-593D-4310-8EA3-19C8BAEBC816}" srcOrd="5" destOrd="0" parTransId="{D5E89648-E49C-4A5C-B0FF-037280E78871}" sibTransId="{94789C35-B875-423C-9278-4EDA642DA188}"/>
    <dgm:cxn modelId="{5FD6B23D-9919-45B6-9C93-A118A6C02A67}" type="presOf" srcId="{057B084B-6C73-49B6-AE65-F42A2A69718B}" destId="{C9DADE7D-43DE-49D2-90FF-81436C151636}" srcOrd="0" destOrd="0" presId="urn:microsoft.com/office/officeart/2009/3/layout/IncreasingArrowsProcess"/>
    <dgm:cxn modelId="{55C7D13D-5076-4145-880B-43A80AA1460A}" type="presOf" srcId="{21BAE99A-9D99-4152-9FCB-36012228A217}" destId="{826D0D07-FBF1-466E-873A-FD78DC9D4568}" srcOrd="0" destOrd="3" presId="urn:microsoft.com/office/officeart/2009/3/layout/IncreasingArrowsProcess"/>
    <dgm:cxn modelId="{1555FDB7-4825-46A0-8CDE-FC863CA57451}" srcId="{3BF8D234-7633-4985-94E5-C35D823DE63F}" destId="{3436E0E4-2413-44A1-8FDE-5D5A4BB108E3}" srcOrd="4" destOrd="0" parTransId="{7401F3BC-159E-4F5C-9C96-CEDB0A09366E}" sibTransId="{20C1DF2F-27FE-459B-B524-7BFACF0CFD69}"/>
    <dgm:cxn modelId="{5E199111-3E5B-4EB8-922F-428FD2617070}" type="presOf" srcId="{8A2E7B5F-AE7C-4394-97FC-9A86B5CA9EE3}" destId="{826D0D07-FBF1-466E-873A-FD78DC9D4568}" srcOrd="0" destOrd="1" presId="urn:microsoft.com/office/officeart/2009/3/layout/IncreasingArrowsProcess"/>
    <dgm:cxn modelId="{3839A336-27B0-49E6-AED8-E2B54D6A92A3}" srcId="{3795A3A9-EE98-4A60-870C-2BF35296CEC3}" destId="{057B084B-6C73-49B6-AE65-F42A2A69718B}" srcOrd="0" destOrd="0" parTransId="{3B997080-7792-4EA5-8160-C1C3B483E847}" sibTransId="{4D5F5A79-3CE8-4AD0-8A9A-490A8A831AB3}"/>
    <dgm:cxn modelId="{1BB13BFC-915C-4867-A7C0-F900A9EEDF46}" srcId="{3BF8D234-7633-4985-94E5-C35D823DE63F}" destId="{8A2E7B5F-AE7C-4394-97FC-9A86B5CA9EE3}" srcOrd="0" destOrd="0" parTransId="{2C0F2D84-08BA-4787-BAA8-970C5F18CDC0}" sibTransId="{A8B6D1A6-6B2C-4177-9D34-6207231C9866}"/>
    <dgm:cxn modelId="{A50E3CFB-ACF0-4BC7-88B7-50ADE6FE29E1}" srcId="{069ADBFB-770B-42CD-8446-3E55DC18815E}" destId="{3795A3A9-EE98-4A60-870C-2BF35296CEC3}" srcOrd="0" destOrd="0" parTransId="{4D4C6CA0-AC91-4A83-B532-B65FB4646F79}" sibTransId="{D93FCDF8-5F74-4296-8056-1FE6C16958F7}"/>
    <dgm:cxn modelId="{D9912C44-B07A-44A0-B4AF-6151748F20CC}" type="presOf" srcId="{DC7E1885-F69A-4CB8-870C-DAFFDF7AE210}" destId="{62FA6562-CBA9-4C7D-AB29-120AAE32E080}" srcOrd="0" destOrd="0" presId="urn:microsoft.com/office/officeart/2009/3/layout/IncreasingArrowsProcess"/>
    <dgm:cxn modelId="{BEE0BCD8-3746-40EE-A186-01FA32F08957}" type="presOf" srcId="{12898C47-BD05-4ABD-B4CB-661E4C1071F6}" destId="{7F0955A7-D3AB-4D21-ACB1-0493E3E565C9}" srcOrd="0" destOrd="0" presId="urn:microsoft.com/office/officeart/2009/3/layout/IncreasingArrowsProcess"/>
    <dgm:cxn modelId="{E1CDC0C1-BD43-4DF8-A503-25022936E7B9}" type="presOf" srcId="{7F0FD1F1-593D-4310-8EA3-19C8BAEBC816}" destId="{826D0D07-FBF1-466E-873A-FD78DC9D4568}" srcOrd="0" destOrd="6" presId="urn:microsoft.com/office/officeart/2009/3/layout/IncreasingArrowsProcess"/>
    <dgm:cxn modelId="{A5C712A5-714D-4B76-BE3A-4A8D3DBE0B78}" type="presOf" srcId="{3436E0E4-2413-44A1-8FDE-5D5A4BB108E3}" destId="{826D0D07-FBF1-466E-873A-FD78DC9D4568}" srcOrd="0" destOrd="5" presId="urn:microsoft.com/office/officeart/2009/3/layout/IncreasingArrowsProcess"/>
    <dgm:cxn modelId="{82D5272D-AA31-4F79-AD0B-2AF90B544387}" srcId="{069ADBFB-770B-42CD-8446-3E55DC18815E}" destId="{DC7E1885-F69A-4CB8-870C-DAFFDF7AE210}" srcOrd="1" destOrd="0" parTransId="{4EFB5CDD-C13E-43F0-91E8-5BBAE66825ED}" sibTransId="{A7C6F299-3067-4346-9233-E2000FC80F43}"/>
    <dgm:cxn modelId="{125D8016-8505-404E-A04D-EB9DA68941EF}" srcId="{3BF8D234-7633-4985-94E5-C35D823DE63F}" destId="{9ADB782D-FDC0-4F2A-898A-3315B2B6F5DC}" srcOrd="1" destOrd="0" parTransId="{B6B2F8C1-257D-4FE2-9550-FC98A8D08BF9}" sibTransId="{A4860175-46DA-4170-B8D3-02F79AEB86FD}"/>
    <dgm:cxn modelId="{0FEBD118-8225-4AFF-A741-23B5D581EEBC}" srcId="{069ADBFB-770B-42CD-8446-3E55DC18815E}" destId="{12898C47-BD05-4ABD-B4CB-661E4C1071F6}" srcOrd="2" destOrd="0" parTransId="{2DD242A7-3CA9-4344-94B2-10F1B7125F6D}" sibTransId="{B4F63CA8-DEDA-49AE-974C-646D63EB34AF}"/>
    <dgm:cxn modelId="{81A2080B-8CCE-4F83-86DE-368C11AD4871}" type="presOf" srcId="{9ADB782D-FDC0-4F2A-898A-3315B2B6F5DC}" destId="{826D0D07-FBF1-466E-873A-FD78DC9D4568}" srcOrd="0" destOrd="2" presId="urn:microsoft.com/office/officeart/2009/3/layout/IncreasingArrowsProcess"/>
    <dgm:cxn modelId="{0541837F-F40A-46AA-9183-892AE0208025}" type="presOf" srcId="{8A3838C3-1786-455C-A82E-1CA846D169CD}" destId="{826D0D07-FBF1-466E-873A-FD78DC9D4568}" srcOrd="0" destOrd="7" presId="urn:microsoft.com/office/officeart/2009/3/layout/IncreasingArrowsProcess"/>
    <dgm:cxn modelId="{87ECE9FD-74A0-4BA6-876C-2B24EAEA3F5D}" type="presParOf" srcId="{B55A6236-4DF3-4BDD-A071-D8CB4B6BAE86}" destId="{8EBDD270-DE13-4C47-9609-C6274C998E31}" srcOrd="0" destOrd="0" presId="urn:microsoft.com/office/officeart/2009/3/layout/IncreasingArrowsProcess"/>
    <dgm:cxn modelId="{4586A73F-590C-4C33-8AEF-C4367DE0AB70}" type="presParOf" srcId="{B55A6236-4DF3-4BDD-A071-D8CB4B6BAE86}" destId="{C9DADE7D-43DE-49D2-90FF-81436C151636}" srcOrd="1" destOrd="0" presId="urn:microsoft.com/office/officeart/2009/3/layout/IncreasingArrowsProcess"/>
    <dgm:cxn modelId="{94189F22-42D3-4DAB-BD94-FB581A686EE9}" type="presParOf" srcId="{B55A6236-4DF3-4BDD-A071-D8CB4B6BAE86}" destId="{62FA6562-CBA9-4C7D-AB29-120AAE32E080}" srcOrd="2" destOrd="0" presId="urn:microsoft.com/office/officeart/2009/3/layout/IncreasingArrowsProcess"/>
    <dgm:cxn modelId="{5C31CA97-4F28-4E42-BD38-656EB7DCDFF1}" type="presParOf" srcId="{B55A6236-4DF3-4BDD-A071-D8CB4B6BAE86}" destId="{826D0D07-FBF1-466E-873A-FD78DC9D4568}" srcOrd="3" destOrd="0" presId="urn:microsoft.com/office/officeart/2009/3/layout/IncreasingArrowsProcess"/>
    <dgm:cxn modelId="{38DF4AE8-5556-44AE-ACF4-21BF907B6972}" type="presParOf" srcId="{B55A6236-4DF3-4BDD-A071-D8CB4B6BAE86}" destId="{7F0955A7-D3AB-4D21-ACB1-0493E3E565C9}" srcOrd="4" destOrd="0" presId="urn:microsoft.com/office/officeart/2009/3/layout/IncreasingArrowsProcess"/>
    <dgm:cxn modelId="{4D1D89A9-81E2-4847-8E9A-3B9B4B2F95DE}" type="presParOf" srcId="{B55A6236-4DF3-4BDD-A071-D8CB4B6BAE86}" destId="{699E3253-2AE3-427E-8678-6662317FE94E}"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F7BEB4-6F71-44DF-948C-894EBD287FA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B25E2721-381F-452B-A051-9D5814EF6214}">
      <dgm:prSet phldrT="[Text]" custT="1"/>
      <dgm:spPr/>
      <dgm:t>
        <a:bodyPr/>
        <a:lstStyle/>
        <a:p>
          <a:r>
            <a:rPr lang="en-GB" sz="2400" b="1" dirty="0" smtClean="0"/>
            <a:t>Availability</a:t>
          </a:r>
        </a:p>
        <a:p>
          <a:r>
            <a:rPr lang="en-GB" sz="2400" b="1" dirty="0" smtClean="0"/>
            <a:t>(Core, extended)</a:t>
          </a:r>
          <a:endParaRPr lang="en-GB" sz="2400" b="1" dirty="0"/>
        </a:p>
      </dgm:t>
    </dgm:pt>
    <dgm:pt modelId="{1D36EC1B-6CD7-4815-BFBB-0566E19F0878}" type="parTrans" cxnId="{F7D21813-A94C-4709-BE7C-0D14C7B159A8}">
      <dgm:prSet/>
      <dgm:spPr/>
      <dgm:t>
        <a:bodyPr/>
        <a:lstStyle/>
        <a:p>
          <a:endParaRPr lang="en-GB"/>
        </a:p>
      </dgm:t>
    </dgm:pt>
    <dgm:pt modelId="{DE0D8BB4-6C12-46A6-A702-A1DB13536CD9}" type="sibTrans" cxnId="{F7D21813-A94C-4709-BE7C-0D14C7B159A8}">
      <dgm:prSet/>
      <dgm:spPr/>
      <dgm:t>
        <a:bodyPr/>
        <a:lstStyle/>
        <a:p>
          <a:endParaRPr lang="en-GB"/>
        </a:p>
      </dgm:t>
    </dgm:pt>
    <dgm:pt modelId="{6291F10D-821F-46B3-B17F-14B13213A850}">
      <dgm:prSet phldrT="[Text]"/>
      <dgm:spPr/>
      <dgm:t>
        <a:bodyPr/>
        <a:lstStyle/>
        <a:p>
          <a:pPr marL="114300"/>
          <a:r>
            <a:rPr lang="en-GB" sz="1500" b="1" dirty="0" smtClean="0"/>
            <a:t>Facility infrastructure</a:t>
          </a:r>
          <a:endParaRPr lang="en-GB" sz="1500" b="1" dirty="0"/>
        </a:p>
      </dgm:t>
    </dgm:pt>
    <dgm:pt modelId="{24A3F155-24BC-480A-A41E-C3A13DA839BB}" type="parTrans" cxnId="{A1746B37-DF10-4AD6-8FCC-AFDDE1E5DECF}">
      <dgm:prSet/>
      <dgm:spPr/>
      <dgm:t>
        <a:bodyPr/>
        <a:lstStyle/>
        <a:p>
          <a:endParaRPr lang="en-GB"/>
        </a:p>
      </dgm:t>
    </dgm:pt>
    <dgm:pt modelId="{9C774234-111F-4045-A197-F01CC515DC44}" type="sibTrans" cxnId="{A1746B37-DF10-4AD6-8FCC-AFDDE1E5DECF}">
      <dgm:prSet/>
      <dgm:spPr/>
      <dgm:t>
        <a:bodyPr/>
        <a:lstStyle/>
        <a:p>
          <a:endParaRPr lang="en-GB"/>
        </a:p>
      </dgm:t>
    </dgm:pt>
    <dgm:pt modelId="{FD10340B-D1CB-4793-AB5B-D95AE80C4836}">
      <dgm:prSet phldrT="[Text]" custT="1"/>
      <dgm:spPr/>
      <dgm:t>
        <a:bodyPr/>
        <a:lstStyle/>
        <a:p>
          <a:r>
            <a:rPr lang="en-GB" sz="2400" b="1" dirty="0" smtClean="0"/>
            <a:t>Readiness</a:t>
          </a:r>
        </a:p>
        <a:p>
          <a:r>
            <a:rPr lang="en-GB" sz="2400" b="1" dirty="0" smtClean="0"/>
            <a:t>(Core, extended)</a:t>
          </a:r>
          <a:endParaRPr lang="en-GB" sz="2400" b="1" dirty="0"/>
        </a:p>
      </dgm:t>
    </dgm:pt>
    <dgm:pt modelId="{33F1BD65-0474-42E8-BC9E-E7BE29C282BF}" type="parTrans" cxnId="{F6546BB3-211E-4C36-A8BE-39D5F17F9609}">
      <dgm:prSet/>
      <dgm:spPr/>
      <dgm:t>
        <a:bodyPr/>
        <a:lstStyle/>
        <a:p>
          <a:endParaRPr lang="en-GB"/>
        </a:p>
      </dgm:t>
    </dgm:pt>
    <dgm:pt modelId="{335666C5-53EB-463B-8138-121696D92684}" type="sibTrans" cxnId="{F6546BB3-211E-4C36-A8BE-39D5F17F9609}">
      <dgm:prSet/>
      <dgm:spPr/>
      <dgm:t>
        <a:bodyPr/>
        <a:lstStyle/>
        <a:p>
          <a:endParaRPr lang="en-GB"/>
        </a:p>
      </dgm:t>
    </dgm:pt>
    <dgm:pt modelId="{275066ED-2598-41EC-8577-D0C0BB12DD5E}">
      <dgm:prSet phldrT="[Text]" custT="1"/>
      <dgm:spPr/>
      <dgm:t>
        <a:bodyPr/>
        <a:lstStyle/>
        <a:p>
          <a:pPr marL="171450"/>
          <a:r>
            <a:rPr lang="en-GB" sz="1600" b="1" dirty="0" smtClean="0"/>
            <a:t>General readiness</a:t>
          </a:r>
          <a:endParaRPr lang="en-GB" sz="1600" b="1" dirty="0"/>
        </a:p>
      </dgm:t>
    </dgm:pt>
    <dgm:pt modelId="{E6C35D26-D7B0-4033-B576-653432F294FE}" type="parTrans" cxnId="{EE9CA664-6F33-4F4F-ACDB-38F6715C1EC8}">
      <dgm:prSet/>
      <dgm:spPr/>
      <dgm:t>
        <a:bodyPr/>
        <a:lstStyle/>
        <a:p>
          <a:endParaRPr lang="en-GB"/>
        </a:p>
      </dgm:t>
    </dgm:pt>
    <dgm:pt modelId="{8D0AAE72-DBD1-4894-9A39-D5B12F502352}" type="sibTrans" cxnId="{EE9CA664-6F33-4F4F-ACDB-38F6715C1EC8}">
      <dgm:prSet/>
      <dgm:spPr/>
      <dgm:t>
        <a:bodyPr/>
        <a:lstStyle/>
        <a:p>
          <a:endParaRPr lang="en-GB"/>
        </a:p>
      </dgm:t>
    </dgm:pt>
    <dgm:pt modelId="{9B4CC8A7-ECA0-44A0-AA1F-57B025C2F0F4}">
      <dgm:prSet phldrT="[Text]" custT="1"/>
      <dgm:spPr/>
      <dgm:t>
        <a:bodyPr/>
        <a:lstStyle/>
        <a:p>
          <a:r>
            <a:rPr lang="en-GB" sz="2400" b="1" dirty="0" smtClean="0"/>
            <a:t>Quality of care and Safety</a:t>
          </a:r>
          <a:endParaRPr lang="en-GB" sz="2400" b="1" dirty="0"/>
        </a:p>
      </dgm:t>
    </dgm:pt>
    <dgm:pt modelId="{DC52538A-24A0-4111-A43E-D0AF3697B38C}" type="parTrans" cxnId="{1F0BA29E-54B8-4782-8524-30E210B563BB}">
      <dgm:prSet/>
      <dgm:spPr/>
      <dgm:t>
        <a:bodyPr/>
        <a:lstStyle/>
        <a:p>
          <a:endParaRPr lang="en-GB"/>
        </a:p>
      </dgm:t>
    </dgm:pt>
    <dgm:pt modelId="{41642126-C038-4033-A9BA-A888396B4085}" type="sibTrans" cxnId="{1F0BA29E-54B8-4782-8524-30E210B563BB}">
      <dgm:prSet/>
      <dgm:spPr/>
      <dgm:t>
        <a:bodyPr/>
        <a:lstStyle/>
        <a:p>
          <a:endParaRPr lang="en-GB"/>
        </a:p>
      </dgm:t>
    </dgm:pt>
    <dgm:pt modelId="{8E45628D-6EE8-409C-BAEB-770C2815FCA8}">
      <dgm:prSet phldrT="[Text]" custT="1"/>
      <dgm:spPr/>
      <dgm:t>
        <a:bodyPr/>
        <a:lstStyle/>
        <a:p>
          <a:pPr marL="171450"/>
          <a:r>
            <a:rPr lang="en-US" sz="1600" b="1" dirty="0" smtClean="0"/>
            <a:t>Facility adherence to standards and </a:t>
          </a:r>
          <a:r>
            <a:rPr lang="en-US" sz="1600" b="1" dirty="0" smtClean="0">
              <a:solidFill>
                <a:srgbClr val="C00000"/>
              </a:solidFill>
            </a:rPr>
            <a:t>16 c</a:t>
          </a:r>
          <a:r>
            <a:rPr lang="en-GB" sz="1600" b="1" dirty="0" smtClean="0">
              <a:solidFill>
                <a:srgbClr val="C00000"/>
              </a:solidFill>
            </a:rPr>
            <a:t>ross-cutting </a:t>
          </a:r>
          <a:r>
            <a:rPr lang="en-GB" sz="1600" b="1" dirty="0" err="1" smtClean="0">
              <a:solidFill>
                <a:srgbClr val="C00000"/>
              </a:solidFill>
            </a:rPr>
            <a:t>QoC</a:t>
          </a:r>
          <a:r>
            <a:rPr lang="en-GB" sz="1600" b="1" dirty="0" smtClean="0">
              <a:solidFill>
                <a:srgbClr val="C00000"/>
              </a:solidFill>
            </a:rPr>
            <a:t> indicators</a:t>
          </a:r>
          <a:endParaRPr lang="en-GB" sz="1600" b="1" dirty="0">
            <a:solidFill>
              <a:srgbClr val="C00000"/>
            </a:solidFill>
          </a:endParaRPr>
        </a:p>
      </dgm:t>
    </dgm:pt>
    <dgm:pt modelId="{27632699-4DE3-4AC8-8239-E8F65DE4043D}" type="parTrans" cxnId="{69E631A2-C3B6-496E-BBDF-7C92E54BE14D}">
      <dgm:prSet/>
      <dgm:spPr/>
      <dgm:t>
        <a:bodyPr/>
        <a:lstStyle/>
        <a:p>
          <a:endParaRPr lang="en-GB"/>
        </a:p>
      </dgm:t>
    </dgm:pt>
    <dgm:pt modelId="{308BF989-2171-45F2-BFD7-6E1A95AD6394}" type="sibTrans" cxnId="{69E631A2-C3B6-496E-BBDF-7C92E54BE14D}">
      <dgm:prSet/>
      <dgm:spPr/>
      <dgm:t>
        <a:bodyPr/>
        <a:lstStyle/>
        <a:p>
          <a:endParaRPr lang="en-GB"/>
        </a:p>
      </dgm:t>
    </dgm:pt>
    <dgm:pt modelId="{1BA768A1-F654-480E-97A2-342D2A53D955}">
      <dgm:prSet/>
      <dgm:spPr/>
      <dgm:t>
        <a:bodyPr/>
        <a:lstStyle/>
        <a:p>
          <a:pPr marL="114300"/>
          <a:endParaRPr lang="en-GB" sz="1500" b="1" dirty="0"/>
        </a:p>
      </dgm:t>
    </dgm:pt>
    <dgm:pt modelId="{E7B448B0-3238-448B-8611-93F4F80FCABB}" type="parTrans" cxnId="{41FD842E-4C6B-44A5-BB38-00FFEF0DDC9B}">
      <dgm:prSet/>
      <dgm:spPr/>
      <dgm:t>
        <a:bodyPr/>
        <a:lstStyle/>
        <a:p>
          <a:endParaRPr lang="en-GB"/>
        </a:p>
      </dgm:t>
    </dgm:pt>
    <dgm:pt modelId="{4A648996-0752-4789-A9FD-560EE4EB6422}" type="sibTrans" cxnId="{41FD842E-4C6B-44A5-BB38-00FFEF0DDC9B}">
      <dgm:prSet/>
      <dgm:spPr/>
      <dgm:t>
        <a:bodyPr/>
        <a:lstStyle/>
        <a:p>
          <a:endParaRPr lang="en-GB"/>
        </a:p>
      </dgm:t>
    </dgm:pt>
    <dgm:pt modelId="{48C06DEA-7DD4-4128-9AC3-D4E8D97D3B2E}">
      <dgm:prSet/>
      <dgm:spPr/>
      <dgm:t>
        <a:bodyPr/>
        <a:lstStyle/>
        <a:p>
          <a:pPr marL="114300"/>
          <a:r>
            <a:rPr lang="en-GB" sz="1500" b="1" dirty="0" smtClean="0"/>
            <a:t>Staff and beds</a:t>
          </a:r>
          <a:endParaRPr lang="en-GB" sz="1500" b="1" dirty="0"/>
        </a:p>
      </dgm:t>
    </dgm:pt>
    <dgm:pt modelId="{43B2F294-AECF-4C30-97DC-948000420101}" type="parTrans" cxnId="{65B39FE6-5BFD-4FAF-A776-281D9B3D1F87}">
      <dgm:prSet/>
      <dgm:spPr/>
      <dgm:t>
        <a:bodyPr/>
        <a:lstStyle/>
        <a:p>
          <a:endParaRPr lang="en-GB"/>
        </a:p>
      </dgm:t>
    </dgm:pt>
    <dgm:pt modelId="{638FFE7F-4587-4479-B3A1-D084B8BFB9D9}" type="sibTrans" cxnId="{65B39FE6-5BFD-4FAF-A776-281D9B3D1F87}">
      <dgm:prSet/>
      <dgm:spPr/>
      <dgm:t>
        <a:bodyPr/>
        <a:lstStyle/>
        <a:p>
          <a:endParaRPr lang="en-GB"/>
        </a:p>
      </dgm:t>
    </dgm:pt>
    <dgm:pt modelId="{A3670935-FF8F-46D0-BDD4-41D26763EE37}">
      <dgm:prSet/>
      <dgm:spPr/>
      <dgm:t>
        <a:bodyPr/>
        <a:lstStyle/>
        <a:p>
          <a:pPr marL="114300"/>
          <a:r>
            <a:rPr lang="en-GB" sz="1500" b="1" dirty="0" smtClean="0">
              <a:solidFill>
                <a:srgbClr val="C00000"/>
              </a:solidFill>
            </a:rPr>
            <a:t>Patient services offered</a:t>
          </a:r>
          <a:endParaRPr lang="en-GB" sz="1500" b="1" dirty="0">
            <a:solidFill>
              <a:srgbClr val="C00000"/>
            </a:solidFill>
          </a:endParaRPr>
        </a:p>
      </dgm:t>
    </dgm:pt>
    <dgm:pt modelId="{05EFB675-21B5-45CC-A41F-D16A12690B37}" type="parTrans" cxnId="{CCB810B8-B2E0-463A-A484-566F54E51F63}">
      <dgm:prSet/>
      <dgm:spPr/>
      <dgm:t>
        <a:bodyPr/>
        <a:lstStyle/>
        <a:p>
          <a:endParaRPr lang="en-GB"/>
        </a:p>
      </dgm:t>
    </dgm:pt>
    <dgm:pt modelId="{94A1A142-0BB7-4409-9901-5938C506D408}" type="sibTrans" cxnId="{CCB810B8-B2E0-463A-A484-566F54E51F63}">
      <dgm:prSet/>
      <dgm:spPr/>
      <dgm:t>
        <a:bodyPr/>
        <a:lstStyle/>
        <a:p>
          <a:endParaRPr lang="en-GB"/>
        </a:p>
      </dgm:t>
    </dgm:pt>
    <dgm:pt modelId="{2E09F4E2-4161-49C4-A617-1962B45D0004}">
      <dgm:prSet/>
      <dgm:spPr/>
      <dgm:t>
        <a:bodyPr/>
        <a:lstStyle/>
        <a:p>
          <a:pPr marL="114300"/>
          <a:r>
            <a:rPr lang="en-GB" sz="1500" b="1" dirty="0" smtClean="0"/>
            <a:t>Diagnostics and treatment procedures</a:t>
          </a:r>
          <a:endParaRPr lang="en-GB" sz="1500" b="1" dirty="0"/>
        </a:p>
      </dgm:t>
    </dgm:pt>
    <dgm:pt modelId="{2FA68FAB-9588-4D2D-BFA1-6AD95E953B9C}" type="parTrans" cxnId="{735A131F-312D-4C63-9BE0-B80FD1124E0A}">
      <dgm:prSet/>
      <dgm:spPr/>
      <dgm:t>
        <a:bodyPr/>
        <a:lstStyle/>
        <a:p>
          <a:endParaRPr lang="en-GB"/>
        </a:p>
      </dgm:t>
    </dgm:pt>
    <dgm:pt modelId="{BEEA7030-FD85-4DAA-9E05-1A0E4C860E75}" type="sibTrans" cxnId="{735A131F-312D-4C63-9BE0-B80FD1124E0A}">
      <dgm:prSet/>
      <dgm:spPr/>
      <dgm:t>
        <a:bodyPr/>
        <a:lstStyle/>
        <a:p>
          <a:endParaRPr lang="en-GB"/>
        </a:p>
      </dgm:t>
    </dgm:pt>
    <dgm:pt modelId="{DCD68C36-AD75-4BD3-B7B7-9848E06D3501}">
      <dgm:prSet/>
      <dgm:spPr/>
      <dgm:t>
        <a:bodyPr/>
        <a:lstStyle/>
        <a:p>
          <a:pPr marL="114300"/>
          <a:endParaRPr lang="en-GB" sz="1500" b="1" dirty="0"/>
        </a:p>
      </dgm:t>
    </dgm:pt>
    <dgm:pt modelId="{3593764B-3733-48EC-AAE3-E7152EEE9AA5}" type="parTrans" cxnId="{60B2C254-0F34-48F3-8B72-86415CEBA4F6}">
      <dgm:prSet/>
      <dgm:spPr/>
      <dgm:t>
        <a:bodyPr/>
        <a:lstStyle/>
        <a:p>
          <a:endParaRPr lang="en-GB"/>
        </a:p>
      </dgm:t>
    </dgm:pt>
    <dgm:pt modelId="{0BB12638-E3D7-40AF-80BB-273CA6F88B2D}" type="sibTrans" cxnId="{60B2C254-0F34-48F3-8B72-86415CEBA4F6}">
      <dgm:prSet/>
      <dgm:spPr/>
      <dgm:t>
        <a:bodyPr/>
        <a:lstStyle/>
        <a:p>
          <a:endParaRPr lang="en-GB"/>
        </a:p>
      </dgm:t>
    </dgm:pt>
    <dgm:pt modelId="{726C7A4B-75DB-4F9E-BB7B-41853C0200AD}">
      <dgm:prSet phldrT="[Text]" custT="1"/>
      <dgm:spPr/>
      <dgm:t>
        <a:bodyPr/>
        <a:lstStyle/>
        <a:p>
          <a:pPr marL="171450"/>
          <a:r>
            <a:rPr lang="en-US" sz="1600" b="1" dirty="0" smtClean="0">
              <a:solidFill>
                <a:srgbClr val="C00000"/>
              </a:solidFill>
            </a:rPr>
            <a:t>Systems to support quality and safety and community linkages</a:t>
          </a:r>
          <a:endParaRPr lang="en-GB" sz="1600" b="1" dirty="0">
            <a:solidFill>
              <a:srgbClr val="C00000"/>
            </a:solidFill>
          </a:endParaRPr>
        </a:p>
      </dgm:t>
    </dgm:pt>
    <dgm:pt modelId="{45C741DA-9C4F-42BB-A362-F2E112909BF5}" type="parTrans" cxnId="{3C01FE3A-95F5-4DA5-92FE-D5BE2FC4BA05}">
      <dgm:prSet/>
      <dgm:spPr/>
      <dgm:t>
        <a:bodyPr/>
        <a:lstStyle/>
        <a:p>
          <a:endParaRPr lang="en-GB"/>
        </a:p>
      </dgm:t>
    </dgm:pt>
    <dgm:pt modelId="{64CDFDF7-DD26-4EEE-AAE5-45A9BBCD5A49}" type="sibTrans" cxnId="{3C01FE3A-95F5-4DA5-92FE-D5BE2FC4BA05}">
      <dgm:prSet/>
      <dgm:spPr/>
      <dgm:t>
        <a:bodyPr/>
        <a:lstStyle/>
        <a:p>
          <a:endParaRPr lang="en-GB"/>
        </a:p>
      </dgm:t>
    </dgm:pt>
    <dgm:pt modelId="{FEB924E0-EB3C-48F5-94BD-A2C0F271BDCE}">
      <dgm:prSet custT="1"/>
      <dgm:spPr/>
      <dgm:t>
        <a:bodyPr/>
        <a:lstStyle/>
        <a:p>
          <a:pPr marL="171450"/>
          <a:r>
            <a:rPr lang="en-GB" sz="1600" b="1" dirty="0" smtClean="0"/>
            <a:t>Provider knowledge and competency 	</a:t>
          </a:r>
          <a:endParaRPr lang="en-GB" sz="1600" b="1" dirty="0"/>
        </a:p>
      </dgm:t>
    </dgm:pt>
    <dgm:pt modelId="{6398AE64-4EB7-4F17-BA52-DE519049BB37}" type="parTrans" cxnId="{8654BEDF-5C56-412F-9500-CACF1A8B210E}">
      <dgm:prSet/>
      <dgm:spPr/>
      <dgm:t>
        <a:bodyPr/>
        <a:lstStyle/>
        <a:p>
          <a:endParaRPr lang="en-GB"/>
        </a:p>
      </dgm:t>
    </dgm:pt>
    <dgm:pt modelId="{CEF608B1-1CF7-446A-9A38-70BD29104A07}" type="sibTrans" cxnId="{8654BEDF-5C56-412F-9500-CACF1A8B210E}">
      <dgm:prSet/>
      <dgm:spPr/>
      <dgm:t>
        <a:bodyPr/>
        <a:lstStyle/>
        <a:p>
          <a:endParaRPr lang="en-GB"/>
        </a:p>
      </dgm:t>
    </dgm:pt>
    <dgm:pt modelId="{F440E61C-E6DF-4D74-84B7-4943003EC7B5}">
      <dgm:prSet/>
      <dgm:spPr/>
      <dgm:t>
        <a:bodyPr/>
        <a:lstStyle/>
        <a:p>
          <a:pPr marL="252000"/>
          <a:r>
            <a:rPr lang="en-GB" sz="1500" dirty="0" smtClean="0"/>
            <a:t>Patient outcomes		</a:t>
          </a:r>
          <a:endParaRPr lang="en-GB" sz="1500" dirty="0"/>
        </a:p>
      </dgm:t>
    </dgm:pt>
    <dgm:pt modelId="{5743E28B-A1F4-40CA-8C97-CC8AA6EE5FC7}" type="parTrans" cxnId="{13771A5A-BD56-4571-8372-E0B9AF027DF4}">
      <dgm:prSet/>
      <dgm:spPr/>
      <dgm:t>
        <a:bodyPr/>
        <a:lstStyle/>
        <a:p>
          <a:endParaRPr lang="en-GB"/>
        </a:p>
      </dgm:t>
    </dgm:pt>
    <dgm:pt modelId="{E5F47F55-A706-4317-9E26-BCDB2546D554}" type="sibTrans" cxnId="{13771A5A-BD56-4571-8372-E0B9AF027DF4}">
      <dgm:prSet/>
      <dgm:spPr/>
      <dgm:t>
        <a:bodyPr/>
        <a:lstStyle/>
        <a:p>
          <a:endParaRPr lang="en-GB"/>
        </a:p>
      </dgm:t>
    </dgm:pt>
    <dgm:pt modelId="{AB730870-9127-4A7F-9815-6989E437534C}">
      <dgm:prSet custT="1"/>
      <dgm:spPr/>
      <dgm:t>
        <a:bodyPr/>
        <a:lstStyle/>
        <a:p>
          <a:pPr marL="114300"/>
          <a:r>
            <a:rPr lang="en-US" sz="1500" b="1" dirty="0" smtClean="0">
              <a:solidFill>
                <a:srgbClr val="C00000"/>
              </a:solidFill>
            </a:rPr>
            <a:t>Service specific</a:t>
          </a:r>
          <a:endParaRPr lang="en-GB" sz="1500" b="1" dirty="0">
            <a:solidFill>
              <a:srgbClr val="C00000"/>
            </a:solidFill>
          </a:endParaRPr>
        </a:p>
      </dgm:t>
    </dgm:pt>
    <dgm:pt modelId="{5DC4F0BE-9AAB-4804-9932-816C95426CFE}" type="parTrans" cxnId="{7379F42E-7875-482D-866E-0E1F4D921D91}">
      <dgm:prSet/>
      <dgm:spPr/>
      <dgm:t>
        <a:bodyPr/>
        <a:lstStyle/>
        <a:p>
          <a:endParaRPr lang="en-GB"/>
        </a:p>
      </dgm:t>
    </dgm:pt>
    <dgm:pt modelId="{BA1E429B-33F5-4F57-AC00-41C75303A2BC}" type="sibTrans" cxnId="{7379F42E-7875-482D-866E-0E1F4D921D91}">
      <dgm:prSet/>
      <dgm:spPr/>
      <dgm:t>
        <a:bodyPr/>
        <a:lstStyle/>
        <a:p>
          <a:endParaRPr lang="en-GB"/>
        </a:p>
      </dgm:t>
    </dgm:pt>
    <dgm:pt modelId="{D58B0ED0-DBCA-4312-A8CA-45A6FFC0E488}">
      <dgm:prSet/>
      <dgm:spPr/>
      <dgm:t>
        <a:bodyPr/>
        <a:lstStyle/>
        <a:p>
          <a:pPr marL="228600"/>
          <a:r>
            <a:rPr lang="en-GB" sz="1500" dirty="0" smtClean="0"/>
            <a:t>Patient outcomes</a:t>
          </a:r>
          <a:endParaRPr lang="en-GB" sz="1500" dirty="0"/>
        </a:p>
      </dgm:t>
    </dgm:pt>
    <dgm:pt modelId="{DBB74754-42C0-440B-9DB5-ACDEF35DBEC9}" type="parTrans" cxnId="{6461ACCC-08AA-452E-9017-420D09CACFC3}">
      <dgm:prSet/>
      <dgm:spPr/>
      <dgm:t>
        <a:bodyPr/>
        <a:lstStyle/>
        <a:p>
          <a:endParaRPr lang="en-GB"/>
        </a:p>
      </dgm:t>
    </dgm:pt>
    <dgm:pt modelId="{165DDB4B-BD67-4500-8EA2-9E7856D27E13}" type="sibTrans" cxnId="{6461ACCC-08AA-452E-9017-420D09CACFC3}">
      <dgm:prSet/>
      <dgm:spPr/>
      <dgm:t>
        <a:bodyPr/>
        <a:lstStyle/>
        <a:p>
          <a:endParaRPr lang="en-GB"/>
        </a:p>
      </dgm:t>
    </dgm:pt>
    <dgm:pt modelId="{0F61A38B-9F46-4921-A896-AE707C394D1A}">
      <dgm:prSet custT="1"/>
      <dgm:spPr/>
      <dgm:t>
        <a:bodyPr/>
        <a:lstStyle/>
        <a:p>
          <a:pPr marL="171450"/>
          <a:r>
            <a:rPr lang="en-GB" sz="1600" b="1" dirty="0" smtClean="0"/>
            <a:t>Patient perspective</a:t>
          </a:r>
          <a:endParaRPr lang="en-GB" sz="1600" b="1" dirty="0"/>
        </a:p>
      </dgm:t>
    </dgm:pt>
    <dgm:pt modelId="{02AB792E-0468-456D-BFAA-39D12A290376}" type="parTrans" cxnId="{C900F701-085E-467A-B518-3F91E0C4886C}">
      <dgm:prSet/>
      <dgm:spPr/>
      <dgm:t>
        <a:bodyPr/>
        <a:lstStyle/>
        <a:p>
          <a:endParaRPr lang="en-GB"/>
        </a:p>
      </dgm:t>
    </dgm:pt>
    <dgm:pt modelId="{0BB4E24F-18F2-4AE7-AE6F-5E1BCDFDB948}" type="sibTrans" cxnId="{C900F701-085E-467A-B518-3F91E0C4886C}">
      <dgm:prSet/>
      <dgm:spPr/>
      <dgm:t>
        <a:bodyPr/>
        <a:lstStyle/>
        <a:p>
          <a:endParaRPr lang="en-GB"/>
        </a:p>
      </dgm:t>
    </dgm:pt>
    <dgm:pt modelId="{3084AD34-BC00-463E-AEA3-9C413746C6C4}">
      <dgm:prSet custT="1"/>
      <dgm:spPr/>
      <dgm:t>
        <a:bodyPr/>
        <a:lstStyle/>
        <a:p>
          <a:pPr marL="171450"/>
          <a:r>
            <a:rPr lang="en-GB" sz="1600" b="1" dirty="0" smtClean="0"/>
            <a:t>General </a:t>
          </a:r>
          <a:endParaRPr lang="en-GB" sz="1600" b="1" dirty="0"/>
        </a:p>
      </dgm:t>
    </dgm:pt>
    <dgm:pt modelId="{9346442C-A997-43F2-B0AD-0E688FF1CF67}" type="parTrans" cxnId="{8FD292A3-B284-4B2D-B432-26CBB3E5FED4}">
      <dgm:prSet/>
      <dgm:spPr/>
      <dgm:t>
        <a:bodyPr/>
        <a:lstStyle/>
        <a:p>
          <a:endParaRPr lang="en-GB"/>
        </a:p>
      </dgm:t>
    </dgm:pt>
    <dgm:pt modelId="{459D7D7D-3A2E-4B38-9C60-100623ACB99E}" type="sibTrans" cxnId="{8FD292A3-B284-4B2D-B432-26CBB3E5FED4}">
      <dgm:prSet/>
      <dgm:spPr/>
      <dgm:t>
        <a:bodyPr/>
        <a:lstStyle/>
        <a:p>
          <a:endParaRPr lang="en-GB"/>
        </a:p>
      </dgm:t>
    </dgm:pt>
    <dgm:pt modelId="{9C33AB78-E54B-431F-8561-818FAE492965}">
      <dgm:prSet/>
      <dgm:spPr/>
      <dgm:t>
        <a:bodyPr/>
        <a:lstStyle/>
        <a:p>
          <a:pPr marL="114300"/>
          <a:endParaRPr lang="en-GB" sz="1500" dirty="0"/>
        </a:p>
      </dgm:t>
    </dgm:pt>
    <dgm:pt modelId="{F3E554E5-7D9F-4999-906C-814DB0033C2D}" type="parTrans" cxnId="{9BA6748B-C330-4A9A-BFAA-FB178F9B923A}">
      <dgm:prSet/>
      <dgm:spPr/>
      <dgm:t>
        <a:bodyPr/>
        <a:lstStyle/>
        <a:p>
          <a:endParaRPr lang="en-GB"/>
        </a:p>
      </dgm:t>
    </dgm:pt>
    <dgm:pt modelId="{4E25FAE0-7594-484F-8985-FBFE2488A7B3}" type="sibTrans" cxnId="{9BA6748B-C330-4A9A-BFAA-FB178F9B923A}">
      <dgm:prSet/>
      <dgm:spPr/>
      <dgm:t>
        <a:bodyPr/>
        <a:lstStyle/>
        <a:p>
          <a:endParaRPr lang="en-GB"/>
        </a:p>
      </dgm:t>
    </dgm:pt>
    <dgm:pt modelId="{72650751-78F6-41F6-B445-86FCFF3A97F3}">
      <dgm:prSet/>
      <dgm:spPr/>
      <dgm:t>
        <a:bodyPr/>
        <a:lstStyle/>
        <a:p>
          <a:pPr marL="252000"/>
          <a:r>
            <a:rPr lang="en-GB" sz="1500" dirty="0" smtClean="0"/>
            <a:t>Patient care process</a:t>
          </a:r>
          <a:endParaRPr lang="en-GB" sz="1500" dirty="0"/>
        </a:p>
      </dgm:t>
    </dgm:pt>
    <dgm:pt modelId="{E0832018-465E-4FA2-9B0C-7D41A0E734CE}" type="parTrans" cxnId="{29A57602-C75F-4E36-AE92-44AF6097FBC5}">
      <dgm:prSet/>
      <dgm:spPr/>
      <dgm:t>
        <a:bodyPr/>
        <a:lstStyle/>
        <a:p>
          <a:endParaRPr lang="en-GB"/>
        </a:p>
      </dgm:t>
    </dgm:pt>
    <dgm:pt modelId="{A6C9AB54-3477-486C-922E-EC796AE3FB1D}" type="sibTrans" cxnId="{29A57602-C75F-4E36-AE92-44AF6097FBC5}">
      <dgm:prSet/>
      <dgm:spPr/>
      <dgm:t>
        <a:bodyPr/>
        <a:lstStyle/>
        <a:p>
          <a:endParaRPr lang="en-GB"/>
        </a:p>
      </dgm:t>
    </dgm:pt>
    <dgm:pt modelId="{9CD554CD-8715-45D2-9652-58251AB64CA5}">
      <dgm:prSet/>
      <dgm:spPr/>
      <dgm:t>
        <a:bodyPr/>
        <a:lstStyle/>
        <a:p>
          <a:pPr marL="228600"/>
          <a:r>
            <a:rPr lang="en-GB" sz="1500" dirty="0" smtClean="0"/>
            <a:t>Patient care process 	</a:t>
          </a:r>
          <a:endParaRPr lang="en-GB" sz="1500" dirty="0"/>
        </a:p>
      </dgm:t>
    </dgm:pt>
    <dgm:pt modelId="{DA54B011-E914-40B3-A346-5AA8D221E196}" type="parTrans" cxnId="{C4FCC5B5-0058-4E2B-A0A5-10FEC40F98FA}">
      <dgm:prSet/>
      <dgm:spPr/>
      <dgm:t>
        <a:bodyPr/>
        <a:lstStyle/>
        <a:p>
          <a:endParaRPr lang="en-GB"/>
        </a:p>
      </dgm:t>
    </dgm:pt>
    <dgm:pt modelId="{A1EF83E7-73CF-47FF-B690-B743E090712F}" type="sibTrans" cxnId="{C4FCC5B5-0058-4E2B-A0A5-10FEC40F98FA}">
      <dgm:prSet/>
      <dgm:spPr/>
      <dgm:t>
        <a:bodyPr/>
        <a:lstStyle/>
        <a:p>
          <a:endParaRPr lang="en-GB"/>
        </a:p>
      </dgm:t>
    </dgm:pt>
    <dgm:pt modelId="{8E3A4CA4-A470-4DF7-8F3D-A9BAA4E378AF}">
      <dgm:prSet/>
      <dgm:spPr/>
      <dgm:t>
        <a:bodyPr/>
        <a:lstStyle/>
        <a:p>
          <a:pPr marL="114300"/>
          <a:endParaRPr lang="en-GB" sz="1500" dirty="0"/>
        </a:p>
      </dgm:t>
    </dgm:pt>
    <dgm:pt modelId="{528E23B6-8608-4E22-8F31-2FABB8D97544}" type="parTrans" cxnId="{EC471A41-8012-44AC-BCC4-C6A5A48FFC53}">
      <dgm:prSet/>
      <dgm:spPr/>
      <dgm:t>
        <a:bodyPr/>
        <a:lstStyle/>
        <a:p>
          <a:endParaRPr lang="en-GB"/>
        </a:p>
      </dgm:t>
    </dgm:pt>
    <dgm:pt modelId="{845B86EF-82DA-44B5-8688-27ED885E5D04}" type="sibTrans" cxnId="{EC471A41-8012-44AC-BCC4-C6A5A48FFC53}">
      <dgm:prSet/>
      <dgm:spPr/>
      <dgm:t>
        <a:bodyPr/>
        <a:lstStyle/>
        <a:p>
          <a:endParaRPr lang="en-GB"/>
        </a:p>
      </dgm:t>
    </dgm:pt>
    <dgm:pt modelId="{8996283D-BC4E-4927-86BD-482EC68E1274}">
      <dgm:prSet/>
      <dgm:spPr/>
      <dgm:t>
        <a:bodyPr/>
        <a:lstStyle/>
        <a:p>
          <a:pPr marL="114300"/>
          <a:endParaRPr lang="en-GB" sz="1500" dirty="0"/>
        </a:p>
      </dgm:t>
    </dgm:pt>
    <dgm:pt modelId="{9F20ED57-C77A-4D5C-A509-14C790BDB3B5}" type="parTrans" cxnId="{D699257D-B3FA-42A1-9236-FBA47614889A}">
      <dgm:prSet/>
      <dgm:spPr/>
      <dgm:t>
        <a:bodyPr/>
        <a:lstStyle/>
        <a:p>
          <a:endParaRPr lang="en-GB"/>
        </a:p>
      </dgm:t>
    </dgm:pt>
    <dgm:pt modelId="{5674E980-2C56-4193-AA12-2BD8699298B7}" type="sibTrans" cxnId="{D699257D-B3FA-42A1-9236-FBA47614889A}">
      <dgm:prSet/>
      <dgm:spPr/>
      <dgm:t>
        <a:bodyPr/>
        <a:lstStyle/>
        <a:p>
          <a:endParaRPr lang="en-GB"/>
        </a:p>
      </dgm:t>
    </dgm:pt>
    <dgm:pt modelId="{CED0ACA7-2F1C-41E1-BA59-B48D806DEDA9}">
      <dgm:prSet custT="1"/>
      <dgm:spPr/>
      <dgm:t>
        <a:bodyPr/>
        <a:lstStyle/>
        <a:p>
          <a:pPr marL="288000"/>
          <a:r>
            <a:rPr lang="en-GB" sz="1200" dirty="0" smtClean="0"/>
            <a:t>Immunization</a:t>
          </a:r>
          <a:endParaRPr lang="en-GB" sz="1200" dirty="0"/>
        </a:p>
      </dgm:t>
    </dgm:pt>
    <dgm:pt modelId="{C5A7F8B9-3B0A-4B84-BA6A-A803179A761B}" type="parTrans" cxnId="{18CC2639-6819-44B3-B172-EF9F9EFD004F}">
      <dgm:prSet/>
      <dgm:spPr/>
      <dgm:t>
        <a:bodyPr/>
        <a:lstStyle/>
        <a:p>
          <a:endParaRPr lang="en-GB"/>
        </a:p>
      </dgm:t>
    </dgm:pt>
    <dgm:pt modelId="{2534A82C-E08A-4C5F-A73A-AFD1C893BA3E}" type="sibTrans" cxnId="{18CC2639-6819-44B3-B172-EF9F9EFD004F}">
      <dgm:prSet/>
      <dgm:spPr/>
      <dgm:t>
        <a:bodyPr/>
        <a:lstStyle/>
        <a:p>
          <a:endParaRPr lang="en-GB"/>
        </a:p>
      </dgm:t>
    </dgm:pt>
    <dgm:pt modelId="{D65B4501-93AA-45F1-8653-801E8654131F}">
      <dgm:prSet custT="1"/>
      <dgm:spPr/>
      <dgm:t>
        <a:bodyPr/>
        <a:lstStyle/>
        <a:p>
          <a:pPr marL="288000"/>
          <a:r>
            <a:rPr lang="en-US" sz="1200" dirty="0" smtClean="0"/>
            <a:t>Malaria / HIV / TB</a:t>
          </a:r>
          <a:endParaRPr lang="en-US" sz="1200" dirty="0"/>
        </a:p>
      </dgm:t>
    </dgm:pt>
    <dgm:pt modelId="{3D165E1F-3B57-4CC3-87F7-F997BB97256D}" type="parTrans" cxnId="{1C177222-4C3D-4004-8B8C-07F2771F7E97}">
      <dgm:prSet/>
      <dgm:spPr/>
      <dgm:t>
        <a:bodyPr/>
        <a:lstStyle/>
        <a:p>
          <a:endParaRPr lang="en-GB"/>
        </a:p>
      </dgm:t>
    </dgm:pt>
    <dgm:pt modelId="{1152D7CA-DDC7-456E-A101-DD601F053377}" type="sibTrans" cxnId="{1C177222-4C3D-4004-8B8C-07F2771F7E97}">
      <dgm:prSet/>
      <dgm:spPr/>
      <dgm:t>
        <a:bodyPr/>
        <a:lstStyle/>
        <a:p>
          <a:endParaRPr lang="en-GB"/>
        </a:p>
      </dgm:t>
    </dgm:pt>
    <dgm:pt modelId="{A65F5903-807B-4D8F-B809-9A559302611D}">
      <dgm:prSet custT="1"/>
      <dgm:spPr/>
      <dgm:t>
        <a:bodyPr/>
        <a:lstStyle/>
        <a:p>
          <a:pPr marL="288000"/>
          <a:r>
            <a:rPr lang="en-US" sz="1200" dirty="0" err="1" smtClean="0"/>
            <a:t>NTD</a:t>
          </a:r>
          <a:endParaRPr lang="en-US" sz="1200" dirty="0"/>
        </a:p>
      </dgm:t>
    </dgm:pt>
    <dgm:pt modelId="{C541C737-14E9-4B99-BAC5-9A14FC7E0D1C}" type="parTrans" cxnId="{063A7599-44EE-417C-9598-892A596BB9E0}">
      <dgm:prSet/>
      <dgm:spPr/>
      <dgm:t>
        <a:bodyPr/>
        <a:lstStyle/>
        <a:p>
          <a:endParaRPr lang="en-GB"/>
        </a:p>
      </dgm:t>
    </dgm:pt>
    <dgm:pt modelId="{D2882B5C-8D72-46C7-A40F-9CC5588CD9B4}" type="sibTrans" cxnId="{063A7599-44EE-417C-9598-892A596BB9E0}">
      <dgm:prSet/>
      <dgm:spPr/>
      <dgm:t>
        <a:bodyPr/>
        <a:lstStyle/>
        <a:p>
          <a:endParaRPr lang="en-GB"/>
        </a:p>
      </dgm:t>
    </dgm:pt>
    <dgm:pt modelId="{3DC4EDF4-271C-442C-A000-027576B85242}">
      <dgm:prSet custT="1"/>
      <dgm:spPr/>
      <dgm:t>
        <a:bodyPr/>
        <a:lstStyle/>
        <a:p>
          <a:pPr marL="288000"/>
          <a:r>
            <a:rPr lang="fr-FR" sz="1200" dirty="0" err="1" smtClean="0"/>
            <a:t>NCD</a:t>
          </a:r>
          <a:r>
            <a:rPr lang="fr-FR" sz="1200" dirty="0" smtClean="0"/>
            <a:t> (</a:t>
          </a:r>
          <a:r>
            <a:rPr lang="fr-FR" sz="1200" dirty="0" err="1" smtClean="0"/>
            <a:t>CVD</a:t>
          </a:r>
          <a:r>
            <a:rPr lang="fr-FR" sz="1200" dirty="0" smtClean="0"/>
            <a:t>, </a:t>
          </a:r>
          <a:r>
            <a:rPr lang="fr-FR" sz="1200" dirty="0" err="1" smtClean="0"/>
            <a:t>CRD</a:t>
          </a:r>
          <a:r>
            <a:rPr lang="fr-FR" sz="1200" dirty="0" smtClean="0"/>
            <a:t>, </a:t>
          </a:r>
          <a:r>
            <a:rPr lang="fr-FR" sz="1200" dirty="0" err="1" smtClean="0"/>
            <a:t>Diabetes</a:t>
          </a:r>
          <a:r>
            <a:rPr lang="fr-FR" sz="1200" dirty="0" smtClean="0"/>
            <a:t>, Cancer, </a:t>
          </a:r>
          <a:r>
            <a:rPr lang="fr-FR" sz="1200" dirty="0" err="1" smtClean="0"/>
            <a:t>Surgery</a:t>
          </a:r>
          <a:r>
            <a:rPr lang="fr-FR" sz="1200" dirty="0" smtClean="0"/>
            <a:t>, Emergency care)</a:t>
          </a:r>
        </a:p>
      </dgm:t>
    </dgm:pt>
    <dgm:pt modelId="{E234B5F8-B93B-445E-AD37-36AAF4BA98C0}" type="parTrans" cxnId="{28FC76B4-8438-4866-90B1-0A060457C29C}">
      <dgm:prSet/>
      <dgm:spPr/>
      <dgm:t>
        <a:bodyPr/>
        <a:lstStyle/>
        <a:p>
          <a:endParaRPr lang="en-GB"/>
        </a:p>
      </dgm:t>
    </dgm:pt>
    <dgm:pt modelId="{1D479E17-8AF0-4819-B68C-F416C323E57B}" type="sibTrans" cxnId="{28FC76B4-8438-4866-90B1-0A060457C29C}">
      <dgm:prSet/>
      <dgm:spPr/>
      <dgm:t>
        <a:bodyPr/>
        <a:lstStyle/>
        <a:p>
          <a:endParaRPr lang="en-GB"/>
        </a:p>
      </dgm:t>
    </dgm:pt>
    <dgm:pt modelId="{D8EC03C3-A271-4ABF-A0B7-D74F3855441B}">
      <dgm:prSet custT="1"/>
      <dgm:spPr/>
      <dgm:t>
        <a:bodyPr/>
        <a:lstStyle/>
        <a:p>
          <a:pPr marL="288000"/>
          <a:r>
            <a:rPr lang="en-US" sz="1200" dirty="0" err="1" smtClean="0"/>
            <a:t>RMNCAH</a:t>
          </a:r>
          <a:endParaRPr lang="en-GB" sz="1200" dirty="0"/>
        </a:p>
      </dgm:t>
    </dgm:pt>
    <dgm:pt modelId="{987892C2-9CB8-456C-81ED-78D0457F15E1}" type="parTrans" cxnId="{C7AE6692-AC4D-40F2-8642-A9C7838E1447}">
      <dgm:prSet/>
      <dgm:spPr/>
      <dgm:t>
        <a:bodyPr/>
        <a:lstStyle/>
        <a:p>
          <a:endParaRPr lang="en-GB"/>
        </a:p>
      </dgm:t>
    </dgm:pt>
    <dgm:pt modelId="{0C8CB703-735E-44FA-A7B6-2B21EEE42FD0}" type="sibTrans" cxnId="{C7AE6692-AC4D-40F2-8642-A9C7838E1447}">
      <dgm:prSet/>
      <dgm:spPr/>
      <dgm:t>
        <a:bodyPr/>
        <a:lstStyle/>
        <a:p>
          <a:endParaRPr lang="en-GB"/>
        </a:p>
      </dgm:t>
    </dgm:pt>
    <dgm:pt modelId="{937D7B27-61EF-41D6-B621-761EF147C735}">
      <dgm:prSet custT="1"/>
      <dgm:spPr/>
      <dgm:t>
        <a:bodyPr/>
        <a:lstStyle/>
        <a:p>
          <a:pPr marL="252000"/>
          <a:r>
            <a:rPr lang="en-GB" sz="1200" b="1" dirty="0" smtClean="0">
              <a:solidFill>
                <a:srgbClr val="C00000"/>
              </a:solidFill>
            </a:rPr>
            <a:t>Medical devices/essential technologies</a:t>
          </a:r>
          <a:endParaRPr lang="en-GB" sz="1200" b="1" dirty="0">
            <a:solidFill>
              <a:srgbClr val="C00000"/>
            </a:solidFill>
          </a:endParaRPr>
        </a:p>
      </dgm:t>
    </dgm:pt>
    <dgm:pt modelId="{9CE0A39C-28DA-4771-9D55-16845D311379}" type="parTrans" cxnId="{CE09F70E-DDA0-460B-A1D5-FF6213DBC88F}">
      <dgm:prSet/>
      <dgm:spPr/>
      <dgm:t>
        <a:bodyPr/>
        <a:lstStyle/>
        <a:p>
          <a:endParaRPr lang="en-GB"/>
        </a:p>
      </dgm:t>
    </dgm:pt>
    <dgm:pt modelId="{C58DB377-DDB1-41F6-969F-B87DAD3BF708}" type="sibTrans" cxnId="{CE09F70E-DDA0-460B-A1D5-FF6213DBC88F}">
      <dgm:prSet/>
      <dgm:spPr/>
      <dgm:t>
        <a:bodyPr/>
        <a:lstStyle/>
        <a:p>
          <a:endParaRPr lang="en-GB"/>
        </a:p>
      </dgm:t>
    </dgm:pt>
    <dgm:pt modelId="{7EBB40F7-32F0-43BD-AA58-7EC2C8983194}">
      <dgm:prSet custT="1"/>
      <dgm:spPr/>
      <dgm:t>
        <a:bodyPr/>
        <a:lstStyle/>
        <a:p>
          <a:pPr marL="288000"/>
          <a:r>
            <a:rPr lang="en-GB" sz="1200" dirty="0" err="1" smtClean="0"/>
            <a:t>IPTp</a:t>
          </a:r>
          <a:endParaRPr lang="en-GB" sz="1200" dirty="0"/>
        </a:p>
      </dgm:t>
    </dgm:pt>
    <dgm:pt modelId="{DEE56138-DFC9-4BF4-8719-1FCCD0A13E2E}" type="parTrans" cxnId="{956835A2-49AB-43CC-B56F-9C65071233BF}">
      <dgm:prSet/>
      <dgm:spPr/>
      <dgm:t>
        <a:bodyPr/>
        <a:lstStyle/>
        <a:p>
          <a:endParaRPr lang="en-GB"/>
        </a:p>
      </dgm:t>
    </dgm:pt>
    <dgm:pt modelId="{067BA686-ACA9-4967-871C-31CBA3A8A667}" type="sibTrans" cxnId="{956835A2-49AB-43CC-B56F-9C65071233BF}">
      <dgm:prSet/>
      <dgm:spPr/>
      <dgm:t>
        <a:bodyPr/>
        <a:lstStyle/>
        <a:p>
          <a:endParaRPr lang="en-GB"/>
        </a:p>
      </dgm:t>
    </dgm:pt>
    <dgm:pt modelId="{54251326-7554-4CB1-B4CA-ECEE5F6E48B1}">
      <dgm:prSet custT="1"/>
      <dgm:spPr/>
      <dgm:t>
        <a:bodyPr/>
        <a:lstStyle/>
        <a:p>
          <a:pPr marL="288000"/>
          <a:r>
            <a:rPr lang="en-GB" sz="1200" dirty="0" smtClean="0"/>
            <a:t>neonatal asphyxia</a:t>
          </a:r>
          <a:endParaRPr lang="en-GB" sz="1200" dirty="0"/>
        </a:p>
      </dgm:t>
    </dgm:pt>
    <dgm:pt modelId="{6DC150D5-6583-4962-9554-F5928AFEBB68}" type="sibTrans" cxnId="{5970A949-DA46-4FDE-BF89-B55866A072DF}">
      <dgm:prSet/>
      <dgm:spPr/>
      <dgm:t>
        <a:bodyPr/>
        <a:lstStyle/>
        <a:p>
          <a:endParaRPr lang="en-GB"/>
        </a:p>
      </dgm:t>
    </dgm:pt>
    <dgm:pt modelId="{2D8DD43E-169F-44A5-AAB4-3026B244EC40}" type="parTrans" cxnId="{5970A949-DA46-4FDE-BF89-B55866A072DF}">
      <dgm:prSet/>
      <dgm:spPr/>
      <dgm:t>
        <a:bodyPr/>
        <a:lstStyle/>
        <a:p>
          <a:endParaRPr lang="en-GB"/>
        </a:p>
      </dgm:t>
    </dgm:pt>
    <dgm:pt modelId="{FD221F8D-3A7D-4326-8043-4C665AE994FE}">
      <dgm:prSet custT="1"/>
      <dgm:spPr/>
      <dgm:t>
        <a:bodyPr/>
        <a:lstStyle/>
        <a:p>
          <a:pPr marL="288000"/>
          <a:r>
            <a:rPr lang="en-GB" sz="1200" dirty="0" err="1" smtClean="0"/>
            <a:t>HTS</a:t>
          </a:r>
          <a:r>
            <a:rPr lang="en-GB" sz="1200" dirty="0" smtClean="0"/>
            <a:t> for </a:t>
          </a:r>
          <a:r>
            <a:rPr lang="en-GB" sz="1200" dirty="0" err="1" smtClean="0"/>
            <a:t>PMTCT</a:t>
          </a:r>
          <a:endParaRPr lang="en-GB" sz="1200" dirty="0"/>
        </a:p>
      </dgm:t>
    </dgm:pt>
    <dgm:pt modelId="{5DEB6E2A-2307-49D7-9301-08A2269FE2DD}" type="sibTrans" cxnId="{9CD1E8E8-7319-47AF-8D99-98C909004854}">
      <dgm:prSet/>
      <dgm:spPr/>
      <dgm:t>
        <a:bodyPr/>
        <a:lstStyle/>
        <a:p>
          <a:endParaRPr lang="en-GB"/>
        </a:p>
      </dgm:t>
    </dgm:pt>
    <dgm:pt modelId="{BAF9F369-8C87-4374-B0C5-762A6E2EDBC8}" type="parTrans" cxnId="{9CD1E8E8-7319-47AF-8D99-98C909004854}">
      <dgm:prSet/>
      <dgm:spPr/>
      <dgm:t>
        <a:bodyPr/>
        <a:lstStyle/>
        <a:p>
          <a:endParaRPr lang="en-GB"/>
        </a:p>
      </dgm:t>
    </dgm:pt>
    <dgm:pt modelId="{0564CBF5-710A-47C4-9945-5EA58A44423B}">
      <dgm:prSet custT="1"/>
      <dgm:spPr/>
      <dgm:t>
        <a:bodyPr/>
        <a:lstStyle/>
        <a:p>
          <a:pPr marL="288000"/>
          <a:r>
            <a:rPr lang="en-GB" sz="1200" dirty="0" smtClean="0"/>
            <a:t>Hypertension in pregnancy</a:t>
          </a:r>
          <a:endParaRPr lang="en-GB" sz="1200" dirty="0"/>
        </a:p>
      </dgm:t>
    </dgm:pt>
    <dgm:pt modelId="{8E161ED7-0B46-4FA7-92E9-4A0B619A3D38}" type="sibTrans" cxnId="{1CFE6D5C-4002-4F49-B10B-D61761AB0C61}">
      <dgm:prSet/>
      <dgm:spPr/>
      <dgm:t>
        <a:bodyPr/>
        <a:lstStyle/>
        <a:p>
          <a:endParaRPr lang="en-GB"/>
        </a:p>
      </dgm:t>
    </dgm:pt>
    <dgm:pt modelId="{65CAF1A1-6FC1-41A6-AE8E-13D8A8C59E06}" type="parTrans" cxnId="{1CFE6D5C-4002-4F49-B10B-D61761AB0C61}">
      <dgm:prSet/>
      <dgm:spPr/>
      <dgm:t>
        <a:bodyPr/>
        <a:lstStyle/>
        <a:p>
          <a:endParaRPr lang="en-GB"/>
        </a:p>
      </dgm:t>
    </dgm:pt>
    <dgm:pt modelId="{151963CE-FD6E-4E16-B67F-505E47E00F21}">
      <dgm:prSet phldrT="[Text]" custT="1"/>
      <dgm:spPr/>
      <dgm:t>
        <a:bodyPr/>
        <a:lstStyle/>
        <a:p>
          <a:pPr marL="171450"/>
          <a:endParaRPr lang="en-GB" sz="1600" b="1" dirty="0"/>
        </a:p>
      </dgm:t>
    </dgm:pt>
    <dgm:pt modelId="{4A767622-F391-44FE-BDE1-1955437B1192}" type="parTrans" cxnId="{A997BD0F-D38E-453A-850D-C73BC7940BF4}">
      <dgm:prSet/>
      <dgm:spPr/>
      <dgm:t>
        <a:bodyPr/>
        <a:lstStyle/>
        <a:p>
          <a:endParaRPr lang="en-GB"/>
        </a:p>
      </dgm:t>
    </dgm:pt>
    <dgm:pt modelId="{881C23ED-35AB-4AD4-9888-12FDEAF07ABD}" type="sibTrans" cxnId="{A997BD0F-D38E-453A-850D-C73BC7940BF4}">
      <dgm:prSet/>
      <dgm:spPr/>
      <dgm:t>
        <a:bodyPr/>
        <a:lstStyle/>
        <a:p>
          <a:endParaRPr lang="en-GB"/>
        </a:p>
      </dgm:t>
    </dgm:pt>
    <dgm:pt modelId="{88686681-A2AD-49D8-B31B-2BB1E3F731D5}">
      <dgm:prSet phldrT="[Text]" custT="1"/>
      <dgm:spPr/>
      <dgm:t>
        <a:bodyPr/>
        <a:lstStyle/>
        <a:p>
          <a:pPr marL="171450"/>
          <a:endParaRPr lang="en-GB" sz="1600" b="1" dirty="0"/>
        </a:p>
      </dgm:t>
    </dgm:pt>
    <dgm:pt modelId="{B26EDC13-4CB2-4F92-9560-3496B6DA66E9}" type="parTrans" cxnId="{AF97A170-FFF8-400A-B9C0-1966C3668DED}">
      <dgm:prSet/>
      <dgm:spPr/>
      <dgm:t>
        <a:bodyPr/>
        <a:lstStyle/>
        <a:p>
          <a:endParaRPr lang="en-GB"/>
        </a:p>
      </dgm:t>
    </dgm:pt>
    <dgm:pt modelId="{BE803A1A-2368-4869-B2CF-EE7073F7F2E9}" type="sibTrans" cxnId="{AF97A170-FFF8-400A-B9C0-1966C3668DED}">
      <dgm:prSet/>
      <dgm:spPr/>
      <dgm:t>
        <a:bodyPr/>
        <a:lstStyle/>
        <a:p>
          <a:endParaRPr lang="en-GB"/>
        </a:p>
      </dgm:t>
    </dgm:pt>
    <dgm:pt modelId="{90D453C4-61B0-4502-A86B-F2AE4426B1A2}">
      <dgm:prSet phldrT="[Text]" custT="1"/>
      <dgm:spPr/>
      <dgm:t>
        <a:bodyPr/>
        <a:lstStyle/>
        <a:p>
          <a:pPr marL="114300"/>
          <a:r>
            <a:rPr lang="en-GB" sz="1500" b="1" dirty="0" smtClean="0">
              <a:solidFill>
                <a:srgbClr val="C00000"/>
              </a:solidFill>
            </a:rPr>
            <a:t>Service specific readiness</a:t>
          </a:r>
          <a:endParaRPr lang="en-GB" sz="1500" b="1" dirty="0">
            <a:solidFill>
              <a:srgbClr val="C00000"/>
            </a:solidFill>
          </a:endParaRPr>
        </a:p>
      </dgm:t>
    </dgm:pt>
    <dgm:pt modelId="{EF32209E-2570-4CB8-8214-B901EB8119FB}" type="parTrans" cxnId="{0606218A-B7A7-4AF4-8B05-A19E75B8DB8C}">
      <dgm:prSet/>
      <dgm:spPr/>
      <dgm:t>
        <a:bodyPr/>
        <a:lstStyle/>
        <a:p>
          <a:endParaRPr lang="en-GB"/>
        </a:p>
      </dgm:t>
    </dgm:pt>
    <dgm:pt modelId="{21EB896A-0F92-43C3-8165-3194F05C9422}" type="sibTrans" cxnId="{0606218A-B7A7-4AF4-8B05-A19E75B8DB8C}">
      <dgm:prSet/>
      <dgm:spPr/>
      <dgm:t>
        <a:bodyPr/>
        <a:lstStyle/>
        <a:p>
          <a:endParaRPr lang="en-GB"/>
        </a:p>
      </dgm:t>
    </dgm:pt>
    <dgm:pt modelId="{174AB8AD-0973-45EB-A8D6-14347E992D7D}">
      <dgm:prSet phldrT="[Text]" custT="1"/>
      <dgm:spPr/>
      <dgm:t>
        <a:bodyPr/>
        <a:lstStyle/>
        <a:p>
          <a:pPr marL="171450"/>
          <a:endParaRPr lang="en-GB" sz="1600" b="1" dirty="0"/>
        </a:p>
      </dgm:t>
    </dgm:pt>
    <dgm:pt modelId="{E52D7A7C-EA80-47AE-BE9C-07F4E9D838D2}" type="parTrans" cxnId="{028B1D27-1AC3-4A1F-8776-D2913A3016C1}">
      <dgm:prSet/>
      <dgm:spPr/>
      <dgm:t>
        <a:bodyPr/>
        <a:lstStyle/>
        <a:p>
          <a:endParaRPr lang="en-GB"/>
        </a:p>
      </dgm:t>
    </dgm:pt>
    <dgm:pt modelId="{4B20183A-1868-4D87-9C60-06FB008CAB1E}" type="sibTrans" cxnId="{028B1D27-1AC3-4A1F-8776-D2913A3016C1}">
      <dgm:prSet/>
      <dgm:spPr/>
      <dgm:t>
        <a:bodyPr/>
        <a:lstStyle/>
        <a:p>
          <a:endParaRPr lang="en-GB"/>
        </a:p>
      </dgm:t>
    </dgm:pt>
    <dgm:pt modelId="{26B93FBD-2296-4DE5-A749-2C49B3F71C6A}">
      <dgm:prSet custT="1"/>
      <dgm:spPr/>
      <dgm:t>
        <a:bodyPr/>
        <a:lstStyle/>
        <a:p>
          <a:pPr marL="288000"/>
          <a:r>
            <a:rPr lang="en-GB" sz="1200" dirty="0" smtClean="0"/>
            <a:t>Treating malaria with anaemia</a:t>
          </a:r>
          <a:endParaRPr lang="en-GB" sz="1200" dirty="0"/>
        </a:p>
      </dgm:t>
    </dgm:pt>
    <dgm:pt modelId="{5D6E2607-E2F3-4F66-B132-B5B1198B94E4}" type="parTrans" cxnId="{5BCEEF38-90C5-421A-A229-8F9C17F190C4}">
      <dgm:prSet/>
      <dgm:spPr/>
      <dgm:t>
        <a:bodyPr/>
        <a:lstStyle/>
        <a:p>
          <a:endParaRPr lang="en-GB"/>
        </a:p>
      </dgm:t>
    </dgm:pt>
    <dgm:pt modelId="{B2F84863-DBC8-4A54-9B13-FBE32849431D}" type="sibTrans" cxnId="{5BCEEF38-90C5-421A-A229-8F9C17F190C4}">
      <dgm:prSet/>
      <dgm:spPr/>
      <dgm:t>
        <a:bodyPr/>
        <a:lstStyle/>
        <a:p>
          <a:endParaRPr lang="en-GB"/>
        </a:p>
      </dgm:t>
    </dgm:pt>
    <dgm:pt modelId="{B03ED6F1-D770-44CB-9C45-0A7C242C4F54}">
      <dgm:prSet custT="1"/>
      <dgm:spPr/>
      <dgm:t>
        <a:bodyPr/>
        <a:lstStyle/>
        <a:p>
          <a:pPr marL="288000"/>
          <a:r>
            <a:rPr lang="en-GB" sz="1200" dirty="0" smtClean="0"/>
            <a:t>Standards for ART</a:t>
          </a:r>
          <a:endParaRPr lang="en-GB" sz="1200" dirty="0"/>
        </a:p>
      </dgm:t>
    </dgm:pt>
    <dgm:pt modelId="{D126C4E8-D8CD-4323-BAFB-4950BCD6F399}" type="parTrans" cxnId="{7267A4C9-24B9-4657-8136-52263522F82B}">
      <dgm:prSet/>
      <dgm:spPr/>
      <dgm:t>
        <a:bodyPr/>
        <a:lstStyle/>
        <a:p>
          <a:endParaRPr lang="en-GB"/>
        </a:p>
      </dgm:t>
    </dgm:pt>
    <dgm:pt modelId="{A6CD657F-2E6B-48F0-9594-648D63342D70}" type="sibTrans" cxnId="{7267A4C9-24B9-4657-8136-52263522F82B}">
      <dgm:prSet/>
      <dgm:spPr/>
      <dgm:t>
        <a:bodyPr/>
        <a:lstStyle/>
        <a:p>
          <a:endParaRPr lang="en-GB"/>
        </a:p>
      </dgm:t>
    </dgm:pt>
    <dgm:pt modelId="{44026CCE-E100-4EA0-8751-77FAFB458BB2}">
      <dgm:prSet custT="1"/>
      <dgm:spPr/>
      <dgm:t>
        <a:bodyPr/>
        <a:lstStyle/>
        <a:p>
          <a:pPr marL="288000"/>
          <a:r>
            <a:rPr lang="en-GB" sz="1200" dirty="0" smtClean="0"/>
            <a:t>Treating TB in adults and children</a:t>
          </a:r>
          <a:endParaRPr lang="en-GB" sz="1200" dirty="0"/>
        </a:p>
      </dgm:t>
    </dgm:pt>
    <dgm:pt modelId="{E8DDF860-02B9-4FF6-B926-D0A06CBB52AA}" type="parTrans" cxnId="{63ACCC8A-5EFF-4209-940A-A37F2226F3D8}">
      <dgm:prSet/>
      <dgm:spPr/>
      <dgm:t>
        <a:bodyPr/>
        <a:lstStyle/>
        <a:p>
          <a:endParaRPr lang="en-GB"/>
        </a:p>
      </dgm:t>
    </dgm:pt>
    <dgm:pt modelId="{8A54B532-F6F8-4870-A08B-B89343992C81}" type="sibTrans" cxnId="{63ACCC8A-5EFF-4209-940A-A37F2226F3D8}">
      <dgm:prSet/>
      <dgm:spPr/>
      <dgm:t>
        <a:bodyPr/>
        <a:lstStyle/>
        <a:p>
          <a:endParaRPr lang="en-GB"/>
        </a:p>
      </dgm:t>
    </dgm:pt>
    <dgm:pt modelId="{6B479493-5B3F-41C3-950F-8C32757BC125}">
      <dgm:prSet custT="1"/>
      <dgm:spPr/>
      <dgm:t>
        <a:bodyPr/>
        <a:lstStyle/>
        <a:p>
          <a:pPr marL="288000"/>
          <a:r>
            <a:rPr lang="en-GB" sz="1200" dirty="0" smtClean="0"/>
            <a:t>Diagnosing and treating hypertension, </a:t>
          </a:r>
          <a:r>
            <a:rPr lang="en-GB" sz="1200" dirty="0" err="1" smtClean="0"/>
            <a:t>CRD</a:t>
          </a:r>
          <a:r>
            <a:rPr lang="en-GB" sz="1200" dirty="0" smtClean="0"/>
            <a:t>, diabetes</a:t>
          </a:r>
          <a:endParaRPr lang="en-GB" sz="1200" dirty="0"/>
        </a:p>
      </dgm:t>
    </dgm:pt>
    <dgm:pt modelId="{B3BB8F59-EBDA-4204-9961-8F5F71F22813}" type="parTrans" cxnId="{F6ABD695-8C2F-473D-9961-971A37EE5B57}">
      <dgm:prSet/>
      <dgm:spPr/>
      <dgm:t>
        <a:bodyPr/>
        <a:lstStyle/>
        <a:p>
          <a:endParaRPr lang="en-GB"/>
        </a:p>
      </dgm:t>
    </dgm:pt>
    <dgm:pt modelId="{B3A336B2-BF02-48AB-A904-6E2EF8D25B20}" type="sibTrans" cxnId="{F6ABD695-8C2F-473D-9961-971A37EE5B57}">
      <dgm:prSet/>
      <dgm:spPr/>
      <dgm:t>
        <a:bodyPr/>
        <a:lstStyle/>
        <a:p>
          <a:endParaRPr lang="en-GB"/>
        </a:p>
      </dgm:t>
    </dgm:pt>
    <dgm:pt modelId="{69F740FD-D807-4447-9FEE-BFEE6495E6EB}">
      <dgm:prSet custT="1"/>
      <dgm:spPr/>
      <dgm:t>
        <a:bodyPr/>
        <a:lstStyle/>
        <a:p>
          <a:pPr marL="252000"/>
          <a:r>
            <a:rPr lang="en-GB" sz="1500" dirty="0" smtClean="0"/>
            <a:t>Respectful maternity care </a:t>
          </a:r>
          <a:endParaRPr lang="en-GB" sz="1500" dirty="0"/>
        </a:p>
      </dgm:t>
    </dgm:pt>
    <dgm:pt modelId="{F43FF5BC-2693-4AB2-90A5-62F2DF4B456C}" type="parTrans" cxnId="{74B02E43-0C42-47B5-88A8-B47DF501A05D}">
      <dgm:prSet/>
      <dgm:spPr/>
      <dgm:t>
        <a:bodyPr/>
        <a:lstStyle/>
        <a:p>
          <a:endParaRPr lang="en-GB"/>
        </a:p>
      </dgm:t>
    </dgm:pt>
    <dgm:pt modelId="{27F9FF0D-A6FF-426E-B35F-EE29921A43DA}" type="sibTrans" cxnId="{74B02E43-0C42-47B5-88A8-B47DF501A05D}">
      <dgm:prSet/>
      <dgm:spPr/>
      <dgm:t>
        <a:bodyPr/>
        <a:lstStyle/>
        <a:p>
          <a:endParaRPr lang="en-GB"/>
        </a:p>
      </dgm:t>
    </dgm:pt>
    <dgm:pt modelId="{3A1F24A1-D930-4F9B-BAE7-8E6F6C6C49BF}">
      <dgm:prSet custT="1"/>
      <dgm:spPr/>
      <dgm:t>
        <a:bodyPr/>
        <a:lstStyle/>
        <a:p>
          <a:pPr marL="252000"/>
          <a:r>
            <a:rPr lang="en-GB" sz="1500" dirty="0" smtClean="0"/>
            <a:t>Patient satisfaction</a:t>
          </a:r>
          <a:endParaRPr lang="en-GB" sz="1500" dirty="0"/>
        </a:p>
      </dgm:t>
    </dgm:pt>
    <dgm:pt modelId="{19BFACB4-DAE3-420D-9B52-13DF2AF66FA7}" type="parTrans" cxnId="{53695BB2-C605-48B4-976D-D7C9DDBCE2AC}">
      <dgm:prSet/>
      <dgm:spPr/>
      <dgm:t>
        <a:bodyPr/>
        <a:lstStyle/>
        <a:p>
          <a:endParaRPr lang="en-GB"/>
        </a:p>
      </dgm:t>
    </dgm:pt>
    <dgm:pt modelId="{8CBE1430-A009-49C9-9769-7F15144BD1F3}" type="sibTrans" cxnId="{53695BB2-C605-48B4-976D-D7C9DDBCE2AC}">
      <dgm:prSet/>
      <dgm:spPr/>
      <dgm:t>
        <a:bodyPr/>
        <a:lstStyle/>
        <a:p>
          <a:endParaRPr lang="en-GB"/>
        </a:p>
      </dgm:t>
    </dgm:pt>
    <dgm:pt modelId="{BE8AE47A-44BD-4C93-9C2E-DBD2C0001B51}">
      <dgm:prSet custT="1"/>
      <dgm:spPr/>
      <dgm:t>
        <a:bodyPr/>
        <a:lstStyle/>
        <a:p>
          <a:pPr marL="252000"/>
          <a:r>
            <a:rPr lang="en-GB" sz="1500" dirty="0" smtClean="0"/>
            <a:t>Patient experiences with ambulatory care</a:t>
          </a:r>
          <a:endParaRPr lang="en-US" altLang="en-US" sz="1500" dirty="0"/>
        </a:p>
      </dgm:t>
    </dgm:pt>
    <dgm:pt modelId="{71B88839-2F85-4C9A-AC16-822406D24EAE}" type="parTrans" cxnId="{68964EB0-6F4B-448C-87BE-69E2C9529E4E}">
      <dgm:prSet/>
      <dgm:spPr/>
      <dgm:t>
        <a:bodyPr/>
        <a:lstStyle/>
        <a:p>
          <a:endParaRPr lang="en-GB"/>
        </a:p>
      </dgm:t>
    </dgm:pt>
    <dgm:pt modelId="{938DB890-3D01-4C3F-9B23-76C4BC188A4A}" type="sibTrans" cxnId="{68964EB0-6F4B-448C-87BE-69E2C9529E4E}">
      <dgm:prSet/>
      <dgm:spPr/>
      <dgm:t>
        <a:bodyPr/>
        <a:lstStyle/>
        <a:p>
          <a:endParaRPr lang="en-GB"/>
        </a:p>
      </dgm:t>
    </dgm:pt>
    <dgm:pt modelId="{518AC6D5-326D-4D8B-A331-26005D01D776}">
      <dgm:prSet custT="1"/>
      <dgm:spPr/>
      <dgm:t>
        <a:bodyPr/>
        <a:lstStyle/>
        <a:p>
          <a:pPr marL="252000"/>
          <a:r>
            <a:rPr lang="en-GB" sz="1200" dirty="0" smtClean="0"/>
            <a:t>Blood transfusion</a:t>
          </a:r>
          <a:endParaRPr lang="en-GB" sz="1200" dirty="0"/>
        </a:p>
      </dgm:t>
    </dgm:pt>
    <dgm:pt modelId="{688AE23E-CBE9-4026-AA44-B4C88605A7FA}" type="parTrans" cxnId="{D50E5B47-F782-4BA0-821F-2A58CF4C8C67}">
      <dgm:prSet/>
      <dgm:spPr/>
      <dgm:t>
        <a:bodyPr/>
        <a:lstStyle/>
        <a:p>
          <a:endParaRPr lang="en-GB"/>
        </a:p>
      </dgm:t>
    </dgm:pt>
    <dgm:pt modelId="{1400B788-2EFB-4B27-A414-8D898CE5F3F0}" type="sibTrans" cxnId="{D50E5B47-F782-4BA0-821F-2A58CF4C8C67}">
      <dgm:prSet/>
      <dgm:spPr/>
      <dgm:t>
        <a:bodyPr/>
        <a:lstStyle/>
        <a:p>
          <a:endParaRPr lang="en-GB"/>
        </a:p>
      </dgm:t>
    </dgm:pt>
    <dgm:pt modelId="{6C8A094C-4B8B-4E18-B0BB-DDFA9F061D39}">
      <dgm:prSet custT="1"/>
      <dgm:spPr/>
      <dgm:t>
        <a:bodyPr/>
        <a:lstStyle/>
        <a:p>
          <a:pPr marL="252000"/>
          <a:r>
            <a:rPr lang="en-GB" sz="1200" dirty="0" smtClean="0"/>
            <a:t>Oxygen administration</a:t>
          </a:r>
          <a:endParaRPr lang="en-GB" sz="1200" dirty="0"/>
        </a:p>
      </dgm:t>
    </dgm:pt>
    <dgm:pt modelId="{F14A1F40-9775-4B1F-AA99-903EF968B458}" type="parTrans" cxnId="{8FC3F1D4-4459-44E4-933C-3EF84BBF3902}">
      <dgm:prSet/>
      <dgm:spPr/>
      <dgm:t>
        <a:bodyPr/>
        <a:lstStyle/>
        <a:p>
          <a:endParaRPr lang="en-GB"/>
        </a:p>
      </dgm:t>
    </dgm:pt>
    <dgm:pt modelId="{F85C886F-3FDE-4445-8051-450EDC629EBA}" type="sibTrans" cxnId="{8FC3F1D4-4459-44E4-933C-3EF84BBF3902}">
      <dgm:prSet/>
      <dgm:spPr/>
      <dgm:t>
        <a:bodyPr/>
        <a:lstStyle/>
        <a:p>
          <a:endParaRPr lang="en-GB"/>
        </a:p>
      </dgm:t>
    </dgm:pt>
    <dgm:pt modelId="{3D3FA4DA-E77A-46B1-A8B0-28E371669584}">
      <dgm:prSet custT="1"/>
      <dgm:spPr/>
      <dgm:t>
        <a:bodyPr/>
        <a:lstStyle/>
        <a:p>
          <a:pPr marL="252000"/>
          <a:r>
            <a:rPr lang="en-GB" sz="1200" dirty="0" smtClean="0"/>
            <a:t>Basic laboratory diagnostics</a:t>
          </a:r>
          <a:endParaRPr lang="en-GB" sz="1200" dirty="0"/>
        </a:p>
      </dgm:t>
    </dgm:pt>
    <dgm:pt modelId="{2AA9D387-82CA-4207-8A28-1327E6D4DE50}" type="parTrans" cxnId="{E542F891-4588-4777-B93F-DF63FB170B65}">
      <dgm:prSet/>
      <dgm:spPr/>
      <dgm:t>
        <a:bodyPr/>
        <a:lstStyle/>
        <a:p>
          <a:endParaRPr lang="en-GB"/>
        </a:p>
      </dgm:t>
    </dgm:pt>
    <dgm:pt modelId="{788448C3-EB28-4AD2-9DF5-E0BFB0461FD4}" type="sibTrans" cxnId="{E542F891-4588-4777-B93F-DF63FB170B65}">
      <dgm:prSet/>
      <dgm:spPr/>
      <dgm:t>
        <a:bodyPr/>
        <a:lstStyle/>
        <a:p>
          <a:endParaRPr lang="en-GB"/>
        </a:p>
      </dgm:t>
    </dgm:pt>
    <dgm:pt modelId="{3639C4CA-7412-49D0-98A0-D3B2478A9032}" type="pres">
      <dgm:prSet presAssocID="{A5F7BEB4-6F71-44DF-948C-894EBD287FAB}" presName="Name0" presStyleCnt="0">
        <dgm:presLayoutVars>
          <dgm:dir/>
          <dgm:animLvl val="lvl"/>
          <dgm:resizeHandles val="exact"/>
        </dgm:presLayoutVars>
      </dgm:prSet>
      <dgm:spPr/>
      <dgm:t>
        <a:bodyPr/>
        <a:lstStyle/>
        <a:p>
          <a:endParaRPr lang="en-GB"/>
        </a:p>
      </dgm:t>
    </dgm:pt>
    <dgm:pt modelId="{BFAF3381-66E0-48DB-A405-BB623B430093}" type="pres">
      <dgm:prSet presAssocID="{B25E2721-381F-452B-A051-9D5814EF6214}" presName="composite" presStyleCnt="0"/>
      <dgm:spPr/>
    </dgm:pt>
    <dgm:pt modelId="{F7136341-304B-4186-9786-D0780A224309}" type="pres">
      <dgm:prSet presAssocID="{B25E2721-381F-452B-A051-9D5814EF6214}" presName="parTx" presStyleLbl="alignNode1" presStyleIdx="0" presStyleCnt="3">
        <dgm:presLayoutVars>
          <dgm:chMax val="0"/>
          <dgm:chPref val="0"/>
          <dgm:bulletEnabled val="1"/>
        </dgm:presLayoutVars>
      </dgm:prSet>
      <dgm:spPr/>
      <dgm:t>
        <a:bodyPr/>
        <a:lstStyle/>
        <a:p>
          <a:endParaRPr lang="en-GB"/>
        </a:p>
      </dgm:t>
    </dgm:pt>
    <dgm:pt modelId="{C5B1A2B3-363C-436C-AD0D-5711C7318228}" type="pres">
      <dgm:prSet presAssocID="{B25E2721-381F-452B-A051-9D5814EF6214}" presName="desTx" presStyleLbl="alignAccFollowNode1" presStyleIdx="0" presStyleCnt="3">
        <dgm:presLayoutVars>
          <dgm:bulletEnabled val="1"/>
        </dgm:presLayoutVars>
      </dgm:prSet>
      <dgm:spPr/>
      <dgm:t>
        <a:bodyPr/>
        <a:lstStyle/>
        <a:p>
          <a:endParaRPr lang="en-GB"/>
        </a:p>
      </dgm:t>
    </dgm:pt>
    <dgm:pt modelId="{C364FD89-3767-43B1-9450-0FA71892D278}" type="pres">
      <dgm:prSet presAssocID="{DE0D8BB4-6C12-46A6-A702-A1DB13536CD9}" presName="space" presStyleCnt="0"/>
      <dgm:spPr/>
    </dgm:pt>
    <dgm:pt modelId="{65AE3982-AB91-439D-B37A-24F0E6D27FB5}" type="pres">
      <dgm:prSet presAssocID="{FD10340B-D1CB-4793-AB5B-D95AE80C4836}" presName="composite" presStyleCnt="0"/>
      <dgm:spPr/>
    </dgm:pt>
    <dgm:pt modelId="{4C4E67C6-20D2-4511-ABF3-C82A81803893}" type="pres">
      <dgm:prSet presAssocID="{FD10340B-D1CB-4793-AB5B-D95AE80C4836}" presName="parTx" presStyleLbl="alignNode1" presStyleIdx="1" presStyleCnt="3">
        <dgm:presLayoutVars>
          <dgm:chMax val="0"/>
          <dgm:chPref val="0"/>
          <dgm:bulletEnabled val="1"/>
        </dgm:presLayoutVars>
      </dgm:prSet>
      <dgm:spPr/>
      <dgm:t>
        <a:bodyPr/>
        <a:lstStyle/>
        <a:p>
          <a:endParaRPr lang="en-GB"/>
        </a:p>
      </dgm:t>
    </dgm:pt>
    <dgm:pt modelId="{4DE75D86-9222-4505-9913-5FA8D382D5C3}" type="pres">
      <dgm:prSet presAssocID="{FD10340B-D1CB-4793-AB5B-D95AE80C4836}" presName="desTx" presStyleLbl="alignAccFollowNode1" presStyleIdx="1" presStyleCnt="3">
        <dgm:presLayoutVars>
          <dgm:bulletEnabled val="1"/>
        </dgm:presLayoutVars>
      </dgm:prSet>
      <dgm:spPr/>
      <dgm:t>
        <a:bodyPr/>
        <a:lstStyle/>
        <a:p>
          <a:endParaRPr lang="en-GB"/>
        </a:p>
      </dgm:t>
    </dgm:pt>
    <dgm:pt modelId="{0CE95E80-57FF-4D61-AA8F-FFBE3A8AC24D}" type="pres">
      <dgm:prSet presAssocID="{335666C5-53EB-463B-8138-121696D92684}" presName="space" presStyleCnt="0"/>
      <dgm:spPr/>
    </dgm:pt>
    <dgm:pt modelId="{566BED20-5656-4544-96AB-0786BB899531}" type="pres">
      <dgm:prSet presAssocID="{9B4CC8A7-ECA0-44A0-AA1F-57B025C2F0F4}" presName="composite" presStyleCnt="0"/>
      <dgm:spPr/>
    </dgm:pt>
    <dgm:pt modelId="{82142735-0034-4711-A9FE-F7A41059197C}" type="pres">
      <dgm:prSet presAssocID="{9B4CC8A7-ECA0-44A0-AA1F-57B025C2F0F4}" presName="parTx" presStyleLbl="alignNode1" presStyleIdx="2" presStyleCnt="3">
        <dgm:presLayoutVars>
          <dgm:chMax val="0"/>
          <dgm:chPref val="0"/>
          <dgm:bulletEnabled val="1"/>
        </dgm:presLayoutVars>
      </dgm:prSet>
      <dgm:spPr/>
      <dgm:t>
        <a:bodyPr/>
        <a:lstStyle/>
        <a:p>
          <a:endParaRPr lang="en-GB"/>
        </a:p>
      </dgm:t>
    </dgm:pt>
    <dgm:pt modelId="{3800A96E-BEB2-47BC-83F5-18BD92BE2879}" type="pres">
      <dgm:prSet presAssocID="{9B4CC8A7-ECA0-44A0-AA1F-57B025C2F0F4}" presName="desTx" presStyleLbl="alignAccFollowNode1" presStyleIdx="2" presStyleCnt="3" custLinFactNeighborX="-267" custLinFactNeighborY="298">
        <dgm:presLayoutVars>
          <dgm:bulletEnabled val="1"/>
        </dgm:presLayoutVars>
      </dgm:prSet>
      <dgm:spPr/>
      <dgm:t>
        <a:bodyPr/>
        <a:lstStyle/>
        <a:p>
          <a:endParaRPr lang="en-GB"/>
        </a:p>
      </dgm:t>
    </dgm:pt>
  </dgm:ptLst>
  <dgm:cxnLst>
    <dgm:cxn modelId="{60B2C254-0F34-48F3-8B72-86415CEBA4F6}" srcId="{B25E2721-381F-452B-A051-9D5814EF6214}" destId="{DCD68C36-AD75-4BD3-B7B7-9848E06D3501}" srcOrd="3" destOrd="0" parTransId="{3593764B-3733-48EC-AAE3-E7152EEE9AA5}" sibTransId="{0BB12638-E3D7-40AF-80BB-273CA6F88B2D}"/>
    <dgm:cxn modelId="{028B1D27-1AC3-4A1F-8776-D2913A3016C1}" srcId="{FD10340B-D1CB-4793-AB5B-D95AE80C4836}" destId="{174AB8AD-0973-45EB-A8D6-14347E992D7D}" srcOrd="1" destOrd="0" parTransId="{E52D7A7C-EA80-47AE-BE9C-07F4E9D838D2}" sibTransId="{4B20183A-1868-4D87-9C60-06FB008CAB1E}"/>
    <dgm:cxn modelId="{0D20634B-C46E-4F79-B590-0775101AFE08}" type="presOf" srcId="{A65F5903-807B-4D8F-B809-9A559302611D}" destId="{C5B1A2B3-363C-436C-AD0D-5711C7318228}" srcOrd="0" destOrd="14" presId="urn:microsoft.com/office/officeart/2005/8/layout/hList1"/>
    <dgm:cxn modelId="{735A131F-312D-4C63-9BE0-B80FD1124E0A}" srcId="{B25E2721-381F-452B-A051-9D5814EF6214}" destId="{2E09F4E2-4161-49C4-A617-1962B45D0004}" srcOrd="4" destOrd="0" parTransId="{2FA68FAB-9588-4D2D-BFA1-6AD95E953B9C}" sibTransId="{BEEA7030-FD85-4DAA-9E05-1A0E4C860E75}"/>
    <dgm:cxn modelId="{6F3C0A99-D6A3-48F5-9F2E-C9AE77C276B3}" type="presOf" srcId="{FD10340B-D1CB-4793-AB5B-D95AE80C4836}" destId="{4C4E67C6-20D2-4511-ABF3-C82A81803893}" srcOrd="0" destOrd="0" presId="urn:microsoft.com/office/officeart/2005/8/layout/hList1"/>
    <dgm:cxn modelId="{C5FFE451-27E5-4A9D-B8C7-C60F3F14A46D}" type="presOf" srcId="{0564CBF5-710A-47C4-9945-5EA58A44423B}" destId="{4DE75D86-9222-4505-9913-5FA8D382D5C3}" srcOrd="0" destOrd="8" presId="urn:microsoft.com/office/officeart/2005/8/layout/hList1"/>
    <dgm:cxn modelId="{1C177222-4C3D-4004-8B8C-07F2771F7E97}" srcId="{A3670935-FF8F-46D0-BDD4-41D26763EE37}" destId="{D65B4501-93AA-45F1-8653-801E8654131F}" srcOrd="2" destOrd="0" parTransId="{3D165E1F-3B57-4CC3-87F7-F997BB97256D}" sibTransId="{1152D7CA-DDC7-456E-A101-DD601F053377}"/>
    <dgm:cxn modelId="{5BCEEF38-90C5-421A-A229-8F9C17F190C4}" srcId="{FEB924E0-EB3C-48F5-94BD-A2C0F271BDCE}" destId="{26B93FBD-2296-4DE5-A749-2C49B3F71C6A}" srcOrd="4" destOrd="0" parTransId="{5D6E2607-E2F3-4F66-B132-B5B1198B94E4}" sibTransId="{B2F84863-DBC8-4A54-9B13-FBE32849431D}"/>
    <dgm:cxn modelId="{1CFE6D5C-4002-4F49-B10B-D61761AB0C61}" srcId="{FEB924E0-EB3C-48F5-94BD-A2C0F271BDCE}" destId="{0564CBF5-710A-47C4-9945-5EA58A44423B}" srcOrd="1" destOrd="0" parTransId="{65CAF1A1-6FC1-41A6-AE8E-13D8A8C59E06}" sibTransId="{8E161ED7-0B46-4FA7-92E9-4A0B619A3D38}"/>
    <dgm:cxn modelId="{5970A949-DA46-4FDE-BF89-B55866A072DF}" srcId="{FEB924E0-EB3C-48F5-94BD-A2C0F271BDCE}" destId="{54251326-7554-4CB1-B4CA-ECEE5F6E48B1}" srcOrd="3" destOrd="0" parTransId="{2D8DD43E-169F-44A5-AAB4-3026B244EC40}" sibTransId="{6DC150D5-6583-4962-9554-F5928AFEBB68}"/>
    <dgm:cxn modelId="{BB21B321-996C-4F71-9649-742FD3FF9AE0}" type="presOf" srcId="{7EBB40F7-32F0-43BD-AA58-7EC2C8983194}" destId="{4DE75D86-9222-4505-9913-5FA8D382D5C3}" srcOrd="0" destOrd="7" presId="urn:microsoft.com/office/officeart/2005/8/layout/hList1"/>
    <dgm:cxn modelId="{087761E6-6F68-47F6-972E-53DFD80C6703}" type="presOf" srcId="{3D3FA4DA-E77A-46B1-A8B0-28E371669584}" destId="{C5B1A2B3-363C-436C-AD0D-5711C7318228}" srcOrd="0" destOrd="8" presId="urn:microsoft.com/office/officeart/2005/8/layout/hList1"/>
    <dgm:cxn modelId="{D50E5B47-F782-4BA0-821F-2A58CF4C8C67}" srcId="{2E09F4E2-4161-49C4-A617-1962B45D0004}" destId="{518AC6D5-326D-4D8B-A331-26005D01D776}" srcOrd="1" destOrd="0" parTransId="{688AE23E-CBE9-4026-AA44-B4C88605A7FA}" sibTransId="{1400B788-2EFB-4B27-A414-8D898CE5F3F0}"/>
    <dgm:cxn modelId="{1F0BA29E-54B8-4782-8524-30E210B563BB}" srcId="{A5F7BEB4-6F71-44DF-948C-894EBD287FAB}" destId="{9B4CC8A7-ECA0-44A0-AA1F-57B025C2F0F4}" srcOrd="2" destOrd="0" parTransId="{DC52538A-24A0-4111-A43E-D0AF3697B38C}" sibTransId="{41642126-C038-4033-A9BA-A888396B4085}"/>
    <dgm:cxn modelId="{8FC3F1D4-4459-44E4-933C-3EF84BBF3902}" srcId="{2E09F4E2-4161-49C4-A617-1962B45D0004}" destId="{6C8A094C-4B8B-4E18-B0BB-DDFA9F061D39}" srcOrd="2" destOrd="0" parTransId="{F14A1F40-9775-4B1F-AA99-903EF968B458}" sibTransId="{F85C886F-3FDE-4445-8051-450EDC629EBA}"/>
    <dgm:cxn modelId="{6F374381-594A-4BAB-BCEE-ECC0D14451B8}" type="presOf" srcId="{D8EC03C3-A271-4ABF-A0B7-D74F3855441B}" destId="{C5B1A2B3-363C-436C-AD0D-5711C7318228}" srcOrd="0" destOrd="11" presId="urn:microsoft.com/office/officeart/2005/8/layout/hList1"/>
    <dgm:cxn modelId="{B6977236-790A-4D6B-9D8C-B7AAE2D3A2A9}" type="presOf" srcId="{90D453C4-61B0-4502-A86B-F2AE4426B1A2}" destId="{4DE75D86-9222-4505-9913-5FA8D382D5C3}" srcOrd="0" destOrd="2" presId="urn:microsoft.com/office/officeart/2005/8/layout/hList1"/>
    <dgm:cxn modelId="{586C1957-658C-417F-AB77-5CD377B558F9}" type="presOf" srcId="{8E3A4CA4-A470-4DF7-8F3D-A9BAA4E378AF}" destId="{C5B1A2B3-363C-436C-AD0D-5711C7318228}" srcOrd="0" destOrd="9" presId="urn:microsoft.com/office/officeart/2005/8/layout/hList1"/>
    <dgm:cxn modelId="{C900F701-085E-467A-B518-3F91E0C4886C}" srcId="{9B4CC8A7-ECA0-44A0-AA1F-57B025C2F0F4}" destId="{0F61A38B-9F46-4921-A896-AE707C394D1A}" srcOrd="5" destOrd="0" parTransId="{02AB792E-0468-456D-BFAA-39D12A290376}" sibTransId="{0BB4E24F-18F2-4AE7-AE6F-5E1BCDFDB948}"/>
    <dgm:cxn modelId="{2115C06B-A6B7-467E-A535-45AB2613D9F6}" type="presOf" srcId="{AB730870-9127-4A7F-9815-6989E437534C}" destId="{3800A96E-BEB2-47BC-83F5-18BD92BE2879}" srcOrd="0" destOrd="5" presId="urn:microsoft.com/office/officeart/2005/8/layout/hList1"/>
    <dgm:cxn modelId="{8654BEDF-5C56-412F-9500-CACF1A8B210E}" srcId="{FD10340B-D1CB-4793-AB5B-D95AE80C4836}" destId="{FEB924E0-EB3C-48F5-94BD-A2C0F271BDCE}" srcOrd="6" destOrd="0" parTransId="{6398AE64-4EB7-4F17-BA52-DE519049BB37}" sibTransId="{CEF608B1-1CF7-446A-9A38-70BD29104A07}"/>
    <dgm:cxn modelId="{63ACCC8A-5EFF-4209-940A-A37F2226F3D8}" srcId="{FEB924E0-EB3C-48F5-94BD-A2C0F271BDCE}" destId="{44026CCE-E100-4EA0-8751-77FAFB458BB2}" srcOrd="6" destOrd="0" parTransId="{E8DDF860-02B9-4FF6-B926-D0A06CBB52AA}" sibTransId="{8A54B532-F6F8-4870-A08B-B89343992C81}"/>
    <dgm:cxn modelId="{3552100D-9B68-4FDE-B5E4-F8C73BE36A8D}" type="presOf" srcId="{8E45628D-6EE8-409C-BAEB-770C2815FCA8}" destId="{3800A96E-BEB2-47BC-83F5-18BD92BE2879}" srcOrd="0" destOrd="0" presId="urn:microsoft.com/office/officeart/2005/8/layout/hList1"/>
    <dgm:cxn modelId="{CF8CC4D9-04BC-4C10-9357-4176FD2A3074}" type="presOf" srcId="{1BA768A1-F654-480E-97A2-342D2A53D955}" destId="{C5B1A2B3-363C-436C-AD0D-5711C7318228}" srcOrd="0" destOrd="1" presId="urn:microsoft.com/office/officeart/2005/8/layout/hList1"/>
    <dgm:cxn modelId="{003161F6-C981-49B8-A6F1-D0CD98063123}" type="presOf" srcId="{BE8AE47A-44BD-4C93-9C2E-DBD2C0001B51}" destId="{3800A96E-BEB2-47BC-83F5-18BD92BE2879}" srcOrd="0" destOrd="12" presId="urn:microsoft.com/office/officeart/2005/8/layout/hList1"/>
    <dgm:cxn modelId="{3C01FE3A-95F5-4DA5-92FE-D5BE2FC4BA05}" srcId="{FD10340B-D1CB-4793-AB5B-D95AE80C4836}" destId="{726C7A4B-75DB-4F9E-BB7B-41853C0200AD}" srcOrd="4" destOrd="0" parTransId="{45C741DA-9C4F-42BB-A362-F2E112909BF5}" sibTransId="{64CDFDF7-DD26-4EEE-AAE5-45A9BBCD5A49}"/>
    <dgm:cxn modelId="{FED85819-4993-4F86-8DCD-3C99C6062872}" type="presOf" srcId="{937D7B27-61EF-41D6-B621-761EF147C735}" destId="{C5B1A2B3-363C-436C-AD0D-5711C7318228}" srcOrd="0" destOrd="5" presId="urn:microsoft.com/office/officeart/2005/8/layout/hList1"/>
    <dgm:cxn modelId="{E32F7AAF-7963-4528-B592-B7258268901B}" type="presOf" srcId="{8996283D-BC4E-4927-86BD-482EC68E1274}" destId="{3800A96E-BEB2-47BC-83F5-18BD92BE2879}" srcOrd="0" destOrd="8" presId="urn:microsoft.com/office/officeart/2005/8/layout/hList1"/>
    <dgm:cxn modelId="{5274BCA9-BF9D-4618-B85C-491E778AA92A}" type="presOf" srcId="{6291F10D-821F-46B3-B17F-14B13213A850}" destId="{C5B1A2B3-363C-436C-AD0D-5711C7318228}" srcOrd="0" destOrd="0" presId="urn:microsoft.com/office/officeart/2005/8/layout/hList1"/>
    <dgm:cxn modelId="{37B0598C-2C5C-4EF3-BC28-FD592A0AF434}" type="presOf" srcId="{9B4CC8A7-ECA0-44A0-AA1F-57B025C2F0F4}" destId="{82142735-0034-4711-A9FE-F7A41059197C}" srcOrd="0" destOrd="0" presId="urn:microsoft.com/office/officeart/2005/8/layout/hList1"/>
    <dgm:cxn modelId="{CD50F9BC-6B2F-4237-929B-FD6EF1688CFD}" type="presOf" srcId="{2E09F4E2-4161-49C4-A617-1962B45D0004}" destId="{C5B1A2B3-363C-436C-AD0D-5711C7318228}" srcOrd="0" destOrd="4" presId="urn:microsoft.com/office/officeart/2005/8/layout/hList1"/>
    <dgm:cxn modelId="{F40228CE-B78A-4659-B4EC-E5C3871085D7}" type="presOf" srcId="{A5F7BEB4-6F71-44DF-948C-894EBD287FAB}" destId="{3639C4CA-7412-49D0-98A0-D3B2478A9032}" srcOrd="0" destOrd="0" presId="urn:microsoft.com/office/officeart/2005/8/layout/hList1"/>
    <dgm:cxn modelId="{D699257D-B3FA-42A1-9236-FBA47614889A}" srcId="{9B4CC8A7-ECA0-44A0-AA1F-57B025C2F0F4}" destId="{8996283D-BC4E-4927-86BD-482EC68E1274}" srcOrd="4" destOrd="0" parTransId="{9F20ED57-C77A-4D5C-A509-14C790BDB3B5}" sibTransId="{5674E980-2C56-4193-AA12-2BD8699298B7}"/>
    <dgm:cxn modelId="{9025D884-0553-418F-9BCC-777D355D85B7}" type="presOf" srcId="{44026CCE-E100-4EA0-8751-77FAFB458BB2}" destId="{4DE75D86-9222-4505-9913-5FA8D382D5C3}" srcOrd="0" destOrd="13" presId="urn:microsoft.com/office/officeart/2005/8/layout/hList1"/>
    <dgm:cxn modelId="{CB83097D-0F85-46A9-9CBB-381089604CAB}" type="presOf" srcId="{48C06DEA-7DD4-4128-9AC3-D4E8D97D3B2E}" destId="{C5B1A2B3-363C-436C-AD0D-5711C7318228}" srcOrd="0" destOrd="2" presId="urn:microsoft.com/office/officeart/2005/8/layout/hList1"/>
    <dgm:cxn modelId="{400AC2EF-FBE5-4EF4-9A4B-D508593708BA}" type="presOf" srcId="{726C7A4B-75DB-4F9E-BB7B-41853C0200AD}" destId="{4DE75D86-9222-4505-9913-5FA8D382D5C3}" srcOrd="0" destOrd="4" presId="urn:microsoft.com/office/officeart/2005/8/layout/hList1"/>
    <dgm:cxn modelId="{26D27421-8CF1-4967-B1D0-B835475BB96B}" type="presOf" srcId="{FD221F8D-3A7D-4326-8043-4C665AE994FE}" destId="{4DE75D86-9222-4505-9913-5FA8D382D5C3}" srcOrd="0" destOrd="9" presId="urn:microsoft.com/office/officeart/2005/8/layout/hList1"/>
    <dgm:cxn modelId="{13771A5A-BD56-4571-8372-E0B9AF027DF4}" srcId="{3084AD34-BC00-463E-AEA3-9C413746C6C4}" destId="{F440E61C-E6DF-4D74-84B7-4943003EC7B5}" srcOrd="1" destOrd="0" parTransId="{5743E28B-A1F4-40CA-8C97-CC8AA6EE5FC7}" sibTransId="{E5F47F55-A706-4317-9E26-BCDB2546D554}"/>
    <dgm:cxn modelId="{9783FD82-EC0C-4C74-A05E-F08DFF1BB3B3}" type="presOf" srcId="{F440E61C-E6DF-4D74-84B7-4943003EC7B5}" destId="{3800A96E-BEB2-47BC-83F5-18BD92BE2879}" srcOrd="0" destOrd="4" presId="urn:microsoft.com/office/officeart/2005/8/layout/hList1"/>
    <dgm:cxn modelId="{EC471A41-8012-44AC-BCC4-C6A5A48FFC53}" srcId="{B25E2721-381F-452B-A051-9D5814EF6214}" destId="{8E3A4CA4-A470-4DF7-8F3D-A9BAA4E378AF}" srcOrd="5" destOrd="0" parTransId="{528E23B6-8608-4E22-8F31-2FABB8D97544}" sibTransId="{845B86EF-82DA-44B5-8688-27ED885E5D04}"/>
    <dgm:cxn modelId="{5F083220-42A8-4C2F-BA80-9F56BB0ED97C}" type="presOf" srcId="{3A1F24A1-D930-4F9B-BAE7-8E6F6C6C49BF}" destId="{3800A96E-BEB2-47BC-83F5-18BD92BE2879}" srcOrd="0" destOrd="11" presId="urn:microsoft.com/office/officeart/2005/8/layout/hList1"/>
    <dgm:cxn modelId="{74B02E43-0C42-47B5-88A8-B47DF501A05D}" srcId="{9B4CC8A7-ECA0-44A0-AA1F-57B025C2F0F4}" destId="{69F740FD-D807-4447-9FEE-BFEE6495E6EB}" srcOrd="6" destOrd="0" parTransId="{F43FF5BC-2693-4AB2-90A5-62F2DF4B456C}" sibTransId="{27F9FF0D-A6FF-426E-B35F-EE29921A43DA}"/>
    <dgm:cxn modelId="{0606218A-B7A7-4AF4-8B05-A19E75B8DB8C}" srcId="{FD10340B-D1CB-4793-AB5B-D95AE80C4836}" destId="{90D453C4-61B0-4502-A86B-F2AE4426B1A2}" srcOrd="2" destOrd="0" parTransId="{EF32209E-2570-4CB8-8214-B901EB8119FB}" sibTransId="{21EB896A-0F92-43C3-8165-3194F05C9422}"/>
    <dgm:cxn modelId="{EF70F037-852B-4993-990C-989AEDA9A8E3}" type="presOf" srcId="{26B93FBD-2296-4DE5-A749-2C49B3F71C6A}" destId="{4DE75D86-9222-4505-9913-5FA8D382D5C3}" srcOrd="0" destOrd="11" presId="urn:microsoft.com/office/officeart/2005/8/layout/hList1"/>
    <dgm:cxn modelId="{41FD842E-4C6B-44A5-BB38-00FFEF0DDC9B}" srcId="{B25E2721-381F-452B-A051-9D5814EF6214}" destId="{1BA768A1-F654-480E-97A2-342D2A53D955}" srcOrd="1" destOrd="0" parTransId="{E7B448B0-3238-448B-8611-93F4F80FCABB}" sibTransId="{4A648996-0752-4789-A9FD-560EE4EB6422}"/>
    <dgm:cxn modelId="{7C14830A-C65A-444B-8EF2-B128982EEBDD}" type="presOf" srcId="{275066ED-2598-41EC-8577-D0C0BB12DD5E}" destId="{4DE75D86-9222-4505-9913-5FA8D382D5C3}" srcOrd="0" destOrd="0" presId="urn:microsoft.com/office/officeart/2005/8/layout/hList1"/>
    <dgm:cxn modelId="{6DB6295A-0A38-4E2B-8A8D-6894385BEC8F}" type="presOf" srcId="{151963CE-FD6E-4E16-B67F-505E47E00F21}" destId="{4DE75D86-9222-4505-9913-5FA8D382D5C3}" srcOrd="0" destOrd="3" presId="urn:microsoft.com/office/officeart/2005/8/layout/hList1"/>
    <dgm:cxn modelId="{A997BD0F-D38E-453A-850D-C73BC7940BF4}" srcId="{FD10340B-D1CB-4793-AB5B-D95AE80C4836}" destId="{151963CE-FD6E-4E16-B67F-505E47E00F21}" srcOrd="3" destOrd="0" parTransId="{4A767622-F391-44FE-BDE1-1955437B1192}" sibTransId="{881C23ED-35AB-4AD4-9888-12FDEAF07ABD}"/>
    <dgm:cxn modelId="{4B7211BD-2025-4E4B-9039-8093D6F9EDFF}" type="presOf" srcId="{0F61A38B-9F46-4921-A896-AE707C394D1A}" destId="{3800A96E-BEB2-47BC-83F5-18BD92BE2879}" srcOrd="0" destOrd="9" presId="urn:microsoft.com/office/officeart/2005/8/layout/hList1"/>
    <dgm:cxn modelId="{68964EB0-6F4B-448C-87BE-69E2C9529E4E}" srcId="{9B4CC8A7-ECA0-44A0-AA1F-57B025C2F0F4}" destId="{BE8AE47A-44BD-4C93-9C2E-DBD2C0001B51}" srcOrd="8" destOrd="0" parTransId="{71B88839-2F85-4C9A-AC16-822406D24EAE}" sibTransId="{938DB890-3D01-4C3F-9B23-76C4BC188A4A}"/>
    <dgm:cxn modelId="{28FC76B4-8438-4866-90B1-0A060457C29C}" srcId="{A3670935-FF8F-46D0-BDD4-41D26763EE37}" destId="{3DC4EDF4-271C-442C-A000-027576B85242}" srcOrd="4" destOrd="0" parTransId="{E234B5F8-B93B-445E-AD37-36AAF4BA98C0}" sibTransId="{1D479E17-8AF0-4819-B68C-F416C323E57B}"/>
    <dgm:cxn modelId="{AF97A170-FFF8-400A-B9C0-1966C3668DED}" srcId="{FD10340B-D1CB-4793-AB5B-D95AE80C4836}" destId="{88686681-A2AD-49D8-B31B-2BB1E3F731D5}" srcOrd="5" destOrd="0" parTransId="{B26EDC13-4CB2-4F92-9560-3496B6DA66E9}" sibTransId="{BE803A1A-2368-4869-B2CF-EE7073F7F2E9}"/>
    <dgm:cxn modelId="{9BA6748B-C330-4A9A-BFAA-FB178F9B923A}" srcId="{9B4CC8A7-ECA0-44A0-AA1F-57B025C2F0F4}" destId="{9C33AB78-E54B-431F-8561-818FAE492965}" srcOrd="1" destOrd="0" parTransId="{F3E554E5-7D9F-4999-906C-814DB0033C2D}" sibTransId="{4E25FAE0-7594-484F-8985-FBFE2488A7B3}"/>
    <dgm:cxn modelId="{8230B671-DAF4-40D6-9E96-6D04D1C464DB}" type="presOf" srcId="{3DC4EDF4-271C-442C-A000-027576B85242}" destId="{C5B1A2B3-363C-436C-AD0D-5711C7318228}" srcOrd="0" destOrd="15" presId="urn:microsoft.com/office/officeart/2005/8/layout/hList1"/>
    <dgm:cxn modelId="{9CD1E8E8-7319-47AF-8D99-98C909004854}" srcId="{FEB924E0-EB3C-48F5-94BD-A2C0F271BDCE}" destId="{FD221F8D-3A7D-4326-8043-4C665AE994FE}" srcOrd="2" destOrd="0" parTransId="{BAF9F369-8C87-4374-B0C5-762A6E2EDBC8}" sibTransId="{5DEB6E2A-2307-49D7-9301-08A2269FE2DD}"/>
    <dgm:cxn modelId="{956835A2-49AB-43CC-B56F-9C65071233BF}" srcId="{FEB924E0-EB3C-48F5-94BD-A2C0F271BDCE}" destId="{7EBB40F7-32F0-43BD-AA58-7EC2C8983194}" srcOrd="0" destOrd="0" parTransId="{DEE56138-DFC9-4BF4-8719-1FCCD0A13E2E}" sibTransId="{067BA686-ACA9-4967-871C-31CBA3A8A667}"/>
    <dgm:cxn modelId="{E542F891-4588-4777-B93F-DF63FB170B65}" srcId="{2E09F4E2-4161-49C4-A617-1962B45D0004}" destId="{3D3FA4DA-E77A-46B1-A8B0-28E371669584}" srcOrd="3" destOrd="0" parTransId="{2AA9D387-82CA-4207-8A28-1327E6D4DE50}" sibTransId="{788448C3-EB28-4AD2-9DF5-E0BFB0461FD4}"/>
    <dgm:cxn modelId="{7267A4C9-24B9-4657-8136-52263522F82B}" srcId="{FEB924E0-EB3C-48F5-94BD-A2C0F271BDCE}" destId="{B03ED6F1-D770-44CB-9C45-0A7C242C4F54}" srcOrd="5" destOrd="0" parTransId="{D126C4E8-D8CD-4323-BAFB-4950BCD6F399}" sibTransId="{A6CD657F-2E6B-48F0-9594-648D63342D70}"/>
    <dgm:cxn modelId="{CE09F70E-DDA0-460B-A1D5-FF6213DBC88F}" srcId="{2E09F4E2-4161-49C4-A617-1962B45D0004}" destId="{937D7B27-61EF-41D6-B621-761EF147C735}" srcOrd="0" destOrd="0" parTransId="{9CE0A39C-28DA-4771-9D55-16845D311379}" sibTransId="{C58DB377-DDB1-41F6-969F-B87DAD3BF708}"/>
    <dgm:cxn modelId="{B8146A44-E54F-43E6-B74E-1085BDE11AA3}" type="presOf" srcId="{A3670935-FF8F-46D0-BDD4-41D26763EE37}" destId="{C5B1A2B3-363C-436C-AD0D-5711C7318228}" srcOrd="0" destOrd="10" presId="urn:microsoft.com/office/officeart/2005/8/layout/hList1"/>
    <dgm:cxn modelId="{65B39FE6-5BFD-4FAF-A776-281D9B3D1F87}" srcId="{B25E2721-381F-452B-A051-9D5814EF6214}" destId="{48C06DEA-7DD4-4128-9AC3-D4E8D97D3B2E}" srcOrd="2" destOrd="0" parTransId="{43B2F294-AECF-4C30-97DC-948000420101}" sibTransId="{638FFE7F-4587-4479-B3A1-D084B8BFB9D9}"/>
    <dgm:cxn modelId="{1662DB9A-B484-4355-8451-D3EB277D9E67}" type="presOf" srcId="{88686681-A2AD-49D8-B31B-2BB1E3F731D5}" destId="{4DE75D86-9222-4505-9913-5FA8D382D5C3}" srcOrd="0" destOrd="5" presId="urn:microsoft.com/office/officeart/2005/8/layout/hList1"/>
    <dgm:cxn modelId="{A6CE39F1-9EBE-4201-B1EC-240AFB050CB3}" type="presOf" srcId="{6B479493-5B3F-41C3-950F-8C32757BC125}" destId="{4DE75D86-9222-4505-9913-5FA8D382D5C3}" srcOrd="0" destOrd="14" presId="urn:microsoft.com/office/officeart/2005/8/layout/hList1"/>
    <dgm:cxn modelId="{EE9CA664-6F33-4F4F-ACDB-38F6715C1EC8}" srcId="{FD10340B-D1CB-4793-AB5B-D95AE80C4836}" destId="{275066ED-2598-41EC-8577-D0C0BB12DD5E}" srcOrd="0" destOrd="0" parTransId="{E6C35D26-D7B0-4033-B576-653432F294FE}" sibTransId="{8D0AAE72-DBD1-4894-9A39-D5B12F502352}"/>
    <dgm:cxn modelId="{9E86408E-FF38-4D42-86B6-ABD92EA2A1F3}" type="presOf" srcId="{3084AD34-BC00-463E-AEA3-9C413746C6C4}" destId="{3800A96E-BEB2-47BC-83F5-18BD92BE2879}" srcOrd="0" destOrd="2" presId="urn:microsoft.com/office/officeart/2005/8/layout/hList1"/>
    <dgm:cxn modelId="{AC7B2D59-DB1E-40DA-A5B7-3C1FE67DCF36}" type="presOf" srcId="{72650751-78F6-41F6-B445-86FCFF3A97F3}" destId="{3800A96E-BEB2-47BC-83F5-18BD92BE2879}" srcOrd="0" destOrd="3" presId="urn:microsoft.com/office/officeart/2005/8/layout/hList1"/>
    <dgm:cxn modelId="{CCB810B8-B2E0-463A-A484-566F54E51F63}" srcId="{B25E2721-381F-452B-A051-9D5814EF6214}" destId="{A3670935-FF8F-46D0-BDD4-41D26763EE37}" srcOrd="6" destOrd="0" parTransId="{05EFB675-21B5-45CC-A41F-D16A12690B37}" sibTransId="{94A1A142-0BB7-4409-9901-5938C506D408}"/>
    <dgm:cxn modelId="{C5FE1F52-3938-45B0-8391-E68F586FB2C3}" type="presOf" srcId="{9CD554CD-8715-45D2-9652-58251AB64CA5}" destId="{3800A96E-BEB2-47BC-83F5-18BD92BE2879}" srcOrd="0" destOrd="6" presId="urn:microsoft.com/office/officeart/2005/8/layout/hList1"/>
    <dgm:cxn modelId="{2A0A2C05-60BA-4B1E-909A-284287079501}" type="presOf" srcId="{518AC6D5-326D-4D8B-A331-26005D01D776}" destId="{C5B1A2B3-363C-436C-AD0D-5711C7318228}" srcOrd="0" destOrd="6" presId="urn:microsoft.com/office/officeart/2005/8/layout/hList1"/>
    <dgm:cxn modelId="{7379F42E-7875-482D-866E-0E1F4D921D91}" srcId="{9B4CC8A7-ECA0-44A0-AA1F-57B025C2F0F4}" destId="{AB730870-9127-4A7F-9815-6989E437534C}" srcOrd="3" destOrd="0" parTransId="{5DC4F0BE-9AAB-4804-9932-816C95426CFE}" sibTransId="{BA1E429B-33F5-4F57-AC00-41C75303A2BC}"/>
    <dgm:cxn modelId="{F6546BB3-211E-4C36-A8BE-39D5F17F9609}" srcId="{A5F7BEB4-6F71-44DF-948C-894EBD287FAB}" destId="{FD10340B-D1CB-4793-AB5B-D95AE80C4836}" srcOrd="1" destOrd="0" parTransId="{33F1BD65-0474-42E8-BC9E-E7BE29C282BF}" sibTransId="{335666C5-53EB-463B-8138-121696D92684}"/>
    <dgm:cxn modelId="{22CB98C2-6DFD-4331-910F-31B8E2ACBC8D}" type="presOf" srcId="{D65B4501-93AA-45F1-8653-801E8654131F}" destId="{C5B1A2B3-363C-436C-AD0D-5711C7318228}" srcOrd="0" destOrd="13" presId="urn:microsoft.com/office/officeart/2005/8/layout/hList1"/>
    <dgm:cxn modelId="{77DC3088-8813-412F-8F9D-84D609503F05}" type="presOf" srcId="{CED0ACA7-2F1C-41E1-BA59-B48D806DEDA9}" destId="{C5B1A2B3-363C-436C-AD0D-5711C7318228}" srcOrd="0" destOrd="12" presId="urn:microsoft.com/office/officeart/2005/8/layout/hList1"/>
    <dgm:cxn modelId="{69E631A2-C3B6-496E-BBDF-7C92E54BE14D}" srcId="{9B4CC8A7-ECA0-44A0-AA1F-57B025C2F0F4}" destId="{8E45628D-6EE8-409C-BAEB-770C2815FCA8}" srcOrd="0" destOrd="0" parTransId="{27632699-4DE3-4AC8-8239-E8F65DE4043D}" sibTransId="{308BF989-2171-45F2-BFD7-6E1A95AD6394}"/>
    <dgm:cxn modelId="{F7D21813-A94C-4709-BE7C-0D14C7B159A8}" srcId="{A5F7BEB4-6F71-44DF-948C-894EBD287FAB}" destId="{B25E2721-381F-452B-A051-9D5814EF6214}" srcOrd="0" destOrd="0" parTransId="{1D36EC1B-6CD7-4815-BFBB-0566E19F0878}" sibTransId="{DE0D8BB4-6C12-46A6-A702-A1DB13536CD9}"/>
    <dgm:cxn modelId="{A1746B37-DF10-4AD6-8FCC-AFDDE1E5DECF}" srcId="{B25E2721-381F-452B-A051-9D5814EF6214}" destId="{6291F10D-821F-46B3-B17F-14B13213A850}" srcOrd="0" destOrd="0" parTransId="{24A3F155-24BC-480A-A41E-C3A13DA839BB}" sibTransId="{9C774234-111F-4045-A197-F01CC515DC44}"/>
    <dgm:cxn modelId="{45DB3639-BF59-4946-9EFC-43B1149819E6}" type="presOf" srcId="{DCD68C36-AD75-4BD3-B7B7-9848E06D3501}" destId="{C5B1A2B3-363C-436C-AD0D-5711C7318228}" srcOrd="0" destOrd="3" presId="urn:microsoft.com/office/officeart/2005/8/layout/hList1"/>
    <dgm:cxn modelId="{F6ABD695-8C2F-473D-9961-971A37EE5B57}" srcId="{FEB924E0-EB3C-48F5-94BD-A2C0F271BDCE}" destId="{6B479493-5B3F-41C3-950F-8C32757BC125}" srcOrd="7" destOrd="0" parTransId="{B3BB8F59-EBDA-4204-9961-8F5F71F22813}" sibTransId="{B3A336B2-BF02-48AB-A904-6E2EF8D25B20}"/>
    <dgm:cxn modelId="{C4FCC5B5-0058-4E2B-A0A5-10FEC40F98FA}" srcId="{AB730870-9127-4A7F-9815-6989E437534C}" destId="{9CD554CD-8715-45D2-9652-58251AB64CA5}" srcOrd="0" destOrd="0" parTransId="{DA54B011-E914-40B3-A346-5AA8D221E196}" sibTransId="{A1EF83E7-73CF-47FF-B690-B743E090712F}"/>
    <dgm:cxn modelId="{6461ACCC-08AA-452E-9017-420D09CACFC3}" srcId="{AB730870-9127-4A7F-9815-6989E437534C}" destId="{D58B0ED0-DBCA-4312-A8CA-45A6FFC0E488}" srcOrd="1" destOrd="0" parTransId="{DBB74754-42C0-440B-9DB5-ACDEF35DBEC9}" sibTransId="{165DDB4B-BD67-4500-8EA2-9E7856D27E13}"/>
    <dgm:cxn modelId="{5FFF5E5D-1D6A-44E4-83D6-9B0F7386918F}" type="presOf" srcId="{B25E2721-381F-452B-A051-9D5814EF6214}" destId="{F7136341-304B-4186-9786-D0780A224309}" srcOrd="0" destOrd="0" presId="urn:microsoft.com/office/officeart/2005/8/layout/hList1"/>
    <dgm:cxn modelId="{5D1B3CBB-2D01-41F1-917E-7E35FDA18051}" type="presOf" srcId="{D58B0ED0-DBCA-4312-A8CA-45A6FFC0E488}" destId="{3800A96E-BEB2-47BC-83F5-18BD92BE2879}" srcOrd="0" destOrd="7" presId="urn:microsoft.com/office/officeart/2005/8/layout/hList1"/>
    <dgm:cxn modelId="{53695BB2-C605-48B4-976D-D7C9DDBCE2AC}" srcId="{9B4CC8A7-ECA0-44A0-AA1F-57B025C2F0F4}" destId="{3A1F24A1-D930-4F9B-BAE7-8E6F6C6C49BF}" srcOrd="7" destOrd="0" parTransId="{19BFACB4-DAE3-420D-9B52-13DF2AF66FA7}" sibTransId="{8CBE1430-A009-49C9-9769-7F15144BD1F3}"/>
    <dgm:cxn modelId="{D2C4FAA4-E84F-4A65-8069-F1DF838D4788}" type="presOf" srcId="{174AB8AD-0973-45EB-A8D6-14347E992D7D}" destId="{4DE75D86-9222-4505-9913-5FA8D382D5C3}" srcOrd="0" destOrd="1" presId="urn:microsoft.com/office/officeart/2005/8/layout/hList1"/>
    <dgm:cxn modelId="{18CC2639-6819-44B3-B172-EF9F9EFD004F}" srcId="{A3670935-FF8F-46D0-BDD4-41D26763EE37}" destId="{CED0ACA7-2F1C-41E1-BA59-B48D806DEDA9}" srcOrd="1" destOrd="0" parTransId="{C5A7F8B9-3B0A-4B84-BA6A-A803179A761B}" sibTransId="{2534A82C-E08A-4C5F-A73A-AFD1C893BA3E}"/>
    <dgm:cxn modelId="{C7AE6692-AC4D-40F2-8642-A9C7838E1447}" srcId="{A3670935-FF8F-46D0-BDD4-41D26763EE37}" destId="{D8EC03C3-A271-4ABF-A0B7-D74F3855441B}" srcOrd="0" destOrd="0" parTransId="{987892C2-9CB8-456C-81ED-78D0457F15E1}" sibTransId="{0C8CB703-735E-44FA-A7B6-2B21EEE42FD0}"/>
    <dgm:cxn modelId="{8FD292A3-B284-4B2D-B432-26CBB3E5FED4}" srcId="{9B4CC8A7-ECA0-44A0-AA1F-57B025C2F0F4}" destId="{3084AD34-BC00-463E-AEA3-9C413746C6C4}" srcOrd="2" destOrd="0" parTransId="{9346442C-A997-43F2-B0AD-0E688FF1CF67}" sibTransId="{459D7D7D-3A2E-4B38-9C60-100623ACB99E}"/>
    <dgm:cxn modelId="{8C57CFC2-F738-4944-BDBD-04CB752050B4}" type="presOf" srcId="{54251326-7554-4CB1-B4CA-ECEE5F6E48B1}" destId="{4DE75D86-9222-4505-9913-5FA8D382D5C3}" srcOrd="0" destOrd="10" presId="urn:microsoft.com/office/officeart/2005/8/layout/hList1"/>
    <dgm:cxn modelId="{5FBF79A4-2512-422C-934C-9546AA61FD6F}" type="presOf" srcId="{6C8A094C-4B8B-4E18-B0BB-DDFA9F061D39}" destId="{C5B1A2B3-363C-436C-AD0D-5711C7318228}" srcOrd="0" destOrd="7" presId="urn:microsoft.com/office/officeart/2005/8/layout/hList1"/>
    <dgm:cxn modelId="{707973BA-D9ED-45AD-8782-B90105C3B617}" type="presOf" srcId="{FEB924E0-EB3C-48F5-94BD-A2C0F271BDCE}" destId="{4DE75D86-9222-4505-9913-5FA8D382D5C3}" srcOrd="0" destOrd="6" presId="urn:microsoft.com/office/officeart/2005/8/layout/hList1"/>
    <dgm:cxn modelId="{CD6A0CFB-7DAD-4717-8982-8DAE74CD6D1E}" type="presOf" srcId="{69F740FD-D807-4447-9FEE-BFEE6495E6EB}" destId="{3800A96E-BEB2-47BC-83F5-18BD92BE2879}" srcOrd="0" destOrd="10" presId="urn:microsoft.com/office/officeart/2005/8/layout/hList1"/>
    <dgm:cxn modelId="{29A57602-C75F-4E36-AE92-44AF6097FBC5}" srcId="{3084AD34-BC00-463E-AEA3-9C413746C6C4}" destId="{72650751-78F6-41F6-B445-86FCFF3A97F3}" srcOrd="0" destOrd="0" parTransId="{E0832018-465E-4FA2-9B0C-7D41A0E734CE}" sibTransId="{A6C9AB54-3477-486C-922E-EC796AE3FB1D}"/>
    <dgm:cxn modelId="{2FE02734-9FA5-4120-82A9-D552FEEDD341}" type="presOf" srcId="{9C33AB78-E54B-431F-8561-818FAE492965}" destId="{3800A96E-BEB2-47BC-83F5-18BD92BE2879}" srcOrd="0" destOrd="1" presId="urn:microsoft.com/office/officeart/2005/8/layout/hList1"/>
    <dgm:cxn modelId="{103881C1-4DAE-437B-AA2E-2C8BBD997627}" type="presOf" srcId="{B03ED6F1-D770-44CB-9C45-0A7C242C4F54}" destId="{4DE75D86-9222-4505-9913-5FA8D382D5C3}" srcOrd="0" destOrd="12" presId="urn:microsoft.com/office/officeart/2005/8/layout/hList1"/>
    <dgm:cxn modelId="{063A7599-44EE-417C-9598-892A596BB9E0}" srcId="{A3670935-FF8F-46D0-BDD4-41D26763EE37}" destId="{A65F5903-807B-4D8F-B809-9A559302611D}" srcOrd="3" destOrd="0" parTransId="{C541C737-14E9-4B99-BAC5-9A14FC7E0D1C}" sibTransId="{D2882B5C-8D72-46C7-A40F-9CC5588CD9B4}"/>
    <dgm:cxn modelId="{D776F338-2259-4C56-8A21-ED75A02E92FF}" type="presParOf" srcId="{3639C4CA-7412-49D0-98A0-D3B2478A9032}" destId="{BFAF3381-66E0-48DB-A405-BB623B430093}" srcOrd="0" destOrd="0" presId="urn:microsoft.com/office/officeart/2005/8/layout/hList1"/>
    <dgm:cxn modelId="{FFFE7614-9484-46E0-B41A-91D8D1BE9A5F}" type="presParOf" srcId="{BFAF3381-66E0-48DB-A405-BB623B430093}" destId="{F7136341-304B-4186-9786-D0780A224309}" srcOrd="0" destOrd="0" presId="urn:microsoft.com/office/officeart/2005/8/layout/hList1"/>
    <dgm:cxn modelId="{FA2379D6-6610-416E-8014-2E855BC184B0}" type="presParOf" srcId="{BFAF3381-66E0-48DB-A405-BB623B430093}" destId="{C5B1A2B3-363C-436C-AD0D-5711C7318228}" srcOrd="1" destOrd="0" presId="urn:microsoft.com/office/officeart/2005/8/layout/hList1"/>
    <dgm:cxn modelId="{763E55C6-BDF5-42F4-9521-B0D5E0EC0E23}" type="presParOf" srcId="{3639C4CA-7412-49D0-98A0-D3B2478A9032}" destId="{C364FD89-3767-43B1-9450-0FA71892D278}" srcOrd="1" destOrd="0" presId="urn:microsoft.com/office/officeart/2005/8/layout/hList1"/>
    <dgm:cxn modelId="{E95D983E-957F-4E37-BB57-269791DBF753}" type="presParOf" srcId="{3639C4CA-7412-49D0-98A0-D3B2478A9032}" destId="{65AE3982-AB91-439D-B37A-24F0E6D27FB5}" srcOrd="2" destOrd="0" presId="urn:microsoft.com/office/officeart/2005/8/layout/hList1"/>
    <dgm:cxn modelId="{6ED30662-0225-4A3A-AC61-8CA78B07DC1A}" type="presParOf" srcId="{65AE3982-AB91-439D-B37A-24F0E6D27FB5}" destId="{4C4E67C6-20D2-4511-ABF3-C82A81803893}" srcOrd="0" destOrd="0" presId="urn:microsoft.com/office/officeart/2005/8/layout/hList1"/>
    <dgm:cxn modelId="{00BFEF79-FA20-41D9-8AD3-DBA81B492BCC}" type="presParOf" srcId="{65AE3982-AB91-439D-B37A-24F0E6D27FB5}" destId="{4DE75D86-9222-4505-9913-5FA8D382D5C3}" srcOrd="1" destOrd="0" presId="urn:microsoft.com/office/officeart/2005/8/layout/hList1"/>
    <dgm:cxn modelId="{3FD3FCAA-F8CD-41CA-BC54-425DDC36EF42}" type="presParOf" srcId="{3639C4CA-7412-49D0-98A0-D3B2478A9032}" destId="{0CE95E80-57FF-4D61-AA8F-FFBE3A8AC24D}" srcOrd="3" destOrd="0" presId="urn:microsoft.com/office/officeart/2005/8/layout/hList1"/>
    <dgm:cxn modelId="{62934812-4B23-439C-BB96-2440F95F688D}" type="presParOf" srcId="{3639C4CA-7412-49D0-98A0-D3B2478A9032}" destId="{566BED20-5656-4544-96AB-0786BB899531}" srcOrd="4" destOrd="0" presId="urn:microsoft.com/office/officeart/2005/8/layout/hList1"/>
    <dgm:cxn modelId="{FC65E2EE-B663-41CD-B421-10C7D9E261B8}" type="presParOf" srcId="{566BED20-5656-4544-96AB-0786BB899531}" destId="{82142735-0034-4711-A9FE-F7A41059197C}" srcOrd="0" destOrd="0" presId="urn:microsoft.com/office/officeart/2005/8/layout/hList1"/>
    <dgm:cxn modelId="{E45A5030-B1F4-4347-BBE7-001D3E67C53C}" type="presParOf" srcId="{566BED20-5656-4544-96AB-0786BB899531}" destId="{3800A96E-BEB2-47BC-83F5-18BD92BE287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DD270-DE13-4C47-9609-C6274C998E31}">
      <dsp:nvSpPr>
        <dsp:cNvPr id="0" name=""/>
        <dsp:cNvSpPr/>
      </dsp:nvSpPr>
      <dsp:spPr>
        <a:xfrm>
          <a:off x="-28618" y="32466"/>
          <a:ext cx="8753562" cy="1259212"/>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99900" numCol="1" spcCol="1270" anchor="ctr" anchorCtr="0">
          <a:noAutofit/>
        </a:bodyPr>
        <a:lstStyle/>
        <a:p>
          <a:pPr lvl="0" algn="l" defTabSz="711200">
            <a:lnSpc>
              <a:spcPct val="90000"/>
            </a:lnSpc>
            <a:spcBef>
              <a:spcPct val="0"/>
            </a:spcBef>
            <a:spcAft>
              <a:spcPct val="35000"/>
            </a:spcAft>
          </a:pPr>
          <a:r>
            <a:rPr lang="en-US" sz="1600" b="1" kern="1200" dirty="0" smtClean="0"/>
            <a:t>WHO establishes standards in consultation with national</a:t>
          </a:r>
          <a:r>
            <a:rPr lang="en-US" sz="1600" b="1" kern="1200" baseline="0" dirty="0" smtClean="0"/>
            <a:t>/internationa</a:t>
          </a:r>
          <a:r>
            <a:rPr lang="en-US" sz="1600" kern="1200" baseline="0" dirty="0" smtClean="0"/>
            <a:t>l </a:t>
          </a:r>
          <a:r>
            <a:rPr lang="en-US" sz="1600" b="1" kern="1200" baseline="0" dirty="0" smtClean="0"/>
            <a:t>expertise……</a:t>
          </a:r>
          <a:r>
            <a:rPr lang="en-US" sz="1600" kern="1200" baseline="0" dirty="0" smtClean="0"/>
            <a:t> </a:t>
          </a:r>
          <a:endParaRPr lang="en-GB" sz="1600" kern="1200" dirty="0"/>
        </a:p>
      </dsp:txBody>
      <dsp:txXfrm>
        <a:off x="-28618" y="347269"/>
        <a:ext cx="8438759" cy="629606"/>
      </dsp:txXfrm>
    </dsp:sp>
    <dsp:sp modelId="{C9DADE7D-43DE-49D2-90FF-81436C151636}">
      <dsp:nvSpPr>
        <dsp:cNvPr id="0" name=""/>
        <dsp:cNvSpPr/>
      </dsp:nvSpPr>
      <dsp:spPr>
        <a:xfrm>
          <a:off x="1" y="899232"/>
          <a:ext cx="2653888" cy="2701340"/>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baseline="0" dirty="0" smtClean="0"/>
            <a:t>…</a:t>
          </a:r>
          <a:r>
            <a:rPr lang="en-US" sz="1400" b="0" kern="1200" baseline="0" dirty="0" smtClean="0">
              <a:solidFill>
                <a:schemeClr val="accent1">
                  <a:lumMod val="75000"/>
                </a:schemeClr>
              </a:solidFill>
            </a:rPr>
            <a:t>then support</a:t>
          </a:r>
          <a:r>
            <a:rPr lang="en-US" sz="1400" b="0" kern="1200" dirty="0" smtClean="0">
              <a:solidFill>
                <a:schemeClr val="accent1">
                  <a:lumMod val="75000"/>
                </a:schemeClr>
              </a:solidFill>
            </a:rPr>
            <a:t> governments to adopt standards, with </a:t>
          </a:r>
          <a:r>
            <a:rPr lang="en-US" sz="1400" b="0" kern="1200" baseline="0" dirty="0" smtClean="0">
              <a:solidFill>
                <a:schemeClr val="accent1">
                  <a:lumMod val="75000"/>
                </a:schemeClr>
              </a:solidFill>
            </a:rPr>
            <a:t>country specific adaptations</a:t>
          </a:r>
          <a:r>
            <a:rPr lang="en-US" sz="1400" b="0" kern="1200" baseline="0" dirty="0" smtClean="0"/>
            <a:t> </a:t>
          </a:r>
          <a:r>
            <a:rPr lang="en-US" sz="1400" b="1" kern="1200" baseline="0" dirty="0" smtClean="0">
              <a:solidFill>
                <a:srgbClr val="C00000"/>
              </a:solidFill>
            </a:rPr>
            <a:t>that do not undermine the original standards </a:t>
          </a:r>
          <a:r>
            <a:rPr lang="en-US" sz="1400" b="0" kern="1200" baseline="0" dirty="0" smtClean="0">
              <a:solidFill>
                <a:schemeClr val="accent1">
                  <a:lumMod val="75000"/>
                </a:schemeClr>
              </a:solidFill>
            </a:rPr>
            <a:t>(i.e., sub-optimal standards should not be acceptable for a country just because the standard cannot be achieved at this time </a:t>
          </a:r>
          <a:r>
            <a:rPr lang="en-US" sz="1400" b="0" kern="1200" baseline="0" dirty="0" smtClean="0">
              <a:solidFill>
                <a:schemeClr val="accent1">
                  <a:lumMod val="75000"/>
                </a:schemeClr>
              </a:solidFill>
              <a:sym typeface="Wingdings" panose="05000000000000000000" pitchFamily="2" charset="2"/>
            </a:rPr>
            <a:t></a:t>
          </a:r>
          <a:r>
            <a:rPr lang="en-US" sz="1400" b="1" kern="1200" baseline="0" dirty="0" smtClean="0">
              <a:solidFill>
                <a:schemeClr val="accent1">
                  <a:lumMod val="75000"/>
                </a:schemeClr>
              </a:solidFill>
            </a:rPr>
            <a:t>country specific benchmarks </a:t>
          </a:r>
          <a:r>
            <a:rPr lang="en-US" sz="1400" b="0" kern="1200" baseline="0" dirty="0" smtClean="0">
              <a:solidFill>
                <a:schemeClr val="accent1">
                  <a:lumMod val="75000"/>
                </a:schemeClr>
              </a:solidFill>
            </a:rPr>
            <a:t>along a continuum aiming to achieve the standard can be helpful) </a:t>
          </a:r>
          <a:endParaRPr lang="en-GB" sz="1400" b="0" kern="1200" dirty="0">
            <a:solidFill>
              <a:schemeClr val="accent1">
                <a:lumMod val="75000"/>
              </a:schemeClr>
            </a:solidFill>
          </a:endParaRPr>
        </a:p>
      </dsp:txBody>
      <dsp:txXfrm>
        <a:off x="1" y="899232"/>
        <a:ext cx="2653888" cy="2701340"/>
      </dsp:txXfrm>
    </dsp:sp>
    <dsp:sp modelId="{62FA6562-CBA9-4C7D-AB29-120AAE32E080}">
      <dsp:nvSpPr>
        <dsp:cNvPr id="0" name=""/>
        <dsp:cNvSpPr/>
      </dsp:nvSpPr>
      <dsp:spPr>
        <a:xfrm>
          <a:off x="2640470" y="539423"/>
          <a:ext cx="5983154" cy="1356965"/>
        </a:xfrm>
        <a:prstGeom prst="rightArrow">
          <a:avLst>
            <a:gd name="adj1" fmla="val 50000"/>
            <a:gd name="adj2" fmla="val 5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99900" numCol="1" spcCol="1270" anchor="ctr" anchorCtr="0">
          <a:noAutofit/>
        </a:bodyPr>
        <a:lstStyle/>
        <a:p>
          <a:pPr lvl="0" algn="l" defTabSz="622300">
            <a:lnSpc>
              <a:spcPct val="90000"/>
            </a:lnSpc>
            <a:spcBef>
              <a:spcPct val="0"/>
            </a:spcBef>
            <a:spcAft>
              <a:spcPct val="35000"/>
            </a:spcAft>
          </a:pPr>
          <a:r>
            <a:rPr lang="en-US" sz="1400" b="1" kern="1200" dirty="0" smtClean="0"/>
            <a:t>WHO encourages country to implement  systems for facility specific monitoring for adherence to standards</a:t>
          </a:r>
          <a:endParaRPr lang="en-GB" sz="1400" b="1" kern="1200" dirty="0"/>
        </a:p>
      </dsp:txBody>
      <dsp:txXfrm>
        <a:off x="2640470" y="878664"/>
        <a:ext cx="5643913" cy="678483"/>
      </dsp:txXfrm>
    </dsp:sp>
    <dsp:sp modelId="{826D0D07-FBF1-466E-873A-FD78DC9D4568}">
      <dsp:nvSpPr>
        <dsp:cNvPr id="0" name=""/>
        <dsp:cNvSpPr/>
      </dsp:nvSpPr>
      <dsp:spPr>
        <a:xfrm>
          <a:off x="2657471" y="1548769"/>
          <a:ext cx="2665685" cy="4107013"/>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rgbClr val="C00000"/>
              </a:solidFill>
            </a:rPr>
            <a:t>Facility and higher-level management: </a:t>
          </a:r>
          <a:endParaRPr lang="en-GB" sz="1800" b="1" kern="1200" dirty="0">
            <a:solidFill>
              <a:srgbClr val="C00000"/>
            </a:solidFill>
          </a:endParaRPr>
        </a:p>
        <a:p>
          <a:pPr marL="171450" lvl="1" indent="-171450" algn="l" defTabSz="711200">
            <a:lnSpc>
              <a:spcPct val="90000"/>
            </a:lnSpc>
            <a:spcBef>
              <a:spcPct val="0"/>
            </a:spcBef>
            <a:spcAft>
              <a:spcPct val="15000"/>
            </a:spcAft>
            <a:buChar char="••"/>
          </a:pPr>
          <a:r>
            <a:rPr lang="en-US" sz="1600" b="1" kern="1200" dirty="0" smtClean="0">
              <a:solidFill>
                <a:schemeClr val="accent1">
                  <a:lumMod val="75000"/>
                </a:schemeClr>
              </a:solidFill>
            </a:rPr>
            <a:t>Supervision</a:t>
          </a:r>
          <a:r>
            <a:rPr lang="en-US" sz="1400" kern="1200" baseline="0" dirty="0" smtClean="0">
              <a:solidFill>
                <a:schemeClr val="accent1">
                  <a:lumMod val="75000"/>
                </a:schemeClr>
              </a:solidFill>
            </a:rPr>
            <a:t> systems (possibly using checklists/record reviews/internal case reviews)</a:t>
          </a:r>
          <a:endParaRPr lang="en-US" sz="1400" kern="1200" baseline="0" dirty="0">
            <a:solidFill>
              <a:schemeClr val="accent1">
                <a:lumMod val="75000"/>
              </a:schemeClr>
            </a:solidFill>
          </a:endParaRPr>
        </a:p>
        <a:p>
          <a:pPr marL="114300" lvl="1" indent="-114300" algn="l" defTabSz="622300">
            <a:lnSpc>
              <a:spcPct val="90000"/>
            </a:lnSpc>
            <a:spcBef>
              <a:spcPct val="0"/>
            </a:spcBef>
            <a:spcAft>
              <a:spcPct val="15000"/>
            </a:spcAft>
            <a:buChar char="••"/>
          </a:pPr>
          <a:endParaRPr lang="en-US" sz="1400" kern="1200" baseline="0" dirty="0">
            <a:solidFill>
              <a:schemeClr val="accent1">
                <a:lumMod val="75000"/>
              </a:schemeClr>
            </a:solidFill>
          </a:endParaRPr>
        </a:p>
        <a:p>
          <a:pPr marL="171450" lvl="1" indent="-171450" algn="l" defTabSz="711200">
            <a:lnSpc>
              <a:spcPct val="90000"/>
            </a:lnSpc>
            <a:spcBef>
              <a:spcPct val="0"/>
            </a:spcBef>
            <a:spcAft>
              <a:spcPct val="15000"/>
            </a:spcAft>
            <a:buChar char="••"/>
          </a:pPr>
          <a:r>
            <a:rPr lang="en-US" sz="1600" b="1" kern="1200" dirty="0" smtClean="0">
              <a:solidFill>
                <a:schemeClr val="accent1">
                  <a:lumMod val="75000"/>
                </a:schemeClr>
              </a:solidFill>
            </a:rPr>
            <a:t>Monitoring systems </a:t>
          </a:r>
          <a:r>
            <a:rPr lang="en-US" sz="1400" kern="1200" baseline="0" dirty="0" smtClean="0">
              <a:solidFill>
                <a:schemeClr val="accent1">
                  <a:lumMod val="75000"/>
                </a:schemeClr>
              </a:solidFill>
            </a:rPr>
            <a:t>(e.g., collection and use of data)</a:t>
          </a:r>
          <a:endParaRPr lang="en-US" sz="1400" kern="1200" baseline="0" dirty="0">
            <a:solidFill>
              <a:schemeClr val="accent1">
                <a:lumMod val="75000"/>
              </a:schemeClr>
            </a:solidFill>
          </a:endParaRPr>
        </a:p>
        <a:p>
          <a:pPr marL="114300" lvl="1" indent="-114300" algn="l" defTabSz="622300">
            <a:lnSpc>
              <a:spcPct val="90000"/>
            </a:lnSpc>
            <a:spcBef>
              <a:spcPct val="0"/>
            </a:spcBef>
            <a:spcAft>
              <a:spcPct val="15000"/>
            </a:spcAft>
            <a:buChar char="••"/>
          </a:pPr>
          <a:endParaRPr lang="en-US" sz="1400" kern="1200" baseline="0" dirty="0">
            <a:solidFill>
              <a:schemeClr val="accent1">
                <a:lumMod val="75000"/>
              </a:schemeClr>
            </a:solidFill>
          </a:endParaRPr>
        </a:p>
        <a:p>
          <a:pPr marL="171450" lvl="1" indent="-171450" algn="l" defTabSz="711200">
            <a:lnSpc>
              <a:spcPct val="90000"/>
            </a:lnSpc>
            <a:spcBef>
              <a:spcPct val="0"/>
            </a:spcBef>
            <a:spcAft>
              <a:spcPct val="15000"/>
            </a:spcAft>
            <a:buChar char="••"/>
          </a:pPr>
          <a:r>
            <a:rPr lang="en-US" sz="1600" b="1" kern="1200" dirty="0" smtClean="0">
              <a:solidFill>
                <a:schemeClr val="accent1">
                  <a:lumMod val="75000"/>
                </a:schemeClr>
              </a:solidFill>
            </a:rPr>
            <a:t>Systems for reviewing results </a:t>
          </a:r>
          <a:r>
            <a:rPr lang="en-US" sz="1400" kern="1200" baseline="0" dirty="0" smtClean="0">
              <a:solidFill>
                <a:schemeClr val="accent1">
                  <a:lumMod val="75000"/>
                </a:schemeClr>
              </a:solidFill>
            </a:rPr>
            <a:t>and using these to improve services</a:t>
          </a:r>
          <a:endParaRPr lang="en-US" sz="1400" kern="1200" baseline="0" dirty="0">
            <a:solidFill>
              <a:schemeClr val="accent1">
                <a:lumMod val="75000"/>
              </a:schemeClr>
            </a:solidFill>
          </a:endParaRPr>
        </a:p>
        <a:p>
          <a:pPr marL="114300" lvl="1" indent="-114300" algn="l" defTabSz="622300">
            <a:lnSpc>
              <a:spcPct val="90000"/>
            </a:lnSpc>
            <a:spcBef>
              <a:spcPct val="0"/>
            </a:spcBef>
            <a:spcAft>
              <a:spcPct val="15000"/>
            </a:spcAft>
            <a:buChar char="••"/>
          </a:pPr>
          <a:endParaRPr lang="en-US" sz="1400" kern="1200" baseline="0" dirty="0">
            <a:solidFill>
              <a:schemeClr val="accent1">
                <a:lumMod val="75000"/>
              </a:schemeClr>
            </a:solidFill>
          </a:endParaRPr>
        </a:p>
        <a:p>
          <a:pPr lvl="0" algn="l" defTabSz="711200">
            <a:lnSpc>
              <a:spcPct val="90000"/>
            </a:lnSpc>
            <a:spcBef>
              <a:spcPct val="0"/>
            </a:spcBef>
            <a:spcAft>
              <a:spcPct val="35000"/>
            </a:spcAft>
          </a:pPr>
          <a:r>
            <a:rPr lang="en-US" sz="1600" b="0" i="1" u="none" kern="1200" dirty="0" smtClean="0">
              <a:solidFill>
                <a:srgbClr val="C00000"/>
              </a:solidFill>
            </a:rPr>
            <a:t>Ideally</a:t>
          </a:r>
          <a:r>
            <a:rPr lang="en-US" sz="1600" b="0" i="1" u="none" kern="1200" baseline="0" dirty="0" smtClean="0">
              <a:solidFill>
                <a:srgbClr val="C00000"/>
              </a:solidFill>
            </a:rPr>
            <a:t> countries will implement facility-specific accreditation/certification systems</a:t>
          </a:r>
          <a:endParaRPr lang="en-GB" sz="1600" b="0" i="1" u="none" kern="1200" dirty="0"/>
        </a:p>
      </dsp:txBody>
      <dsp:txXfrm>
        <a:off x="2657471" y="1548769"/>
        <a:ext cx="2665685" cy="4107013"/>
      </dsp:txXfrm>
    </dsp:sp>
    <dsp:sp modelId="{7F0955A7-D3AB-4D21-ACB1-0493E3E565C9}">
      <dsp:nvSpPr>
        <dsp:cNvPr id="0" name=""/>
        <dsp:cNvSpPr/>
      </dsp:nvSpPr>
      <dsp:spPr>
        <a:xfrm>
          <a:off x="5334003" y="1060452"/>
          <a:ext cx="3354362" cy="1958894"/>
        </a:xfrm>
        <a:prstGeom prst="rightArrow">
          <a:avLst>
            <a:gd name="adj1" fmla="val 50000"/>
            <a:gd name="adj2" fmla="val 5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9900" numCol="1" spcCol="1270" anchor="ctr" anchorCtr="0">
          <a:noAutofit/>
        </a:bodyPr>
        <a:lstStyle/>
        <a:p>
          <a:pPr lvl="0" algn="l" defTabSz="1066800">
            <a:lnSpc>
              <a:spcPct val="90000"/>
            </a:lnSpc>
            <a:spcBef>
              <a:spcPct val="0"/>
            </a:spcBef>
            <a:spcAft>
              <a:spcPct val="35000"/>
            </a:spcAft>
          </a:pPr>
          <a:r>
            <a:rPr lang="en-US" sz="2400" b="1" kern="1200" dirty="0" smtClean="0"/>
            <a:t>HFA</a:t>
          </a:r>
          <a:r>
            <a:rPr lang="en-US" sz="1400" b="1" kern="1200" dirty="0" smtClean="0"/>
            <a:t> </a:t>
          </a:r>
          <a:r>
            <a:rPr lang="en-US" sz="1400" b="1" kern="1200" dirty="0" smtClean="0">
              <a:sym typeface="Wingdings" panose="05000000000000000000" pitchFamily="2" charset="2"/>
            </a:rPr>
            <a:t></a:t>
          </a:r>
          <a:r>
            <a:rPr lang="en-US" sz="1400" b="1" kern="1200" dirty="0" smtClean="0"/>
            <a:t> periodic external validation of country findings on adherence to standards</a:t>
          </a:r>
          <a:endParaRPr lang="en-GB" sz="1400" b="1" kern="1200" dirty="0"/>
        </a:p>
      </dsp:txBody>
      <dsp:txXfrm>
        <a:off x="5334003" y="1550176"/>
        <a:ext cx="2864639" cy="979447"/>
      </dsp:txXfrm>
    </dsp:sp>
    <dsp:sp modelId="{699E3253-2AE3-427E-8678-6662317FE94E}">
      <dsp:nvSpPr>
        <dsp:cNvPr id="0" name=""/>
        <dsp:cNvSpPr/>
      </dsp:nvSpPr>
      <dsp:spPr>
        <a:xfrm>
          <a:off x="5372103" y="2521097"/>
          <a:ext cx="2240347" cy="2684417"/>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solidFill>
                <a:schemeClr val="accent1">
                  <a:lumMod val="75000"/>
                </a:schemeClr>
              </a:solidFill>
            </a:rPr>
            <a:t>-  Countries get</a:t>
          </a:r>
          <a:r>
            <a:rPr lang="en-US" sz="1400" kern="1200" dirty="0" smtClean="0"/>
            <a:t> </a:t>
          </a:r>
          <a:r>
            <a:rPr lang="en-US" sz="1400" b="1" kern="1200" dirty="0" smtClean="0">
              <a:solidFill>
                <a:srgbClr val="C00000"/>
              </a:solidFill>
            </a:rPr>
            <a:t>aggregate information on service status in view of standards</a:t>
          </a:r>
          <a:r>
            <a:rPr lang="en-US" sz="1400" kern="1200" dirty="0" smtClean="0">
              <a:solidFill>
                <a:schemeClr val="accent1">
                  <a:lumMod val="75000"/>
                </a:schemeClr>
              </a:solidFill>
            </a:rPr>
            <a:t>—less needed if there is well-functioning national accreditation system </a:t>
          </a:r>
        </a:p>
        <a:p>
          <a:pPr lvl="0" algn="l" defTabSz="622300" rtl="0">
            <a:lnSpc>
              <a:spcPct val="90000"/>
            </a:lnSpc>
            <a:spcBef>
              <a:spcPct val="0"/>
            </a:spcBef>
            <a:spcAft>
              <a:spcPct val="35000"/>
            </a:spcAft>
          </a:pPr>
          <a:r>
            <a:rPr lang="en-US" sz="1400" kern="1200" dirty="0" smtClean="0"/>
            <a:t>-  </a:t>
          </a:r>
          <a:r>
            <a:rPr lang="en-US" sz="1400" b="1" kern="1200" dirty="0" smtClean="0"/>
            <a:t>Important for donors </a:t>
          </a:r>
          <a:r>
            <a:rPr lang="en-US" sz="1400" kern="1200" dirty="0" smtClean="0"/>
            <a:t>t</a:t>
          </a:r>
          <a:r>
            <a:rPr lang="en-US" sz="1400" kern="1200" dirty="0" smtClean="0">
              <a:solidFill>
                <a:schemeClr val="accent1">
                  <a:lumMod val="75000"/>
                </a:schemeClr>
              </a:solidFill>
            </a:rPr>
            <a:t>o ensure that national data reflects the actual situation</a:t>
          </a:r>
        </a:p>
        <a:p>
          <a:pPr lvl="0" algn="l" defTabSz="622300" rtl="0">
            <a:lnSpc>
              <a:spcPct val="90000"/>
            </a:lnSpc>
            <a:spcBef>
              <a:spcPct val="0"/>
            </a:spcBef>
            <a:spcAft>
              <a:spcPct val="35000"/>
            </a:spcAft>
          </a:pPr>
          <a:r>
            <a:rPr lang="en-US" sz="1400" kern="1200" dirty="0" smtClean="0">
              <a:solidFill>
                <a:schemeClr val="accent1">
                  <a:lumMod val="75000"/>
                </a:schemeClr>
              </a:solidFill>
            </a:rPr>
            <a:t>-  </a:t>
          </a:r>
          <a:r>
            <a:rPr lang="en-US" sz="1400" b="1" kern="1200" dirty="0" smtClean="0">
              <a:solidFill>
                <a:schemeClr val="accent1">
                  <a:lumMod val="75000"/>
                </a:schemeClr>
              </a:solidFill>
            </a:rPr>
            <a:t>An introspective review</a:t>
          </a:r>
          <a:r>
            <a:rPr lang="en-US" sz="1400" kern="1200" dirty="0" smtClean="0">
              <a:solidFill>
                <a:schemeClr val="accent1">
                  <a:lumMod val="75000"/>
                </a:schemeClr>
              </a:solidFill>
            </a:rPr>
            <a:t> of </a:t>
          </a:r>
          <a:r>
            <a:rPr lang="en-GB" sz="1400" b="0" kern="1200" dirty="0" smtClean="0">
              <a:solidFill>
                <a:schemeClr val="accent1">
                  <a:lumMod val="75000"/>
                </a:schemeClr>
              </a:solidFill>
            </a:rPr>
            <a:t>results within a country and between countries </a:t>
          </a:r>
          <a:r>
            <a:rPr lang="en-GB" sz="1400" b="1" i="1" kern="1200" dirty="0" smtClean="0">
              <a:solidFill>
                <a:schemeClr val="accent1">
                  <a:lumMod val="75000"/>
                </a:schemeClr>
              </a:solidFill>
            </a:rPr>
            <a:t>over time</a:t>
          </a:r>
          <a:r>
            <a:rPr lang="en-GB" sz="1400" b="0" kern="1200" dirty="0" smtClean="0">
              <a:solidFill>
                <a:schemeClr val="accent1">
                  <a:lumMod val="75000"/>
                </a:schemeClr>
              </a:solidFill>
            </a:rPr>
            <a:t> – rather than just finding results acceptable</a:t>
          </a:r>
          <a:endParaRPr lang="en-GB" sz="1200" kern="1200" dirty="0"/>
        </a:p>
      </dsp:txBody>
      <dsp:txXfrm>
        <a:off x="5372103" y="2521097"/>
        <a:ext cx="2240347" cy="2684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36341-304B-4186-9786-D0780A224309}">
      <dsp:nvSpPr>
        <dsp:cNvPr id="0" name=""/>
        <dsp:cNvSpPr/>
      </dsp:nvSpPr>
      <dsp:spPr>
        <a:xfrm>
          <a:off x="2675" y="328793"/>
          <a:ext cx="2609031" cy="104361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b="1" kern="1200" dirty="0" smtClean="0"/>
            <a:t>Availability</a:t>
          </a:r>
        </a:p>
        <a:p>
          <a:pPr lvl="0" algn="ctr" defTabSz="1066800">
            <a:lnSpc>
              <a:spcPct val="90000"/>
            </a:lnSpc>
            <a:spcBef>
              <a:spcPct val="0"/>
            </a:spcBef>
            <a:spcAft>
              <a:spcPct val="35000"/>
            </a:spcAft>
          </a:pPr>
          <a:r>
            <a:rPr lang="en-GB" sz="2400" b="1" kern="1200" dirty="0" smtClean="0"/>
            <a:t>(Core, extended)</a:t>
          </a:r>
          <a:endParaRPr lang="en-GB" sz="2400" b="1" kern="1200" dirty="0"/>
        </a:p>
      </dsp:txBody>
      <dsp:txXfrm>
        <a:off x="2675" y="328793"/>
        <a:ext cx="2609031" cy="1043612"/>
      </dsp:txXfrm>
    </dsp:sp>
    <dsp:sp modelId="{C5B1A2B3-363C-436C-AD0D-5711C7318228}">
      <dsp:nvSpPr>
        <dsp:cNvPr id="0" name=""/>
        <dsp:cNvSpPr/>
      </dsp:nvSpPr>
      <dsp:spPr>
        <a:xfrm>
          <a:off x="2675" y="1372405"/>
          <a:ext cx="2609031" cy="43996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666750">
            <a:lnSpc>
              <a:spcPct val="90000"/>
            </a:lnSpc>
            <a:spcBef>
              <a:spcPct val="0"/>
            </a:spcBef>
            <a:spcAft>
              <a:spcPct val="15000"/>
            </a:spcAft>
            <a:buChar char="••"/>
          </a:pPr>
          <a:r>
            <a:rPr lang="en-GB" sz="1500" b="1" kern="1200" dirty="0" smtClean="0"/>
            <a:t>Facility infrastructure</a:t>
          </a:r>
          <a:endParaRPr lang="en-GB" sz="1500" b="1" kern="1200" dirty="0"/>
        </a:p>
        <a:p>
          <a:pPr marL="114300" lvl="1" indent="-114300" algn="l" defTabSz="666750">
            <a:lnSpc>
              <a:spcPct val="90000"/>
            </a:lnSpc>
            <a:spcBef>
              <a:spcPct val="0"/>
            </a:spcBef>
            <a:spcAft>
              <a:spcPct val="15000"/>
            </a:spcAft>
            <a:buChar char="••"/>
          </a:pPr>
          <a:endParaRPr lang="en-GB" sz="1500" b="1" kern="1200" dirty="0"/>
        </a:p>
        <a:p>
          <a:pPr marL="114300" lvl="1" indent="-114300" algn="l" defTabSz="666750">
            <a:lnSpc>
              <a:spcPct val="90000"/>
            </a:lnSpc>
            <a:spcBef>
              <a:spcPct val="0"/>
            </a:spcBef>
            <a:spcAft>
              <a:spcPct val="15000"/>
            </a:spcAft>
            <a:buChar char="••"/>
          </a:pPr>
          <a:r>
            <a:rPr lang="en-GB" sz="1500" b="1" kern="1200" dirty="0" smtClean="0"/>
            <a:t>Staff and beds</a:t>
          </a:r>
          <a:endParaRPr lang="en-GB" sz="1500" b="1" kern="1200" dirty="0"/>
        </a:p>
        <a:p>
          <a:pPr marL="114300" lvl="1" indent="-114300" algn="l" defTabSz="666750">
            <a:lnSpc>
              <a:spcPct val="90000"/>
            </a:lnSpc>
            <a:spcBef>
              <a:spcPct val="0"/>
            </a:spcBef>
            <a:spcAft>
              <a:spcPct val="15000"/>
            </a:spcAft>
            <a:buChar char="••"/>
          </a:pPr>
          <a:endParaRPr lang="en-GB" sz="1500" b="1" kern="1200" dirty="0"/>
        </a:p>
        <a:p>
          <a:pPr marL="114300" lvl="1" indent="-114300" algn="l" defTabSz="666750">
            <a:lnSpc>
              <a:spcPct val="90000"/>
            </a:lnSpc>
            <a:spcBef>
              <a:spcPct val="0"/>
            </a:spcBef>
            <a:spcAft>
              <a:spcPct val="15000"/>
            </a:spcAft>
            <a:buChar char="••"/>
          </a:pPr>
          <a:r>
            <a:rPr lang="en-GB" sz="1500" b="1" kern="1200" dirty="0" smtClean="0"/>
            <a:t>Diagnostics and treatment procedures</a:t>
          </a:r>
          <a:endParaRPr lang="en-GB" sz="1500" b="1" kern="1200" dirty="0"/>
        </a:p>
        <a:p>
          <a:pPr marL="252000" lvl="2" indent="-114300" algn="l" defTabSz="533400">
            <a:lnSpc>
              <a:spcPct val="90000"/>
            </a:lnSpc>
            <a:spcBef>
              <a:spcPct val="0"/>
            </a:spcBef>
            <a:spcAft>
              <a:spcPct val="15000"/>
            </a:spcAft>
            <a:buChar char="••"/>
          </a:pPr>
          <a:r>
            <a:rPr lang="en-GB" sz="1200" b="1" kern="1200" dirty="0" smtClean="0">
              <a:solidFill>
                <a:srgbClr val="C00000"/>
              </a:solidFill>
            </a:rPr>
            <a:t>Medical devices/essential technologies</a:t>
          </a:r>
          <a:endParaRPr lang="en-GB" sz="1200" b="1" kern="1200" dirty="0">
            <a:solidFill>
              <a:srgbClr val="C00000"/>
            </a:solidFill>
          </a:endParaRPr>
        </a:p>
        <a:p>
          <a:pPr marL="252000" lvl="2" indent="-114300" algn="l" defTabSz="533400">
            <a:lnSpc>
              <a:spcPct val="90000"/>
            </a:lnSpc>
            <a:spcBef>
              <a:spcPct val="0"/>
            </a:spcBef>
            <a:spcAft>
              <a:spcPct val="15000"/>
            </a:spcAft>
            <a:buChar char="••"/>
          </a:pPr>
          <a:r>
            <a:rPr lang="en-GB" sz="1200" kern="1200" dirty="0" smtClean="0"/>
            <a:t>Blood transfusion</a:t>
          </a:r>
          <a:endParaRPr lang="en-GB" sz="1200" kern="1200" dirty="0"/>
        </a:p>
        <a:p>
          <a:pPr marL="252000" lvl="2" indent="-114300" algn="l" defTabSz="533400">
            <a:lnSpc>
              <a:spcPct val="90000"/>
            </a:lnSpc>
            <a:spcBef>
              <a:spcPct val="0"/>
            </a:spcBef>
            <a:spcAft>
              <a:spcPct val="15000"/>
            </a:spcAft>
            <a:buChar char="••"/>
          </a:pPr>
          <a:r>
            <a:rPr lang="en-GB" sz="1200" kern="1200" dirty="0" smtClean="0"/>
            <a:t>Oxygen administration</a:t>
          </a:r>
          <a:endParaRPr lang="en-GB" sz="1200" kern="1200" dirty="0"/>
        </a:p>
        <a:p>
          <a:pPr marL="252000" lvl="2" indent="-114300" algn="l" defTabSz="533400">
            <a:lnSpc>
              <a:spcPct val="90000"/>
            </a:lnSpc>
            <a:spcBef>
              <a:spcPct val="0"/>
            </a:spcBef>
            <a:spcAft>
              <a:spcPct val="15000"/>
            </a:spcAft>
            <a:buChar char="••"/>
          </a:pPr>
          <a:r>
            <a:rPr lang="en-GB" sz="1200" kern="1200" dirty="0" smtClean="0"/>
            <a:t>Basic laboratory diagnostics</a:t>
          </a:r>
          <a:endParaRPr lang="en-GB" sz="1200" kern="1200" dirty="0"/>
        </a:p>
        <a:p>
          <a:pPr marL="114300" lvl="1" indent="-114300" algn="l" defTabSz="666750">
            <a:lnSpc>
              <a:spcPct val="90000"/>
            </a:lnSpc>
            <a:spcBef>
              <a:spcPct val="0"/>
            </a:spcBef>
            <a:spcAft>
              <a:spcPct val="15000"/>
            </a:spcAft>
            <a:buChar char="••"/>
          </a:pPr>
          <a:endParaRPr lang="en-GB" sz="1500" kern="1200" dirty="0"/>
        </a:p>
        <a:p>
          <a:pPr marL="114300" lvl="1" indent="-114300" algn="l" defTabSz="666750">
            <a:lnSpc>
              <a:spcPct val="90000"/>
            </a:lnSpc>
            <a:spcBef>
              <a:spcPct val="0"/>
            </a:spcBef>
            <a:spcAft>
              <a:spcPct val="15000"/>
            </a:spcAft>
            <a:buChar char="••"/>
          </a:pPr>
          <a:r>
            <a:rPr lang="en-GB" sz="1500" b="1" kern="1200" dirty="0" smtClean="0">
              <a:solidFill>
                <a:srgbClr val="C00000"/>
              </a:solidFill>
            </a:rPr>
            <a:t>Patient services offered</a:t>
          </a:r>
          <a:endParaRPr lang="en-GB" sz="1500" b="1" kern="1200" dirty="0">
            <a:solidFill>
              <a:srgbClr val="C00000"/>
            </a:solidFill>
          </a:endParaRPr>
        </a:p>
        <a:p>
          <a:pPr marL="288000" lvl="2" indent="-114300" algn="l" defTabSz="533400">
            <a:lnSpc>
              <a:spcPct val="90000"/>
            </a:lnSpc>
            <a:spcBef>
              <a:spcPct val="0"/>
            </a:spcBef>
            <a:spcAft>
              <a:spcPct val="15000"/>
            </a:spcAft>
            <a:buChar char="••"/>
          </a:pPr>
          <a:r>
            <a:rPr lang="en-US" sz="1200" kern="1200" dirty="0" err="1" smtClean="0"/>
            <a:t>RMNCAH</a:t>
          </a:r>
          <a:endParaRPr lang="en-GB" sz="1200" kern="1200" dirty="0"/>
        </a:p>
        <a:p>
          <a:pPr marL="288000" lvl="2" indent="-114300" algn="l" defTabSz="533400">
            <a:lnSpc>
              <a:spcPct val="90000"/>
            </a:lnSpc>
            <a:spcBef>
              <a:spcPct val="0"/>
            </a:spcBef>
            <a:spcAft>
              <a:spcPct val="15000"/>
            </a:spcAft>
            <a:buChar char="••"/>
          </a:pPr>
          <a:r>
            <a:rPr lang="en-GB" sz="1200" kern="1200" dirty="0" smtClean="0"/>
            <a:t>Immunization</a:t>
          </a:r>
          <a:endParaRPr lang="en-GB" sz="1200" kern="1200" dirty="0"/>
        </a:p>
        <a:p>
          <a:pPr marL="288000" lvl="2" indent="-114300" algn="l" defTabSz="533400">
            <a:lnSpc>
              <a:spcPct val="90000"/>
            </a:lnSpc>
            <a:spcBef>
              <a:spcPct val="0"/>
            </a:spcBef>
            <a:spcAft>
              <a:spcPct val="15000"/>
            </a:spcAft>
            <a:buChar char="••"/>
          </a:pPr>
          <a:r>
            <a:rPr lang="en-US" sz="1200" kern="1200" dirty="0" smtClean="0"/>
            <a:t>Malaria / HIV / TB</a:t>
          </a:r>
          <a:endParaRPr lang="en-US" sz="1200" kern="1200" dirty="0"/>
        </a:p>
        <a:p>
          <a:pPr marL="288000" lvl="2" indent="-114300" algn="l" defTabSz="533400">
            <a:lnSpc>
              <a:spcPct val="90000"/>
            </a:lnSpc>
            <a:spcBef>
              <a:spcPct val="0"/>
            </a:spcBef>
            <a:spcAft>
              <a:spcPct val="15000"/>
            </a:spcAft>
            <a:buChar char="••"/>
          </a:pPr>
          <a:r>
            <a:rPr lang="en-US" sz="1200" kern="1200" dirty="0" err="1" smtClean="0"/>
            <a:t>NTD</a:t>
          </a:r>
          <a:endParaRPr lang="en-US" sz="1200" kern="1200" dirty="0"/>
        </a:p>
        <a:p>
          <a:pPr marL="288000" lvl="2" indent="-114300" algn="l" defTabSz="533400">
            <a:lnSpc>
              <a:spcPct val="90000"/>
            </a:lnSpc>
            <a:spcBef>
              <a:spcPct val="0"/>
            </a:spcBef>
            <a:spcAft>
              <a:spcPct val="15000"/>
            </a:spcAft>
            <a:buChar char="••"/>
          </a:pPr>
          <a:r>
            <a:rPr lang="fr-FR" sz="1200" kern="1200" dirty="0" err="1" smtClean="0"/>
            <a:t>NCD</a:t>
          </a:r>
          <a:r>
            <a:rPr lang="fr-FR" sz="1200" kern="1200" dirty="0" smtClean="0"/>
            <a:t> (</a:t>
          </a:r>
          <a:r>
            <a:rPr lang="fr-FR" sz="1200" kern="1200" dirty="0" err="1" smtClean="0"/>
            <a:t>CVD</a:t>
          </a:r>
          <a:r>
            <a:rPr lang="fr-FR" sz="1200" kern="1200" dirty="0" smtClean="0"/>
            <a:t>, </a:t>
          </a:r>
          <a:r>
            <a:rPr lang="fr-FR" sz="1200" kern="1200" dirty="0" err="1" smtClean="0"/>
            <a:t>CRD</a:t>
          </a:r>
          <a:r>
            <a:rPr lang="fr-FR" sz="1200" kern="1200" dirty="0" smtClean="0"/>
            <a:t>, </a:t>
          </a:r>
          <a:r>
            <a:rPr lang="fr-FR" sz="1200" kern="1200" dirty="0" err="1" smtClean="0"/>
            <a:t>Diabetes</a:t>
          </a:r>
          <a:r>
            <a:rPr lang="fr-FR" sz="1200" kern="1200" dirty="0" smtClean="0"/>
            <a:t>, Cancer, </a:t>
          </a:r>
          <a:r>
            <a:rPr lang="fr-FR" sz="1200" kern="1200" dirty="0" err="1" smtClean="0"/>
            <a:t>Surgery</a:t>
          </a:r>
          <a:r>
            <a:rPr lang="fr-FR" sz="1200" kern="1200" dirty="0" smtClean="0"/>
            <a:t>, Emergency care)</a:t>
          </a:r>
        </a:p>
      </dsp:txBody>
      <dsp:txXfrm>
        <a:off x="2675" y="1372405"/>
        <a:ext cx="2609031" cy="4399629"/>
      </dsp:txXfrm>
    </dsp:sp>
    <dsp:sp modelId="{4C4E67C6-20D2-4511-ABF3-C82A81803893}">
      <dsp:nvSpPr>
        <dsp:cNvPr id="0" name=""/>
        <dsp:cNvSpPr/>
      </dsp:nvSpPr>
      <dsp:spPr>
        <a:xfrm>
          <a:off x="2976972" y="328793"/>
          <a:ext cx="2609031" cy="104361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b="1" kern="1200" dirty="0" smtClean="0"/>
            <a:t>Readiness</a:t>
          </a:r>
        </a:p>
        <a:p>
          <a:pPr lvl="0" algn="ctr" defTabSz="1066800">
            <a:lnSpc>
              <a:spcPct val="90000"/>
            </a:lnSpc>
            <a:spcBef>
              <a:spcPct val="0"/>
            </a:spcBef>
            <a:spcAft>
              <a:spcPct val="35000"/>
            </a:spcAft>
          </a:pPr>
          <a:r>
            <a:rPr lang="en-GB" sz="2400" b="1" kern="1200" dirty="0" smtClean="0"/>
            <a:t>(Core, extended)</a:t>
          </a:r>
          <a:endParaRPr lang="en-GB" sz="2400" b="1" kern="1200" dirty="0"/>
        </a:p>
      </dsp:txBody>
      <dsp:txXfrm>
        <a:off x="2976972" y="328793"/>
        <a:ext cx="2609031" cy="1043612"/>
      </dsp:txXfrm>
    </dsp:sp>
    <dsp:sp modelId="{4DE75D86-9222-4505-9913-5FA8D382D5C3}">
      <dsp:nvSpPr>
        <dsp:cNvPr id="0" name=""/>
        <dsp:cNvSpPr/>
      </dsp:nvSpPr>
      <dsp:spPr>
        <a:xfrm>
          <a:off x="2976972" y="1372405"/>
          <a:ext cx="2609031" cy="43996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b="1" kern="1200" dirty="0" smtClean="0"/>
            <a:t>General readiness</a:t>
          </a:r>
          <a:endParaRPr lang="en-GB" sz="1600" b="1" kern="1200" dirty="0"/>
        </a:p>
        <a:p>
          <a:pPr marL="171450" lvl="1" indent="-171450" algn="l" defTabSz="711200">
            <a:lnSpc>
              <a:spcPct val="90000"/>
            </a:lnSpc>
            <a:spcBef>
              <a:spcPct val="0"/>
            </a:spcBef>
            <a:spcAft>
              <a:spcPct val="15000"/>
            </a:spcAft>
            <a:buChar char="••"/>
          </a:pPr>
          <a:endParaRPr lang="en-GB" sz="1600" b="1" kern="1200" dirty="0"/>
        </a:p>
        <a:p>
          <a:pPr marL="114300" lvl="1" indent="-114300" algn="l" defTabSz="666750">
            <a:lnSpc>
              <a:spcPct val="90000"/>
            </a:lnSpc>
            <a:spcBef>
              <a:spcPct val="0"/>
            </a:spcBef>
            <a:spcAft>
              <a:spcPct val="15000"/>
            </a:spcAft>
            <a:buChar char="••"/>
          </a:pPr>
          <a:r>
            <a:rPr lang="en-GB" sz="1500" b="1" kern="1200" dirty="0" smtClean="0">
              <a:solidFill>
                <a:srgbClr val="C00000"/>
              </a:solidFill>
            </a:rPr>
            <a:t>Service specific readiness</a:t>
          </a:r>
          <a:endParaRPr lang="en-GB" sz="1500" b="1" kern="1200" dirty="0">
            <a:solidFill>
              <a:srgbClr val="C00000"/>
            </a:solidFill>
          </a:endParaRPr>
        </a:p>
        <a:p>
          <a:pPr marL="171450" lvl="1" indent="-171450" algn="l" defTabSz="711200">
            <a:lnSpc>
              <a:spcPct val="90000"/>
            </a:lnSpc>
            <a:spcBef>
              <a:spcPct val="0"/>
            </a:spcBef>
            <a:spcAft>
              <a:spcPct val="15000"/>
            </a:spcAft>
            <a:buChar char="••"/>
          </a:pPr>
          <a:endParaRPr lang="en-GB" sz="1600" b="1" kern="1200" dirty="0"/>
        </a:p>
        <a:p>
          <a:pPr marL="171450" lvl="1" indent="-171450" algn="l" defTabSz="711200">
            <a:lnSpc>
              <a:spcPct val="90000"/>
            </a:lnSpc>
            <a:spcBef>
              <a:spcPct val="0"/>
            </a:spcBef>
            <a:spcAft>
              <a:spcPct val="15000"/>
            </a:spcAft>
            <a:buChar char="••"/>
          </a:pPr>
          <a:r>
            <a:rPr lang="en-US" sz="1600" b="1" kern="1200" dirty="0" smtClean="0">
              <a:solidFill>
                <a:srgbClr val="C00000"/>
              </a:solidFill>
            </a:rPr>
            <a:t>Systems to support quality and safety and community linkages</a:t>
          </a:r>
          <a:endParaRPr lang="en-GB" sz="1600" b="1" kern="1200" dirty="0">
            <a:solidFill>
              <a:srgbClr val="C00000"/>
            </a:solidFill>
          </a:endParaRPr>
        </a:p>
        <a:p>
          <a:pPr marL="171450" lvl="1" indent="-171450" algn="l" defTabSz="711200">
            <a:lnSpc>
              <a:spcPct val="90000"/>
            </a:lnSpc>
            <a:spcBef>
              <a:spcPct val="0"/>
            </a:spcBef>
            <a:spcAft>
              <a:spcPct val="15000"/>
            </a:spcAft>
            <a:buChar char="••"/>
          </a:pPr>
          <a:endParaRPr lang="en-GB" sz="1600" b="1" kern="1200" dirty="0"/>
        </a:p>
        <a:p>
          <a:pPr marL="171450" lvl="1" indent="-171450" algn="l" defTabSz="711200">
            <a:lnSpc>
              <a:spcPct val="90000"/>
            </a:lnSpc>
            <a:spcBef>
              <a:spcPct val="0"/>
            </a:spcBef>
            <a:spcAft>
              <a:spcPct val="15000"/>
            </a:spcAft>
            <a:buChar char="••"/>
          </a:pPr>
          <a:r>
            <a:rPr lang="en-GB" sz="1600" b="1" kern="1200" dirty="0" smtClean="0"/>
            <a:t>Provider knowledge and competency 	</a:t>
          </a:r>
          <a:endParaRPr lang="en-GB" sz="1600" b="1" kern="1200" dirty="0"/>
        </a:p>
        <a:p>
          <a:pPr marL="288000" lvl="2" indent="-114300" algn="l" defTabSz="533400">
            <a:lnSpc>
              <a:spcPct val="90000"/>
            </a:lnSpc>
            <a:spcBef>
              <a:spcPct val="0"/>
            </a:spcBef>
            <a:spcAft>
              <a:spcPct val="15000"/>
            </a:spcAft>
            <a:buChar char="••"/>
          </a:pPr>
          <a:r>
            <a:rPr lang="en-GB" sz="1200" kern="1200" dirty="0" err="1" smtClean="0"/>
            <a:t>IPTp</a:t>
          </a:r>
          <a:endParaRPr lang="en-GB" sz="1200" kern="1200" dirty="0"/>
        </a:p>
        <a:p>
          <a:pPr marL="288000" lvl="2" indent="-114300" algn="l" defTabSz="533400">
            <a:lnSpc>
              <a:spcPct val="90000"/>
            </a:lnSpc>
            <a:spcBef>
              <a:spcPct val="0"/>
            </a:spcBef>
            <a:spcAft>
              <a:spcPct val="15000"/>
            </a:spcAft>
            <a:buChar char="••"/>
          </a:pPr>
          <a:r>
            <a:rPr lang="en-GB" sz="1200" kern="1200" dirty="0" smtClean="0"/>
            <a:t>Hypertension in pregnancy</a:t>
          </a:r>
          <a:endParaRPr lang="en-GB" sz="1200" kern="1200" dirty="0"/>
        </a:p>
        <a:p>
          <a:pPr marL="288000" lvl="2" indent="-114300" algn="l" defTabSz="533400">
            <a:lnSpc>
              <a:spcPct val="90000"/>
            </a:lnSpc>
            <a:spcBef>
              <a:spcPct val="0"/>
            </a:spcBef>
            <a:spcAft>
              <a:spcPct val="15000"/>
            </a:spcAft>
            <a:buChar char="••"/>
          </a:pPr>
          <a:r>
            <a:rPr lang="en-GB" sz="1200" kern="1200" dirty="0" err="1" smtClean="0"/>
            <a:t>HTS</a:t>
          </a:r>
          <a:r>
            <a:rPr lang="en-GB" sz="1200" kern="1200" dirty="0" smtClean="0"/>
            <a:t> for </a:t>
          </a:r>
          <a:r>
            <a:rPr lang="en-GB" sz="1200" kern="1200" dirty="0" err="1" smtClean="0"/>
            <a:t>PMTCT</a:t>
          </a:r>
          <a:endParaRPr lang="en-GB" sz="1200" kern="1200" dirty="0"/>
        </a:p>
        <a:p>
          <a:pPr marL="288000" lvl="2" indent="-114300" algn="l" defTabSz="533400">
            <a:lnSpc>
              <a:spcPct val="90000"/>
            </a:lnSpc>
            <a:spcBef>
              <a:spcPct val="0"/>
            </a:spcBef>
            <a:spcAft>
              <a:spcPct val="15000"/>
            </a:spcAft>
            <a:buChar char="••"/>
          </a:pPr>
          <a:r>
            <a:rPr lang="en-GB" sz="1200" kern="1200" dirty="0" smtClean="0"/>
            <a:t>neonatal asphyxia</a:t>
          </a:r>
          <a:endParaRPr lang="en-GB" sz="1200" kern="1200" dirty="0"/>
        </a:p>
        <a:p>
          <a:pPr marL="288000" lvl="2" indent="-114300" algn="l" defTabSz="533400">
            <a:lnSpc>
              <a:spcPct val="90000"/>
            </a:lnSpc>
            <a:spcBef>
              <a:spcPct val="0"/>
            </a:spcBef>
            <a:spcAft>
              <a:spcPct val="15000"/>
            </a:spcAft>
            <a:buChar char="••"/>
          </a:pPr>
          <a:r>
            <a:rPr lang="en-GB" sz="1200" kern="1200" dirty="0" smtClean="0"/>
            <a:t>Treating malaria with anaemia</a:t>
          </a:r>
          <a:endParaRPr lang="en-GB" sz="1200" kern="1200" dirty="0"/>
        </a:p>
        <a:p>
          <a:pPr marL="288000" lvl="2" indent="-114300" algn="l" defTabSz="533400">
            <a:lnSpc>
              <a:spcPct val="90000"/>
            </a:lnSpc>
            <a:spcBef>
              <a:spcPct val="0"/>
            </a:spcBef>
            <a:spcAft>
              <a:spcPct val="15000"/>
            </a:spcAft>
            <a:buChar char="••"/>
          </a:pPr>
          <a:r>
            <a:rPr lang="en-GB" sz="1200" kern="1200" dirty="0" smtClean="0"/>
            <a:t>Standards for ART</a:t>
          </a:r>
          <a:endParaRPr lang="en-GB" sz="1200" kern="1200" dirty="0"/>
        </a:p>
        <a:p>
          <a:pPr marL="288000" lvl="2" indent="-114300" algn="l" defTabSz="533400">
            <a:lnSpc>
              <a:spcPct val="90000"/>
            </a:lnSpc>
            <a:spcBef>
              <a:spcPct val="0"/>
            </a:spcBef>
            <a:spcAft>
              <a:spcPct val="15000"/>
            </a:spcAft>
            <a:buChar char="••"/>
          </a:pPr>
          <a:r>
            <a:rPr lang="en-GB" sz="1200" kern="1200" dirty="0" smtClean="0"/>
            <a:t>Treating TB in adults and children</a:t>
          </a:r>
          <a:endParaRPr lang="en-GB" sz="1200" kern="1200" dirty="0"/>
        </a:p>
        <a:p>
          <a:pPr marL="288000" lvl="2" indent="-114300" algn="l" defTabSz="533400">
            <a:lnSpc>
              <a:spcPct val="90000"/>
            </a:lnSpc>
            <a:spcBef>
              <a:spcPct val="0"/>
            </a:spcBef>
            <a:spcAft>
              <a:spcPct val="15000"/>
            </a:spcAft>
            <a:buChar char="••"/>
          </a:pPr>
          <a:r>
            <a:rPr lang="en-GB" sz="1200" kern="1200" dirty="0" smtClean="0"/>
            <a:t>Diagnosing and treating hypertension, </a:t>
          </a:r>
          <a:r>
            <a:rPr lang="en-GB" sz="1200" kern="1200" dirty="0" err="1" smtClean="0"/>
            <a:t>CRD</a:t>
          </a:r>
          <a:r>
            <a:rPr lang="en-GB" sz="1200" kern="1200" dirty="0" smtClean="0"/>
            <a:t>, diabetes</a:t>
          </a:r>
          <a:endParaRPr lang="en-GB" sz="1200" kern="1200" dirty="0"/>
        </a:p>
      </dsp:txBody>
      <dsp:txXfrm>
        <a:off x="2976972" y="1372405"/>
        <a:ext cx="2609031" cy="4399629"/>
      </dsp:txXfrm>
    </dsp:sp>
    <dsp:sp modelId="{82142735-0034-4711-A9FE-F7A41059197C}">
      <dsp:nvSpPr>
        <dsp:cNvPr id="0" name=""/>
        <dsp:cNvSpPr/>
      </dsp:nvSpPr>
      <dsp:spPr>
        <a:xfrm>
          <a:off x="5951268" y="328793"/>
          <a:ext cx="2609031" cy="104361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b="1" kern="1200" dirty="0" smtClean="0"/>
            <a:t>Quality of care and Safety</a:t>
          </a:r>
          <a:endParaRPr lang="en-GB" sz="2400" b="1" kern="1200" dirty="0"/>
        </a:p>
      </dsp:txBody>
      <dsp:txXfrm>
        <a:off x="5951268" y="328793"/>
        <a:ext cx="2609031" cy="1043612"/>
      </dsp:txXfrm>
    </dsp:sp>
    <dsp:sp modelId="{3800A96E-BEB2-47BC-83F5-18BD92BE2879}">
      <dsp:nvSpPr>
        <dsp:cNvPr id="0" name=""/>
        <dsp:cNvSpPr/>
      </dsp:nvSpPr>
      <dsp:spPr>
        <a:xfrm>
          <a:off x="5944302" y="1385516"/>
          <a:ext cx="2609031" cy="43996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t>Facility adherence to standards and </a:t>
          </a:r>
          <a:r>
            <a:rPr lang="en-US" sz="1600" b="1" kern="1200" dirty="0" smtClean="0">
              <a:solidFill>
                <a:srgbClr val="C00000"/>
              </a:solidFill>
            </a:rPr>
            <a:t>16 c</a:t>
          </a:r>
          <a:r>
            <a:rPr lang="en-GB" sz="1600" b="1" kern="1200" dirty="0" smtClean="0">
              <a:solidFill>
                <a:srgbClr val="C00000"/>
              </a:solidFill>
            </a:rPr>
            <a:t>ross-cutting </a:t>
          </a:r>
          <a:r>
            <a:rPr lang="en-GB" sz="1600" b="1" kern="1200" dirty="0" err="1" smtClean="0">
              <a:solidFill>
                <a:srgbClr val="C00000"/>
              </a:solidFill>
            </a:rPr>
            <a:t>QoC</a:t>
          </a:r>
          <a:r>
            <a:rPr lang="en-GB" sz="1600" b="1" kern="1200" dirty="0" smtClean="0">
              <a:solidFill>
                <a:srgbClr val="C00000"/>
              </a:solidFill>
            </a:rPr>
            <a:t> indicators</a:t>
          </a:r>
          <a:endParaRPr lang="en-GB" sz="1600" b="1" kern="1200" dirty="0">
            <a:solidFill>
              <a:srgbClr val="C00000"/>
            </a:solidFill>
          </a:endParaRPr>
        </a:p>
        <a:p>
          <a:pPr marL="114300" lvl="1" indent="-114300" algn="l" defTabSz="666750">
            <a:lnSpc>
              <a:spcPct val="90000"/>
            </a:lnSpc>
            <a:spcBef>
              <a:spcPct val="0"/>
            </a:spcBef>
            <a:spcAft>
              <a:spcPct val="15000"/>
            </a:spcAft>
            <a:buChar char="••"/>
          </a:pPr>
          <a:endParaRPr lang="en-GB" sz="1500" kern="1200" dirty="0"/>
        </a:p>
        <a:p>
          <a:pPr marL="171450" lvl="1" indent="-171450" algn="l" defTabSz="711200">
            <a:lnSpc>
              <a:spcPct val="90000"/>
            </a:lnSpc>
            <a:spcBef>
              <a:spcPct val="0"/>
            </a:spcBef>
            <a:spcAft>
              <a:spcPct val="15000"/>
            </a:spcAft>
            <a:buChar char="••"/>
          </a:pPr>
          <a:r>
            <a:rPr lang="en-GB" sz="1600" b="1" kern="1200" dirty="0" smtClean="0"/>
            <a:t>General </a:t>
          </a:r>
          <a:endParaRPr lang="en-GB" sz="1600" b="1" kern="1200" dirty="0"/>
        </a:p>
        <a:p>
          <a:pPr marL="252000" lvl="2" indent="-114300" algn="l" defTabSz="666750">
            <a:lnSpc>
              <a:spcPct val="90000"/>
            </a:lnSpc>
            <a:spcBef>
              <a:spcPct val="0"/>
            </a:spcBef>
            <a:spcAft>
              <a:spcPct val="15000"/>
            </a:spcAft>
            <a:buChar char="••"/>
          </a:pPr>
          <a:r>
            <a:rPr lang="en-GB" sz="1500" kern="1200" dirty="0" smtClean="0"/>
            <a:t>Patient care process</a:t>
          </a:r>
          <a:endParaRPr lang="en-GB" sz="1500" kern="1200" dirty="0"/>
        </a:p>
        <a:p>
          <a:pPr marL="252000" lvl="2" indent="-114300" algn="l" defTabSz="666750">
            <a:lnSpc>
              <a:spcPct val="90000"/>
            </a:lnSpc>
            <a:spcBef>
              <a:spcPct val="0"/>
            </a:spcBef>
            <a:spcAft>
              <a:spcPct val="15000"/>
            </a:spcAft>
            <a:buChar char="••"/>
          </a:pPr>
          <a:r>
            <a:rPr lang="en-GB" sz="1500" kern="1200" dirty="0" smtClean="0"/>
            <a:t>Patient outcomes		</a:t>
          </a:r>
          <a:endParaRPr lang="en-GB" sz="1500" kern="1200" dirty="0"/>
        </a:p>
        <a:p>
          <a:pPr marL="114300" lvl="1" indent="-114300" algn="l" defTabSz="666750">
            <a:lnSpc>
              <a:spcPct val="90000"/>
            </a:lnSpc>
            <a:spcBef>
              <a:spcPct val="0"/>
            </a:spcBef>
            <a:spcAft>
              <a:spcPct val="15000"/>
            </a:spcAft>
            <a:buChar char="••"/>
          </a:pPr>
          <a:r>
            <a:rPr lang="en-US" sz="1500" b="1" kern="1200" dirty="0" smtClean="0">
              <a:solidFill>
                <a:srgbClr val="C00000"/>
              </a:solidFill>
            </a:rPr>
            <a:t>Service specific</a:t>
          </a:r>
          <a:endParaRPr lang="en-GB" sz="1500" b="1" kern="1200" dirty="0">
            <a:solidFill>
              <a:srgbClr val="C00000"/>
            </a:solidFill>
          </a:endParaRPr>
        </a:p>
        <a:p>
          <a:pPr marL="228600" lvl="2" indent="-114300" algn="l" defTabSz="666750">
            <a:lnSpc>
              <a:spcPct val="90000"/>
            </a:lnSpc>
            <a:spcBef>
              <a:spcPct val="0"/>
            </a:spcBef>
            <a:spcAft>
              <a:spcPct val="15000"/>
            </a:spcAft>
            <a:buChar char="••"/>
          </a:pPr>
          <a:r>
            <a:rPr lang="en-GB" sz="1500" kern="1200" dirty="0" smtClean="0"/>
            <a:t>Patient care process 	</a:t>
          </a:r>
          <a:endParaRPr lang="en-GB" sz="1500" kern="1200" dirty="0"/>
        </a:p>
        <a:p>
          <a:pPr marL="228600" lvl="2" indent="-114300" algn="l" defTabSz="666750">
            <a:lnSpc>
              <a:spcPct val="90000"/>
            </a:lnSpc>
            <a:spcBef>
              <a:spcPct val="0"/>
            </a:spcBef>
            <a:spcAft>
              <a:spcPct val="15000"/>
            </a:spcAft>
            <a:buChar char="••"/>
          </a:pPr>
          <a:r>
            <a:rPr lang="en-GB" sz="1500" kern="1200" dirty="0" smtClean="0"/>
            <a:t>Patient outcomes</a:t>
          </a:r>
          <a:endParaRPr lang="en-GB" sz="1500" kern="1200" dirty="0"/>
        </a:p>
        <a:p>
          <a:pPr marL="114300" lvl="1" indent="-114300" algn="l" defTabSz="666750">
            <a:lnSpc>
              <a:spcPct val="90000"/>
            </a:lnSpc>
            <a:spcBef>
              <a:spcPct val="0"/>
            </a:spcBef>
            <a:spcAft>
              <a:spcPct val="15000"/>
            </a:spcAft>
            <a:buChar char="••"/>
          </a:pPr>
          <a:endParaRPr lang="en-GB" sz="1500" kern="1200" dirty="0"/>
        </a:p>
        <a:p>
          <a:pPr marL="171450" lvl="1" indent="-171450" algn="l" defTabSz="711200">
            <a:lnSpc>
              <a:spcPct val="90000"/>
            </a:lnSpc>
            <a:spcBef>
              <a:spcPct val="0"/>
            </a:spcBef>
            <a:spcAft>
              <a:spcPct val="15000"/>
            </a:spcAft>
            <a:buChar char="••"/>
          </a:pPr>
          <a:r>
            <a:rPr lang="en-GB" sz="1600" b="1" kern="1200" dirty="0" smtClean="0"/>
            <a:t>Patient perspective</a:t>
          </a:r>
          <a:endParaRPr lang="en-GB" sz="1600" b="1" kern="1200" dirty="0"/>
        </a:p>
        <a:p>
          <a:pPr marL="252000" lvl="1" indent="-114300" algn="l" defTabSz="666750">
            <a:lnSpc>
              <a:spcPct val="90000"/>
            </a:lnSpc>
            <a:spcBef>
              <a:spcPct val="0"/>
            </a:spcBef>
            <a:spcAft>
              <a:spcPct val="15000"/>
            </a:spcAft>
            <a:buChar char="••"/>
          </a:pPr>
          <a:r>
            <a:rPr lang="en-GB" sz="1500" kern="1200" dirty="0" smtClean="0"/>
            <a:t>Respectful maternity care </a:t>
          </a:r>
          <a:endParaRPr lang="en-GB" sz="1500" kern="1200" dirty="0"/>
        </a:p>
        <a:p>
          <a:pPr marL="252000" lvl="1" indent="-114300" algn="l" defTabSz="666750">
            <a:lnSpc>
              <a:spcPct val="90000"/>
            </a:lnSpc>
            <a:spcBef>
              <a:spcPct val="0"/>
            </a:spcBef>
            <a:spcAft>
              <a:spcPct val="15000"/>
            </a:spcAft>
            <a:buChar char="••"/>
          </a:pPr>
          <a:r>
            <a:rPr lang="en-GB" sz="1500" kern="1200" dirty="0" smtClean="0"/>
            <a:t>Patient satisfaction</a:t>
          </a:r>
          <a:endParaRPr lang="en-GB" sz="1500" kern="1200" dirty="0"/>
        </a:p>
        <a:p>
          <a:pPr marL="252000" lvl="1" indent="-114300" algn="l" defTabSz="666750">
            <a:lnSpc>
              <a:spcPct val="90000"/>
            </a:lnSpc>
            <a:spcBef>
              <a:spcPct val="0"/>
            </a:spcBef>
            <a:spcAft>
              <a:spcPct val="15000"/>
            </a:spcAft>
            <a:buChar char="••"/>
          </a:pPr>
          <a:r>
            <a:rPr lang="en-GB" sz="1500" kern="1200" dirty="0" smtClean="0"/>
            <a:t>Patient experiences with ambulatory care</a:t>
          </a:r>
          <a:endParaRPr lang="en-US" altLang="en-US" sz="1500" kern="1200" dirty="0"/>
        </a:p>
      </dsp:txBody>
      <dsp:txXfrm>
        <a:off x="5944302" y="1385516"/>
        <a:ext cx="2609031" cy="4399629"/>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A05B1D3E-C13D-4A55-84BF-E5E6B218F842}" type="datetimeFigureOut">
              <a:rPr lang="en-GB" smtClean="0"/>
              <a:t>14/08/2018</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459F5441-2F96-4857-97C6-1091FA6478C2}" type="slidenum">
              <a:rPr lang="en-GB" smtClean="0"/>
              <a:t>‹#›</a:t>
            </a:fld>
            <a:endParaRPr lang="en-GB"/>
          </a:p>
        </p:txBody>
      </p:sp>
    </p:spTree>
    <p:extLst>
      <p:ext uri="{BB962C8B-B14F-4D97-AF65-F5344CB8AC3E}">
        <p14:creationId xmlns:p14="http://schemas.microsoft.com/office/powerpoint/2010/main" val="21453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dirty="0"/>
              <a:t>World Health Organization</a:t>
            </a:r>
          </a:p>
        </p:txBody>
      </p:sp>
      <p:sp>
        <p:nvSpPr>
          <p:cNvPr id="5" name="Rectangle 3"/>
          <p:cNvSpPr>
            <a:spLocks noGrp="1" noChangeArrowheads="1"/>
          </p:cNvSpPr>
          <p:nvPr>
            <p:ph type="dt" idx="1"/>
          </p:nvPr>
        </p:nvSpPr>
        <p:spPr>
          <a:ln/>
        </p:spPr>
        <p:txBody>
          <a:bodyPr/>
          <a:lstStyle/>
          <a:p>
            <a:fld id="{7FC412C6-2300-4E02-BE4B-993B89BEB85F}" type="datetime3">
              <a:rPr lang="en-GB"/>
              <a:pPr/>
              <a:t>14 August, 2018</a:t>
            </a:fld>
            <a:endParaRPr lang="en-GB" dirty="0"/>
          </a:p>
        </p:txBody>
      </p:sp>
      <p:sp>
        <p:nvSpPr>
          <p:cNvPr id="7" name="Rectangle 7"/>
          <p:cNvSpPr>
            <a:spLocks noGrp="1" noChangeArrowheads="1"/>
          </p:cNvSpPr>
          <p:nvPr>
            <p:ph type="sldNum" sz="quarter" idx="5"/>
          </p:nvPr>
        </p:nvSpPr>
        <p:spPr>
          <a:ln/>
        </p:spPr>
        <p:txBody>
          <a:bodyPr/>
          <a:lstStyle/>
          <a:p>
            <a:fld id="{4DA5B600-6455-473C-8614-28746B49384E}" type="slidenum">
              <a:rPr lang="en-GB"/>
              <a:pPr/>
              <a:t>1</a:t>
            </a:fld>
            <a:endParaRPr lang="en-GB" dirty="0"/>
          </a:p>
        </p:txBody>
      </p:sp>
      <p:sp>
        <p:nvSpPr>
          <p:cNvPr id="248834" name="Rectangle 2"/>
          <p:cNvSpPr>
            <a:spLocks noGrp="1" noRot="1" noChangeAspect="1" noChangeArrowheads="1" noTextEdit="1"/>
          </p:cNvSpPr>
          <p:nvPr>
            <p:ph type="sldImg"/>
          </p:nvPr>
        </p:nvSpPr>
        <p:spPr>
          <a:xfrm>
            <a:off x="920750" y="746125"/>
            <a:ext cx="4967288" cy="3727450"/>
          </a:xfrm>
          <a:ln/>
        </p:spPr>
      </p:sp>
      <p:sp>
        <p:nvSpPr>
          <p:cNvPr id="248835" name="Rectangle 3"/>
          <p:cNvSpPr>
            <a:spLocks noGrp="1" noChangeArrowheads="1"/>
          </p:cNvSpPr>
          <p:nvPr>
            <p:ph type="body" idx="1"/>
          </p:nvPr>
        </p:nvSpPr>
        <p:spPr/>
        <p:txBody>
          <a:bodyPr/>
          <a:lstStyle/>
          <a:p>
            <a:pPr algn="l" rtl="0"/>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F5441-2F96-4857-97C6-1091FA6478C2}" type="slidenum">
              <a:rPr lang="en-GB" smtClean="0"/>
              <a:t>30</a:t>
            </a:fld>
            <a:endParaRPr lang="en-GB"/>
          </a:p>
        </p:txBody>
      </p:sp>
    </p:spTree>
    <p:extLst>
      <p:ext uri="{BB962C8B-B14F-4D97-AF65-F5344CB8AC3E}">
        <p14:creationId xmlns:p14="http://schemas.microsoft.com/office/powerpoint/2010/main" val="304531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H"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lang="en-US"/>
          </a:p>
        </p:txBody>
      </p:sp>
      <p:sp>
        <p:nvSpPr>
          <p:cNvPr id="4" name="Date Placeholder 3"/>
          <p:cNvSpPr>
            <a:spLocks noGrp="1"/>
          </p:cNvSpPr>
          <p:nvPr>
            <p:ph type="dt" sz="half" idx="10"/>
          </p:nvPr>
        </p:nvSpPr>
        <p:spPr/>
        <p:txBody>
          <a:bodyPr/>
          <a:lstStyle/>
          <a:p>
            <a:fld id="{B0EF9F9E-5E85-FA48-B400-9692744C856C}"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9B0B2-50C3-2C4D-AFCB-21229A849A43}" type="slidenum">
              <a:rPr lang="en-US" smtClean="0"/>
              <a:t>‹#›</a:t>
            </a:fld>
            <a:endParaRPr lang="en-US"/>
          </a:p>
        </p:txBody>
      </p:sp>
    </p:spTree>
    <p:extLst>
      <p:ext uri="{BB962C8B-B14F-4D97-AF65-F5344CB8AC3E}">
        <p14:creationId xmlns:p14="http://schemas.microsoft.com/office/powerpoint/2010/main" val="4396774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p>
            <a:fld id="{B0EF9F9E-5E85-FA48-B400-9692744C856C}"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9B0B2-50C3-2C4D-AFCB-21229A849A43}" type="slidenum">
              <a:rPr lang="en-US" smtClean="0"/>
              <a:t>‹#›</a:t>
            </a:fld>
            <a:endParaRPr lang="en-US"/>
          </a:p>
        </p:txBody>
      </p:sp>
    </p:spTree>
    <p:extLst>
      <p:ext uri="{BB962C8B-B14F-4D97-AF65-F5344CB8AC3E}">
        <p14:creationId xmlns:p14="http://schemas.microsoft.com/office/powerpoint/2010/main" val="3823118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p>
            <a:fld id="{B0EF9F9E-5E85-FA48-B400-9692744C856C}"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9B0B2-50C3-2C4D-AFCB-21229A849A43}" type="slidenum">
              <a:rPr lang="en-US" smtClean="0"/>
              <a:t>‹#›</a:t>
            </a:fld>
            <a:endParaRPr lang="en-US"/>
          </a:p>
        </p:txBody>
      </p:sp>
    </p:spTree>
    <p:extLst>
      <p:ext uri="{BB962C8B-B14F-4D97-AF65-F5344CB8AC3E}">
        <p14:creationId xmlns:p14="http://schemas.microsoft.com/office/powerpoint/2010/main" val="20923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idx="1"/>
          </p:nvPr>
        </p:nvSpPr>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p>
            <a:fld id="{B0EF9F9E-5E85-FA48-B400-9692744C856C}"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9B0B2-50C3-2C4D-AFCB-21229A849A43}" type="slidenum">
              <a:rPr lang="en-US" smtClean="0"/>
              <a:t>‹#›</a:t>
            </a:fld>
            <a:endParaRPr lang="en-US"/>
          </a:p>
        </p:txBody>
      </p:sp>
    </p:spTree>
    <p:extLst>
      <p:ext uri="{BB962C8B-B14F-4D97-AF65-F5344CB8AC3E}">
        <p14:creationId xmlns:p14="http://schemas.microsoft.com/office/powerpoint/2010/main" val="15580113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4" name="Date Placeholder 3"/>
          <p:cNvSpPr>
            <a:spLocks noGrp="1"/>
          </p:cNvSpPr>
          <p:nvPr>
            <p:ph type="dt" sz="half" idx="10"/>
          </p:nvPr>
        </p:nvSpPr>
        <p:spPr/>
        <p:txBody>
          <a:bodyPr/>
          <a:lstStyle/>
          <a:p>
            <a:fld id="{B0EF9F9E-5E85-FA48-B400-9692744C856C}"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9B0B2-50C3-2C4D-AFCB-21229A849A43}" type="slidenum">
              <a:rPr lang="en-US" smtClean="0"/>
              <a:t>‹#›</a:t>
            </a:fld>
            <a:endParaRPr lang="en-US"/>
          </a:p>
        </p:txBody>
      </p:sp>
    </p:spTree>
    <p:extLst>
      <p:ext uri="{BB962C8B-B14F-4D97-AF65-F5344CB8AC3E}">
        <p14:creationId xmlns:p14="http://schemas.microsoft.com/office/powerpoint/2010/main" val="1853770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Date Placeholder 4"/>
          <p:cNvSpPr>
            <a:spLocks noGrp="1"/>
          </p:cNvSpPr>
          <p:nvPr>
            <p:ph type="dt" sz="half" idx="10"/>
          </p:nvPr>
        </p:nvSpPr>
        <p:spPr/>
        <p:txBody>
          <a:bodyPr/>
          <a:lstStyle/>
          <a:p>
            <a:fld id="{B0EF9F9E-5E85-FA48-B400-9692744C856C}"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F9B0B2-50C3-2C4D-AFCB-21229A849A43}" type="slidenum">
              <a:rPr lang="en-US" smtClean="0"/>
              <a:t>‹#›</a:t>
            </a:fld>
            <a:endParaRPr lang="en-US"/>
          </a:p>
        </p:txBody>
      </p:sp>
    </p:spTree>
    <p:extLst>
      <p:ext uri="{BB962C8B-B14F-4D97-AF65-F5344CB8AC3E}">
        <p14:creationId xmlns:p14="http://schemas.microsoft.com/office/powerpoint/2010/main" val="3088800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7" name="Date Placeholder 6"/>
          <p:cNvSpPr>
            <a:spLocks noGrp="1"/>
          </p:cNvSpPr>
          <p:nvPr>
            <p:ph type="dt" sz="half" idx="10"/>
          </p:nvPr>
        </p:nvSpPr>
        <p:spPr/>
        <p:txBody>
          <a:bodyPr/>
          <a:lstStyle/>
          <a:p>
            <a:fld id="{B0EF9F9E-5E85-FA48-B400-9692744C856C}"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F9B0B2-50C3-2C4D-AFCB-21229A849A43}" type="slidenum">
              <a:rPr lang="en-US" smtClean="0"/>
              <a:t>‹#›</a:t>
            </a:fld>
            <a:endParaRPr lang="en-US"/>
          </a:p>
        </p:txBody>
      </p:sp>
    </p:spTree>
    <p:extLst>
      <p:ext uri="{BB962C8B-B14F-4D97-AF65-F5344CB8AC3E}">
        <p14:creationId xmlns:p14="http://schemas.microsoft.com/office/powerpoint/2010/main" val="3852303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Date Placeholder 2"/>
          <p:cNvSpPr>
            <a:spLocks noGrp="1"/>
          </p:cNvSpPr>
          <p:nvPr>
            <p:ph type="dt" sz="half" idx="10"/>
          </p:nvPr>
        </p:nvSpPr>
        <p:spPr/>
        <p:txBody>
          <a:bodyPr/>
          <a:lstStyle/>
          <a:p>
            <a:fld id="{B0EF9F9E-5E85-FA48-B400-9692744C856C}"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F9B0B2-50C3-2C4D-AFCB-21229A849A43}" type="slidenum">
              <a:rPr lang="en-US" smtClean="0"/>
              <a:t>‹#›</a:t>
            </a:fld>
            <a:endParaRPr lang="en-US"/>
          </a:p>
        </p:txBody>
      </p:sp>
    </p:spTree>
    <p:extLst>
      <p:ext uri="{BB962C8B-B14F-4D97-AF65-F5344CB8AC3E}">
        <p14:creationId xmlns:p14="http://schemas.microsoft.com/office/powerpoint/2010/main" val="16872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F9F9E-5E85-FA48-B400-9692744C856C}"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F9B0B2-50C3-2C4D-AFCB-21229A849A43}" type="slidenum">
              <a:rPr lang="en-US" smtClean="0"/>
              <a:t>‹#›</a:t>
            </a:fld>
            <a:endParaRPr lang="en-US"/>
          </a:p>
        </p:txBody>
      </p:sp>
    </p:spTree>
    <p:extLst>
      <p:ext uri="{BB962C8B-B14F-4D97-AF65-F5344CB8AC3E}">
        <p14:creationId xmlns:p14="http://schemas.microsoft.com/office/powerpoint/2010/main" val="358284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p>
            <a:fld id="{B0EF9F9E-5E85-FA48-B400-9692744C856C}"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F9B0B2-50C3-2C4D-AFCB-21229A849A43}" type="slidenum">
              <a:rPr lang="en-US" smtClean="0"/>
              <a:t>‹#›</a:t>
            </a:fld>
            <a:endParaRPr lang="en-US"/>
          </a:p>
        </p:txBody>
      </p:sp>
    </p:spTree>
    <p:extLst>
      <p:ext uri="{BB962C8B-B14F-4D97-AF65-F5344CB8AC3E}">
        <p14:creationId xmlns:p14="http://schemas.microsoft.com/office/powerpoint/2010/main" val="395027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p>
            <a:fld id="{B0EF9F9E-5E85-FA48-B400-9692744C856C}"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F9B0B2-50C3-2C4D-AFCB-21229A849A43}" type="slidenum">
              <a:rPr lang="en-US" smtClean="0"/>
              <a:t>‹#›</a:t>
            </a:fld>
            <a:endParaRPr lang="en-US"/>
          </a:p>
        </p:txBody>
      </p:sp>
    </p:spTree>
    <p:extLst>
      <p:ext uri="{BB962C8B-B14F-4D97-AF65-F5344CB8AC3E}">
        <p14:creationId xmlns:p14="http://schemas.microsoft.com/office/powerpoint/2010/main" val="213694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F9F9E-5E85-FA48-B400-9692744C856C}" type="datetimeFigureOut">
              <a:rPr lang="en-US" smtClean="0"/>
              <a:t>8/14/2018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9B0B2-50C3-2C4D-AFCB-21229A849A43}" type="slidenum">
              <a:rPr lang="en-US" smtClean="0"/>
              <a:t>‹#›</a:t>
            </a:fld>
            <a:endParaRPr lang="en-US"/>
          </a:p>
        </p:txBody>
      </p:sp>
    </p:spTree>
    <p:extLst>
      <p:ext uri="{BB962C8B-B14F-4D97-AF65-F5344CB8AC3E}">
        <p14:creationId xmlns:p14="http://schemas.microsoft.com/office/powerpoint/2010/main" val="1849734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raphaelsaban.pro/"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91" name="Rectangle 7"/>
          <p:cNvSpPr>
            <a:spLocks noChangeArrowheads="1"/>
          </p:cNvSpPr>
          <p:nvPr/>
        </p:nvSpPr>
        <p:spPr bwMode="auto">
          <a:xfrm>
            <a:off x="0" y="4816307"/>
            <a:ext cx="9144000" cy="2041707"/>
          </a:xfrm>
          <a:prstGeom prst="rect">
            <a:avLst/>
          </a:prstGeom>
          <a:noFill/>
          <a:ln>
            <a:noFill/>
          </a:ln>
          <a:effectLst/>
          <a:extLst/>
        </p:spPr>
        <p:txBody>
          <a:bodyPr wrap="none" lIns="83512" tIns="41757" rIns="83512" bIns="41757" anchor="ctr"/>
          <a:lstStyle/>
          <a:p>
            <a:endParaRPr lang="en-GB" dirty="0"/>
          </a:p>
        </p:txBody>
      </p:sp>
      <p:sp>
        <p:nvSpPr>
          <p:cNvPr id="246792" name="Rectangle 8"/>
          <p:cNvSpPr>
            <a:spLocks noChangeArrowheads="1"/>
          </p:cNvSpPr>
          <p:nvPr/>
        </p:nvSpPr>
        <p:spPr bwMode="auto">
          <a:xfrm>
            <a:off x="855629" y="3078164"/>
            <a:ext cx="7810952" cy="1046769"/>
          </a:xfrm>
          <a:prstGeom prst="rect">
            <a:avLst/>
          </a:prstGeom>
          <a:noFill/>
          <a:ln>
            <a:noFill/>
          </a:ln>
          <a:effectLst>
            <a:outerShdw dist="28398" dir="3806097"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952536" rtl="0"/>
            <a:endParaRPr lang="fr-CH" sz="4900" dirty="0">
              <a:solidFill>
                <a:schemeClr val="bg1"/>
              </a:solidFill>
            </a:endParaRPr>
          </a:p>
          <a:p>
            <a:pPr algn="ctr" defTabSz="952536" rtl="0"/>
            <a:endParaRPr lang="fr-CH" sz="4900" dirty="0">
              <a:solidFill>
                <a:schemeClr val="bg1"/>
              </a:solidFill>
            </a:endParaRPr>
          </a:p>
          <a:p>
            <a:pPr algn="ctr" defTabSz="952536" rtl="0"/>
            <a:endParaRPr lang="fr-CH" sz="4900" i="1" dirty="0">
              <a:solidFill>
                <a:srgbClr val="FFFF00"/>
              </a:solidFill>
            </a:endParaRPr>
          </a:p>
          <a:p>
            <a:pPr algn="ctr" defTabSz="952536" rtl="0"/>
            <a:r>
              <a:rPr lang="en-GB" sz="3800" dirty="0" smtClean="0">
                <a:solidFill>
                  <a:schemeClr val="bg1"/>
                </a:solidFill>
                <a:latin typeface="Century Gothic" panose="020B0502020202020204" pitchFamily="34" charset="0"/>
              </a:rPr>
              <a:t>Strengthening HIS &amp; CRVS</a:t>
            </a:r>
            <a:endParaRPr lang="en-GB" sz="3800" dirty="0">
              <a:solidFill>
                <a:schemeClr val="bg1"/>
              </a:solidFill>
              <a:latin typeface="Century Gothic" panose="020B0502020202020204" pitchFamily="34" charset="0"/>
            </a:endParaRPr>
          </a:p>
          <a:p>
            <a:pPr algn="ctr" defTabSz="952536" rtl="0"/>
            <a:endParaRPr lang="fr-CH" sz="4900" i="1" dirty="0">
              <a:solidFill>
                <a:srgbClr val="FFFF00"/>
              </a:solidFill>
            </a:endParaRPr>
          </a:p>
          <a:p>
            <a:pPr algn="ctr"/>
            <a:endParaRPr lang="en-GB" sz="2200" b="0" dirty="0">
              <a:solidFill>
                <a:schemeClr val="bg1"/>
              </a:solidFill>
            </a:endParaRPr>
          </a:p>
          <a:p>
            <a:pPr algn="ctr"/>
            <a:r>
              <a:rPr lang="en-GB" sz="2200" b="0" dirty="0">
                <a:solidFill>
                  <a:schemeClr val="bg1"/>
                </a:solidFill>
              </a:rPr>
              <a:t> </a:t>
            </a:r>
            <a:r>
              <a:rPr lang="en-GB" sz="2200" b="0" dirty="0" smtClean="0">
                <a:solidFill>
                  <a:schemeClr val="bg1"/>
                </a:solidFill>
              </a:rPr>
              <a:t>Kathryn O’Neill </a:t>
            </a:r>
            <a:endParaRPr lang="en-GB" sz="2200" b="0" dirty="0">
              <a:solidFill>
                <a:schemeClr val="bg1"/>
              </a:solidFill>
            </a:endParaRPr>
          </a:p>
          <a:p>
            <a:pPr algn="ctr"/>
            <a:r>
              <a:rPr lang="en-GB" sz="2200" b="0" dirty="0">
                <a:solidFill>
                  <a:schemeClr val="bg1"/>
                </a:solidFill>
              </a:rPr>
              <a:t>Information, Evidence and Research, WHO</a:t>
            </a:r>
          </a:p>
          <a:p>
            <a:pPr algn="ctr" defTabSz="952536" rtl="0"/>
            <a:endParaRPr lang="fr-CH" dirty="0">
              <a:solidFill>
                <a:schemeClr val="bg1"/>
              </a:solidFill>
            </a:endParaRPr>
          </a:p>
        </p:txBody>
      </p:sp>
      <p:sp>
        <p:nvSpPr>
          <p:cNvPr id="2" name="Rectangle 1"/>
          <p:cNvSpPr/>
          <p:nvPr/>
        </p:nvSpPr>
        <p:spPr bwMode="auto">
          <a:xfrm>
            <a:off x="7437122" y="6096000"/>
            <a:ext cx="1706880" cy="7620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107197" tIns="53598" rIns="107197" bIns="53598" numCol="1" rtlCol="0" anchor="t" anchorCtr="0" compatLnSpc="1">
            <a:prstTxWarp prst="textNoShape">
              <a:avLst/>
            </a:prstTxWarp>
          </a:bodyPr>
          <a:lstStyle/>
          <a:p>
            <a:pPr defTabSz="1222741"/>
            <a:endParaRPr lang="en-GB" sz="4600" b="0" dirty="0"/>
          </a:p>
        </p:txBody>
      </p:sp>
      <p:sp>
        <p:nvSpPr>
          <p:cNvPr id="3" name="Rectangle 2"/>
          <p:cNvSpPr/>
          <p:nvPr/>
        </p:nvSpPr>
        <p:spPr bwMode="auto">
          <a:xfrm>
            <a:off x="0" y="1169287"/>
            <a:ext cx="9144000" cy="141363"/>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107197" tIns="53598" rIns="107197" bIns="53598" numCol="1" rtlCol="0" anchor="t" anchorCtr="0" compatLnSpc="1">
            <a:prstTxWarp prst="textNoShape">
              <a:avLst/>
            </a:prstTxWarp>
          </a:bodyPr>
          <a:lstStyle/>
          <a:p>
            <a:pPr defTabSz="1222741"/>
            <a:endParaRPr lang="en-GB" sz="4600" dirty="0"/>
          </a:p>
        </p:txBody>
      </p:sp>
      <p:sp>
        <p:nvSpPr>
          <p:cNvPr id="7" name="Rectangle 6"/>
          <p:cNvSpPr/>
          <p:nvPr/>
        </p:nvSpPr>
        <p:spPr bwMode="auto">
          <a:xfrm>
            <a:off x="0" y="0"/>
            <a:ext cx="9144002" cy="68580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107197" tIns="53598" rIns="107197" bIns="53598" numCol="1" rtlCol="0" anchor="t" anchorCtr="0" compatLnSpc="1">
            <a:prstTxWarp prst="textNoShape">
              <a:avLst/>
            </a:prstTxWarp>
          </a:bodyPr>
          <a:lstStyle/>
          <a:p>
            <a:pPr defTabSz="1222741"/>
            <a:endParaRPr lang="en-GB" sz="4600" dirty="0"/>
          </a:p>
        </p:txBody>
      </p:sp>
      <p:pic>
        <p:nvPicPr>
          <p:cNvPr id="246789" name="Picture 5" descr="WHO-EN-white-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2255" y="325024"/>
            <a:ext cx="2793664" cy="9109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p:cNvSpPr>
            <a:spLocks noChangeArrowheads="1"/>
          </p:cNvSpPr>
          <p:nvPr/>
        </p:nvSpPr>
        <p:spPr bwMode="auto">
          <a:xfrm>
            <a:off x="613611" y="2708768"/>
            <a:ext cx="8052970" cy="1046769"/>
          </a:xfrm>
          <a:prstGeom prst="rect">
            <a:avLst/>
          </a:prstGeom>
          <a:noFill/>
          <a:ln>
            <a:noFill/>
          </a:ln>
          <a:effectLst>
            <a:outerShdw dist="28398" dir="3806097"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952536" rtl="0"/>
            <a:endParaRPr lang="fr-CH" sz="4900" dirty="0">
              <a:solidFill>
                <a:schemeClr val="bg1"/>
              </a:solidFill>
            </a:endParaRPr>
          </a:p>
          <a:p>
            <a:pPr algn="ctr" defTabSz="952536" rtl="0"/>
            <a:endParaRPr lang="fr-CH" sz="4900" dirty="0">
              <a:solidFill>
                <a:schemeClr val="bg1"/>
              </a:solidFill>
            </a:endParaRPr>
          </a:p>
          <a:p>
            <a:pPr algn="ctr" defTabSz="952536" rtl="0"/>
            <a:endParaRPr lang="fr-CH" sz="4900" i="1" dirty="0">
              <a:solidFill>
                <a:schemeClr val="bg1"/>
              </a:solidFill>
            </a:endParaRPr>
          </a:p>
          <a:p>
            <a:pPr algn="ctr"/>
            <a:endParaRPr lang="en-US" sz="3600" b="1" dirty="0" smtClean="0">
              <a:solidFill>
                <a:schemeClr val="bg1"/>
              </a:solidFill>
            </a:endParaRPr>
          </a:p>
          <a:p>
            <a:pPr algn="ctr"/>
            <a:endParaRPr lang="en-US" sz="3600" b="1" dirty="0">
              <a:solidFill>
                <a:schemeClr val="bg1"/>
              </a:solidFill>
            </a:endParaRPr>
          </a:p>
          <a:p>
            <a:pPr algn="ctr"/>
            <a:endParaRPr lang="en-US" sz="3600" b="1" dirty="0" smtClean="0">
              <a:solidFill>
                <a:schemeClr val="bg1"/>
              </a:solidFill>
            </a:endParaRPr>
          </a:p>
          <a:p>
            <a:pPr algn="ctr"/>
            <a:r>
              <a:rPr lang="en-US" b="1" dirty="0" smtClean="0">
                <a:solidFill>
                  <a:srgbClr val="FFFF00"/>
                </a:solidFill>
              </a:rPr>
              <a:t>The harmonized approach to </a:t>
            </a:r>
          </a:p>
          <a:p>
            <a:pPr algn="ctr"/>
            <a:r>
              <a:rPr lang="en-US" sz="3600" b="1" dirty="0" smtClean="0">
                <a:solidFill>
                  <a:schemeClr val="bg1"/>
                </a:solidFill>
              </a:rPr>
              <a:t>Health </a:t>
            </a:r>
            <a:r>
              <a:rPr lang="en-US" sz="3600" b="1" dirty="0">
                <a:solidFill>
                  <a:schemeClr val="bg1"/>
                </a:solidFill>
              </a:rPr>
              <a:t>facility </a:t>
            </a:r>
            <a:r>
              <a:rPr lang="en-US" sz="3600" b="1" dirty="0" smtClean="0">
                <a:solidFill>
                  <a:schemeClr val="bg1"/>
                </a:solidFill>
              </a:rPr>
              <a:t>assessments (HFA)</a:t>
            </a:r>
          </a:p>
          <a:p>
            <a:pPr algn="ctr"/>
            <a:endParaRPr lang="en-US" sz="1600" b="1" dirty="0" smtClean="0">
              <a:solidFill>
                <a:srgbClr val="FFFF00"/>
              </a:solidFill>
            </a:endParaRPr>
          </a:p>
          <a:p>
            <a:pPr algn="ctr"/>
            <a:endParaRPr lang="en-US" sz="1600" b="1" dirty="0">
              <a:solidFill>
                <a:srgbClr val="FFFF00"/>
              </a:solidFill>
            </a:endParaRPr>
          </a:p>
          <a:p>
            <a:pPr algn="ctr"/>
            <a:endParaRPr lang="en-US" sz="1600" b="1" dirty="0">
              <a:solidFill>
                <a:srgbClr val="FFFF00"/>
              </a:solidFill>
            </a:endParaRPr>
          </a:p>
          <a:p>
            <a:pPr algn="ctr"/>
            <a:endParaRPr lang="en-US" sz="1600" b="1" dirty="0" smtClean="0">
              <a:solidFill>
                <a:srgbClr val="FFFF00"/>
              </a:solidFill>
            </a:endParaRPr>
          </a:p>
          <a:p>
            <a:pPr algn="ctr"/>
            <a:endParaRPr lang="en-US" sz="1600" b="1" dirty="0">
              <a:solidFill>
                <a:srgbClr val="FFFF00"/>
              </a:solidFill>
            </a:endParaRPr>
          </a:p>
          <a:p>
            <a:pPr algn="ctr"/>
            <a:endParaRPr lang="en-US" sz="1600" b="1" dirty="0" smtClean="0">
              <a:solidFill>
                <a:srgbClr val="FFFF00"/>
              </a:solidFill>
            </a:endParaRPr>
          </a:p>
          <a:p>
            <a:pPr algn="ctr"/>
            <a:endParaRPr lang="en-US" sz="1600" b="1" dirty="0">
              <a:solidFill>
                <a:srgbClr val="FFFF00"/>
              </a:solidFill>
            </a:endParaRPr>
          </a:p>
          <a:p>
            <a:pPr algn="ctr"/>
            <a:endParaRPr lang="en-US" sz="1600" b="1" dirty="0" smtClean="0">
              <a:solidFill>
                <a:srgbClr val="FFFF00"/>
              </a:solidFill>
            </a:endParaRPr>
          </a:p>
          <a:p>
            <a:pPr algn="ctr"/>
            <a:endParaRPr lang="en-US" sz="1600" b="1" dirty="0">
              <a:solidFill>
                <a:srgbClr val="FFFF00"/>
              </a:solidFill>
            </a:endParaRPr>
          </a:p>
          <a:p>
            <a:pPr algn="ctr"/>
            <a:endParaRPr lang="en-US" sz="1600" b="1" dirty="0" smtClean="0">
              <a:solidFill>
                <a:srgbClr val="FFFF00"/>
              </a:solidFill>
            </a:endParaRPr>
          </a:p>
          <a:p>
            <a:pPr algn="ctr"/>
            <a:endParaRPr lang="en-GB" sz="1600" b="1" dirty="0" smtClean="0">
              <a:solidFill>
                <a:schemeClr val="bg1"/>
              </a:solidFill>
            </a:endParaRPr>
          </a:p>
          <a:p>
            <a:pPr algn="ctr"/>
            <a:endParaRPr lang="en-GB" sz="1600" b="1" dirty="0" smtClean="0">
              <a:solidFill>
                <a:schemeClr val="bg1"/>
              </a:solidFill>
            </a:endParaRPr>
          </a:p>
          <a:p>
            <a:pPr algn="ctr"/>
            <a:r>
              <a:rPr lang="en-GB" sz="1600" b="1" dirty="0" smtClean="0">
                <a:solidFill>
                  <a:schemeClr val="bg1"/>
                </a:solidFill>
              </a:rPr>
              <a:t>Amani SIYAM (PhD,  MSc, </a:t>
            </a:r>
            <a:r>
              <a:rPr lang="en-GB" sz="1600" b="1" dirty="0" err="1" smtClean="0">
                <a:solidFill>
                  <a:schemeClr val="bg1"/>
                </a:solidFill>
              </a:rPr>
              <a:t>CStat</a:t>
            </a:r>
            <a:r>
              <a:rPr lang="en-GB" sz="1600" b="1" dirty="0" smtClean="0">
                <a:solidFill>
                  <a:schemeClr val="bg1"/>
                </a:solidFill>
              </a:rPr>
              <a:t>)</a:t>
            </a:r>
          </a:p>
          <a:p>
            <a:pPr algn="ctr"/>
            <a:endParaRPr lang="en-GB" sz="1600" b="1" dirty="0" smtClean="0">
              <a:solidFill>
                <a:schemeClr val="bg1"/>
              </a:solidFill>
            </a:endParaRPr>
          </a:p>
          <a:p>
            <a:pPr algn="ctr"/>
            <a:endParaRPr lang="en-GB" sz="1600" b="1" dirty="0">
              <a:solidFill>
                <a:schemeClr val="bg1"/>
              </a:solidFill>
            </a:endParaRPr>
          </a:p>
          <a:p>
            <a:pPr algn="ctr"/>
            <a:r>
              <a:rPr lang="en-GB" sz="1600" b="1" dirty="0" smtClean="0">
                <a:solidFill>
                  <a:schemeClr val="bg1"/>
                </a:solidFill>
              </a:rPr>
              <a:t>HMM/</a:t>
            </a:r>
            <a:r>
              <a:rPr lang="en-GB" sz="1600" b="1" dirty="0" err="1" smtClean="0">
                <a:solidFill>
                  <a:schemeClr val="bg1"/>
                </a:solidFill>
              </a:rPr>
              <a:t>IER</a:t>
            </a:r>
            <a:r>
              <a:rPr lang="en-GB" sz="1600" b="1" dirty="0" smtClean="0">
                <a:solidFill>
                  <a:schemeClr val="bg1"/>
                </a:solidFill>
              </a:rPr>
              <a:t> /</a:t>
            </a:r>
            <a:r>
              <a:rPr lang="en-GB" sz="1600" b="1" dirty="0" err="1" smtClean="0">
                <a:solidFill>
                  <a:schemeClr val="bg1"/>
                </a:solidFill>
              </a:rPr>
              <a:t>GPM</a:t>
            </a:r>
            <a:r>
              <a:rPr lang="en-GB" sz="1600" b="1" dirty="0" smtClean="0">
                <a:solidFill>
                  <a:schemeClr val="bg1"/>
                </a:solidFill>
              </a:rPr>
              <a:t> </a:t>
            </a:r>
            <a:r>
              <a:rPr lang="en-GB" sz="1600" b="1" dirty="0">
                <a:solidFill>
                  <a:schemeClr val="bg1"/>
                </a:solidFill>
              </a:rPr>
              <a:t>team</a:t>
            </a:r>
            <a:r>
              <a:rPr lang="en-GB" sz="2000" b="1" dirty="0">
                <a:solidFill>
                  <a:schemeClr val="bg1"/>
                </a:solidFill>
              </a:rPr>
              <a:t> </a:t>
            </a:r>
            <a:endParaRPr lang="en-US" sz="2000" b="1" dirty="0">
              <a:solidFill>
                <a:schemeClr val="bg1"/>
              </a:solidFill>
            </a:endParaRPr>
          </a:p>
          <a:p>
            <a:pPr algn="ctr"/>
            <a:r>
              <a:rPr lang="en-US" sz="1600" b="1" dirty="0" smtClean="0">
                <a:solidFill>
                  <a:srgbClr val="FFFF00"/>
                </a:solidFill>
              </a:rPr>
              <a:t>https</a:t>
            </a:r>
            <a:r>
              <a:rPr lang="en-US" sz="1600" b="1" dirty="0">
                <a:solidFill>
                  <a:srgbClr val="FFFF00"/>
                </a:solidFill>
              </a:rPr>
              <a:t>://www.dropbox.com/sh/3uxvtl7tao78ina/AADHu-eVPELlshim8k0PBlCAa?dl=0</a:t>
            </a:r>
          </a:p>
          <a:p>
            <a:pPr algn="ctr"/>
            <a:r>
              <a:rPr lang="en-US" sz="4000" b="1" dirty="0">
                <a:solidFill>
                  <a:schemeClr val="bg1"/>
                </a:solidFill>
              </a:rPr>
              <a:t/>
            </a:r>
            <a:br>
              <a:rPr lang="en-US" sz="4000" b="1" dirty="0">
                <a:solidFill>
                  <a:schemeClr val="bg1"/>
                </a:solidFill>
              </a:rPr>
            </a:br>
            <a:endParaRPr lang="en-GB" sz="4000" b="1" dirty="0">
              <a:solidFill>
                <a:schemeClr val="bg1"/>
              </a:solidFill>
            </a:endParaRPr>
          </a:p>
          <a:p>
            <a:pPr algn="ctr" defTabSz="952536" rtl="0"/>
            <a:endParaRPr lang="fr-CH" sz="4900" i="1" dirty="0">
              <a:solidFill>
                <a:schemeClr val="bg1"/>
              </a:solidFill>
            </a:endParaRPr>
          </a:p>
          <a:p>
            <a:pPr algn="ctr"/>
            <a:endParaRPr lang="en-GB" sz="2200" b="0" dirty="0">
              <a:solidFill>
                <a:schemeClr val="bg1"/>
              </a:solidFill>
            </a:endParaRPr>
          </a:p>
          <a:p>
            <a:pPr algn="ctr"/>
            <a:r>
              <a:rPr lang="en-GB" sz="2200" b="0" dirty="0">
                <a:solidFill>
                  <a:schemeClr val="bg1"/>
                </a:solidFill>
              </a:rPr>
              <a:t> </a:t>
            </a:r>
            <a:endParaRPr lang="fr-CH" dirty="0">
              <a:solidFill>
                <a:schemeClr val="bg1"/>
              </a:solidFill>
            </a:endParaRPr>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1847850" y="2717632"/>
            <a:ext cx="5667375" cy="2098675"/>
          </a:xfrm>
          <a:prstGeom prst="rect">
            <a:avLst/>
          </a:prstGeom>
          <a:noFill/>
        </p:spPr>
      </p:pic>
    </p:spTree>
    <p:extLst>
      <p:ext uri="{BB962C8B-B14F-4D97-AF65-F5344CB8AC3E}">
        <p14:creationId xmlns:p14="http://schemas.microsoft.com/office/powerpoint/2010/main" val="2902270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2"/>
          <p:cNvSpPr txBox="1">
            <a:spLocks noChangeArrowheads="1"/>
          </p:cNvSpPr>
          <p:nvPr/>
        </p:nvSpPr>
        <p:spPr bwMode="auto">
          <a:xfrm>
            <a:off x="0" y="129515"/>
            <a:ext cx="9029700" cy="676995"/>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smtClean="0">
                <a:solidFill>
                  <a:srgbClr val="FFC000"/>
                </a:solidFill>
                <a:latin typeface="Calibri" pitchFamily="34" charset="0"/>
                <a:cs typeface="Arial" charset="0"/>
              </a:rPr>
              <a:t>A </a:t>
            </a:r>
            <a:r>
              <a:rPr lang="en-US" b="1" dirty="0">
                <a:solidFill>
                  <a:srgbClr val="FFC000"/>
                </a:solidFill>
                <a:latin typeface="Calibri" pitchFamily="34" charset="0"/>
                <a:cs typeface="Arial" charset="0"/>
              </a:rPr>
              <a:t>harmonized modular approach to </a:t>
            </a:r>
            <a:r>
              <a:rPr lang="en-US" b="1" dirty="0" smtClean="0">
                <a:solidFill>
                  <a:srgbClr val="FFC000"/>
                </a:solidFill>
                <a:latin typeface="Calibri" pitchFamily="34" charset="0"/>
                <a:cs typeface="Arial" charset="0"/>
              </a:rPr>
              <a:t>HFA</a:t>
            </a:r>
          </a:p>
          <a:p>
            <a:pPr algn="ctr" eaLnBrk="1" hangingPunct="1"/>
            <a:r>
              <a:rPr lang="en-GB" sz="2000" b="1" dirty="0" smtClean="0">
                <a:solidFill>
                  <a:srgbClr val="FFFF00"/>
                </a:solidFill>
                <a:latin typeface="Calibri" pitchFamily="34" charset="0"/>
                <a:cs typeface="Arial" charset="0"/>
              </a:rPr>
              <a:t>SERVICE AVAILABILITY MODULE  (</a:t>
            </a:r>
            <a:r>
              <a:rPr lang="en-GB" sz="1200" b="1" dirty="0" smtClean="0">
                <a:solidFill>
                  <a:srgbClr val="FFFF00"/>
                </a:solidFill>
                <a:latin typeface="Calibri" pitchFamily="34" charset="0"/>
                <a:cs typeface="Arial" charset="0"/>
              </a:rPr>
              <a:t>…….showing a selection</a:t>
            </a:r>
            <a:r>
              <a:rPr lang="en-GB" sz="2000" b="1" dirty="0" smtClean="0">
                <a:solidFill>
                  <a:srgbClr val="FFFF00"/>
                </a:solidFill>
                <a:latin typeface="Calibri" pitchFamily="34" charset="0"/>
                <a:cs typeface="Arial" charset="0"/>
              </a:rPr>
              <a:t>)</a:t>
            </a:r>
            <a:endParaRPr lang="en-US" sz="2000" b="1" dirty="0">
              <a:solidFill>
                <a:srgbClr val="FFFF00"/>
              </a:solidFill>
              <a:latin typeface="Calibri" pitchFamily="34" charset="0"/>
              <a:cs typeface="Arial" charset="0"/>
            </a:endParaRPr>
          </a:p>
        </p:txBody>
      </p:sp>
      <p:sp>
        <p:nvSpPr>
          <p:cNvPr id="6" name="Content Placeholder 2"/>
          <p:cNvSpPr txBox="1">
            <a:spLocks/>
          </p:cNvSpPr>
          <p:nvPr/>
        </p:nvSpPr>
        <p:spPr>
          <a:xfrm>
            <a:off x="260442" y="933311"/>
            <a:ext cx="8769258" cy="5743713"/>
          </a:xfrm>
          <a:prstGeom prst="rect">
            <a:avLst/>
          </a:prstGeom>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buClr>
              <a:buSzPct val="80000"/>
              <a:buFont typeface="Wingdings" panose="05000000000000000000" pitchFamily="2" charset="2"/>
              <a:buChar char="Ø"/>
            </a:pPr>
            <a:r>
              <a:rPr lang="en-GB" altLang="en-US" sz="5600" b="1" dirty="0">
                <a:solidFill>
                  <a:srgbClr val="8A0000"/>
                </a:solidFill>
              </a:rPr>
              <a:t>Facility </a:t>
            </a:r>
            <a:r>
              <a:rPr lang="en-GB" altLang="en-US" sz="5600" b="1" dirty="0" smtClean="0">
                <a:solidFill>
                  <a:srgbClr val="8A0000"/>
                </a:solidFill>
              </a:rPr>
              <a:t>infrastructure 					</a:t>
            </a:r>
            <a:endParaRPr lang="en-GB" altLang="en-US" sz="5600" dirty="0">
              <a:solidFill>
                <a:srgbClr val="8A0000"/>
              </a:solidFill>
            </a:endParaRPr>
          </a:p>
          <a:p>
            <a:pPr lvl="1">
              <a:buClr>
                <a:schemeClr val="tx2"/>
              </a:buClr>
              <a:buSzPct val="80000"/>
              <a:buFont typeface="Wingdings" panose="05000000000000000000" pitchFamily="2" charset="2"/>
              <a:buChar char="Ø"/>
            </a:pPr>
            <a:r>
              <a:rPr lang="en-GB" sz="5600" dirty="0" smtClean="0">
                <a:solidFill>
                  <a:schemeClr val="accent1">
                    <a:lumMod val="75000"/>
                  </a:schemeClr>
                </a:solidFill>
              </a:rPr>
              <a:t>Facility density</a:t>
            </a:r>
          </a:p>
          <a:p>
            <a:pPr lvl="1">
              <a:buClr>
                <a:schemeClr val="tx2"/>
              </a:buClr>
              <a:buSzPct val="80000"/>
              <a:buFont typeface="Wingdings" panose="05000000000000000000" pitchFamily="2" charset="2"/>
              <a:buChar char="Ø"/>
            </a:pPr>
            <a:r>
              <a:rPr lang="en-GB" sz="5600" dirty="0" smtClean="0">
                <a:solidFill>
                  <a:schemeClr val="accent1">
                    <a:lumMod val="75000"/>
                  </a:schemeClr>
                </a:solidFill>
              </a:rPr>
              <a:t>Outpatients routine services</a:t>
            </a:r>
          </a:p>
          <a:p>
            <a:pPr lvl="1">
              <a:buClr>
                <a:schemeClr val="tx2"/>
              </a:buClr>
              <a:buSzPct val="80000"/>
              <a:buFont typeface="Wingdings" panose="05000000000000000000" pitchFamily="2" charset="2"/>
              <a:buChar char="Ø"/>
            </a:pPr>
            <a:r>
              <a:rPr lang="en-GB" sz="5600" i="1" dirty="0" smtClean="0">
                <a:solidFill>
                  <a:schemeClr val="accent1">
                    <a:lumMod val="75000"/>
                  </a:schemeClr>
                </a:solidFill>
              </a:rPr>
              <a:t>Building structural infrastructure</a:t>
            </a:r>
          </a:p>
          <a:p>
            <a:pPr>
              <a:buClr>
                <a:schemeClr val="tx2"/>
              </a:buClr>
              <a:buSzPct val="80000"/>
              <a:buFont typeface="Wingdings" panose="05000000000000000000" pitchFamily="2" charset="2"/>
              <a:buChar char="Ø"/>
            </a:pPr>
            <a:r>
              <a:rPr lang="en-GB" altLang="en-US" sz="5600" b="1" dirty="0" smtClean="0">
                <a:solidFill>
                  <a:srgbClr val="8A0000"/>
                </a:solidFill>
              </a:rPr>
              <a:t>Staff </a:t>
            </a:r>
            <a:r>
              <a:rPr lang="en-GB" altLang="en-US" sz="5600" b="1" dirty="0">
                <a:solidFill>
                  <a:srgbClr val="8A0000"/>
                </a:solidFill>
              </a:rPr>
              <a:t>and </a:t>
            </a:r>
            <a:r>
              <a:rPr lang="en-GB" altLang="en-US" sz="5600" b="1" dirty="0" smtClean="0">
                <a:solidFill>
                  <a:srgbClr val="8A0000"/>
                </a:solidFill>
              </a:rPr>
              <a:t>beds						</a:t>
            </a:r>
            <a:endParaRPr lang="en-GB" altLang="en-US" sz="5600" dirty="0">
              <a:solidFill>
                <a:srgbClr val="8A0000"/>
              </a:solidFill>
            </a:endParaRPr>
          </a:p>
          <a:p>
            <a:pPr lvl="1">
              <a:buClr>
                <a:schemeClr val="tx2"/>
              </a:buClr>
              <a:buSzPct val="80000"/>
              <a:buFont typeface="Wingdings" panose="05000000000000000000" pitchFamily="2" charset="2"/>
              <a:buChar char="Ø"/>
            </a:pPr>
            <a:r>
              <a:rPr lang="en-US" sz="5600" dirty="0">
                <a:solidFill>
                  <a:schemeClr val="accent1">
                    <a:lumMod val="75000"/>
                  </a:schemeClr>
                </a:solidFill>
              </a:rPr>
              <a:t>Number of inpatient beds by type (including emergency, intensive care, isolation)</a:t>
            </a:r>
          </a:p>
          <a:p>
            <a:pPr lvl="1">
              <a:buClr>
                <a:schemeClr val="tx2"/>
              </a:buClr>
              <a:buSzPct val="80000"/>
              <a:buFont typeface="Wingdings" panose="05000000000000000000" pitchFamily="2" charset="2"/>
              <a:buChar char="Ø"/>
            </a:pPr>
            <a:r>
              <a:rPr lang="en-GB" sz="5600" dirty="0">
                <a:solidFill>
                  <a:schemeClr val="accent1">
                    <a:lumMod val="75000"/>
                  </a:schemeClr>
                </a:solidFill>
              </a:rPr>
              <a:t>Health worker density and distribution</a:t>
            </a:r>
          </a:p>
          <a:p>
            <a:pPr>
              <a:buClr>
                <a:schemeClr val="tx2"/>
              </a:buClr>
              <a:buSzPct val="80000"/>
              <a:buFont typeface="Wingdings" panose="05000000000000000000" pitchFamily="2" charset="2"/>
              <a:buChar char="Ø"/>
            </a:pPr>
            <a:r>
              <a:rPr lang="en-GB" sz="5600" b="1" dirty="0" smtClean="0">
                <a:solidFill>
                  <a:srgbClr val="8A0000"/>
                </a:solidFill>
              </a:rPr>
              <a:t>Diagnostics </a:t>
            </a:r>
            <a:r>
              <a:rPr lang="en-GB" sz="5600" b="1" dirty="0">
                <a:solidFill>
                  <a:srgbClr val="8A0000"/>
                </a:solidFill>
              </a:rPr>
              <a:t>and treatment </a:t>
            </a:r>
            <a:r>
              <a:rPr lang="en-GB" sz="5600" b="1" dirty="0" smtClean="0">
                <a:solidFill>
                  <a:srgbClr val="8A0000"/>
                </a:solidFill>
              </a:rPr>
              <a:t>procedures 			</a:t>
            </a:r>
            <a:endParaRPr lang="en-GB" sz="5600" dirty="0">
              <a:solidFill>
                <a:srgbClr val="8A0000"/>
              </a:solidFill>
            </a:endParaRPr>
          </a:p>
          <a:p>
            <a:pPr lvl="1">
              <a:buClr>
                <a:schemeClr val="tx2"/>
              </a:buClr>
              <a:buSzPct val="80000"/>
              <a:buFont typeface="Wingdings" panose="05000000000000000000" pitchFamily="2" charset="2"/>
              <a:buChar char="Ø"/>
            </a:pPr>
            <a:r>
              <a:rPr lang="en-GB" sz="5600" dirty="0">
                <a:solidFill>
                  <a:schemeClr val="accent1">
                    <a:lumMod val="75000"/>
                  </a:schemeClr>
                </a:solidFill>
              </a:rPr>
              <a:t>Medical devices</a:t>
            </a:r>
            <a:r>
              <a:rPr lang="en-GB" sz="5600" dirty="0" smtClean="0">
                <a:solidFill>
                  <a:schemeClr val="accent1">
                    <a:lumMod val="75000"/>
                  </a:schemeClr>
                </a:solidFill>
              </a:rPr>
              <a:t>/ essential </a:t>
            </a:r>
            <a:r>
              <a:rPr lang="en-GB" sz="5600" dirty="0">
                <a:solidFill>
                  <a:schemeClr val="accent1">
                    <a:lumMod val="75000"/>
                  </a:schemeClr>
                </a:solidFill>
              </a:rPr>
              <a:t>technologies</a:t>
            </a:r>
          </a:p>
          <a:p>
            <a:pPr lvl="1">
              <a:buClr>
                <a:schemeClr val="tx2"/>
              </a:buClr>
              <a:buSzPct val="80000"/>
              <a:buFont typeface="Wingdings" panose="05000000000000000000" pitchFamily="2" charset="2"/>
              <a:buChar char="Ø"/>
            </a:pPr>
            <a:r>
              <a:rPr lang="en-GB" sz="5600" dirty="0" smtClean="0">
                <a:solidFill>
                  <a:schemeClr val="accent1">
                    <a:lumMod val="75000"/>
                  </a:schemeClr>
                </a:solidFill>
              </a:rPr>
              <a:t>Basic </a:t>
            </a:r>
            <a:r>
              <a:rPr lang="en-GB" sz="5600" dirty="0">
                <a:solidFill>
                  <a:schemeClr val="accent1">
                    <a:lumMod val="75000"/>
                  </a:schemeClr>
                </a:solidFill>
              </a:rPr>
              <a:t>laboratory diagnostics</a:t>
            </a:r>
          </a:p>
          <a:p>
            <a:pPr>
              <a:buClr>
                <a:schemeClr val="tx2"/>
              </a:buClr>
              <a:buSzPct val="80000"/>
              <a:buFont typeface="Wingdings" panose="05000000000000000000" pitchFamily="2" charset="2"/>
              <a:buChar char="Ø"/>
            </a:pPr>
            <a:r>
              <a:rPr lang="en-GB" sz="5600" b="1" dirty="0" smtClean="0">
                <a:solidFill>
                  <a:srgbClr val="8A0000"/>
                </a:solidFill>
              </a:rPr>
              <a:t>Patient </a:t>
            </a:r>
            <a:r>
              <a:rPr lang="en-GB" sz="5600" b="1" dirty="0">
                <a:solidFill>
                  <a:srgbClr val="8A0000"/>
                </a:solidFill>
              </a:rPr>
              <a:t>services </a:t>
            </a:r>
            <a:r>
              <a:rPr lang="en-GB" sz="5600" b="1" dirty="0" smtClean="0">
                <a:solidFill>
                  <a:srgbClr val="8A0000"/>
                </a:solidFill>
              </a:rPr>
              <a:t>offered					</a:t>
            </a:r>
            <a:endParaRPr lang="en-GB" sz="5600" dirty="0">
              <a:solidFill>
                <a:srgbClr val="8A0000"/>
              </a:solidFill>
            </a:endParaRPr>
          </a:p>
          <a:p>
            <a:pPr lvl="1">
              <a:buClr>
                <a:schemeClr val="tx2"/>
              </a:buClr>
              <a:buSzPct val="80000"/>
              <a:buFont typeface="Wingdings" panose="05000000000000000000" pitchFamily="2" charset="2"/>
              <a:buChar char="Ø"/>
            </a:pPr>
            <a:r>
              <a:rPr lang="en-US" sz="5600" dirty="0" err="1">
                <a:solidFill>
                  <a:schemeClr val="accent1">
                    <a:lumMod val="75000"/>
                  </a:schemeClr>
                </a:solidFill>
              </a:rPr>
              <a:t>RMNCAH</a:t>
            </a:r>
            <a:r>
              <a:rPr lang="en-US" sz="5600" dirty="0">
                <a:solidFill>
                  <a:schemeClr val="accent1">
                    <a:lumMod val="75000"/>
                  </a:schemeClr>
                </a:solidFill>
              </a:rPr>
              <a:t>  / </a:t>
            </a:r>
            <a:r>
              <a:rPr lang="en-GB" sz="5600" dirty="0">
                <a:solidFill>
                  <a:schemeClr val="accent1">
                    <a:lumMod val="75000"/>
                  </a:schemeClr>
                </a:solidFill>
              </a:rPr>
              <a:t>Immunization / </a:t>
            </a:r>
            <a:r>
              <a:rPr lang="en-GB" sz="5600" dirty="0" err="1">
                <a:solidFill>
                  <a:schemeClr val="accent1">
                    <a:lumMod val="75000"/>
                  </a:schemeClr>
                </a:solidFill>
              </a:rPr>
              <a:t>NTDs</a:t>
            </a:r>
            <a:r>
              <a:rPr lang="en-GB" sz="5600" dirty="0">
                <a:solidFill>
                  <a:schemeClr val="accent1">
                    <a:lumMod val="75000"/>
                  </a:schemeClr>
                </a:solidFill>
              </a:rPr>
              <a:t> / </a:t>
            </a:r>
            <a:r>
              <a:rPr lang="en-GB" sz="5600" dirty="0" err="1">
                <a:solidFill>
                  <a:schemeClr val="accent1">
                    <a:lumMod val="75000"/>
                  </a:schemeClr>
                </a:solidFill>
              </a:rPr>
              <a:t>NCDs</a:t>
            </a:r>
            <a:endParaRPr lang="en-GB" sz="5600" dirty="0">
              <a:solidFill>
                <a:schemeClr val="accent1">
                  <a:lumMod val="75000"/>
                </a:schemeClr>
              </a:solidFill>
            </a:endParaRPr>
          </a:p>
          <a:p>
            <a:pPr lvl="1">
              <a:buClr>
                <a:schemeClr val="tx2"/>
              </a:buClr>
              <a:buSzPct val="80000"/>
              <a:buFont typeface="Wingdings" panose="05000000000000000000" pitchFamily="2" charset="2"/>
              <a:buChar char="Ø"/>
            </a:pPr>
            <a:r>
              <a:rPr lang="en-US" sz="5600" b="1" dirty="0">
                <a:solidFill>
                  <a:schemeClr val="accent1">
                    <a:lumMod val="75000"/>
                  </a:schemeClr>
                </a:solidFill>
              </a:rPr>
              <a:t>HIV </a:t>
            </a:r>
          </a:p>
          <a:p>
            <a:pPr lvl="2">
              <a:buClr>
                <a:schemeClr val="tx2"/>
              </a:buClr>
              <a:buSzPct val="80000"/>
              <a:buFont typeface="Wingdings" panose="05000000000000000000" pitchFamily="2" charset="2"/>
              <a:buChar char="Ø"/>
            </a:pPr>
            <a:r>
              <a:rPr lang="en-US" sz="5600" dirty="0">
                <a:solidFill>
                  <a:schemeClr val="accent1">
                    <a:lumMod val="75000"/>
                  </a:schemeClr>
                </a:solidFill>
              </a:rPr>
              <a:t>Any </a:t>
            </a:r>
            <a:r>
              <a:rPr lang="en-US" sz="5600" dirty="0" err="1">
                <a:solidFill>
                  <a:schemeClr val="accent1">
                    <a:lumMod val="75000"/>
                  </a:schemeClr>
                </a:solidFill>
              </a:rPr>
              <a:t>paediatric</a:t>
            </a:r>
            <a:r>
              <a:rPr lang="en-US" sz="5600" dirty="0">
                <a:solidFill>
                  <a:schemeClr val="accent1">
                    <a:lumMod val="75000"/>
                  </a:schemeClr>
                </a:solidFill>
              </a:rPr>
              <a:t> HIV services</a:t>
            </a:r>
          </a:p>
          <a:p>
            <a:pPr lvl="2">
              <a:buClr>
                <a:schemeClr val="tx2"/>
              </a:buClr>
              <a:buSzPct val="80000"/>
              <a:buFont typeface="Wingdings" panose="05000000000000000000" pitchFamily="2" charset="2"/>
              <a:buChar char="Ø"/>
            </a:pPr>
            <a:r>
              <a:rPr lang="en-GB" sz="5600" dirty="0" err="1" smtClean="0">
                <a:solidFill>
                  <a:schemeClr val="accent1">
                    <a:lumMod val="75000"/>
                  </a:schemeClr>
                </a:solidFill>
              </a:rPr>
              <a:t>PMTCT</a:t>
            </a:r>
            <a:r>
              <a:rPr lang="en-GB" sz="5600" dirty="0" smtClean="0">
                <a:solidFill>
                  <a:schemeClr val="accent1">
                    <a:lumMod val="75000"/>
                  </a:schemeClr>
                </a:solidFill>
              </a:rPr>
              <a:t> </a:t>
            </a:r>
            <a:r>
              <a:rPr lang="en-US" sz="5600" dirty="0">
                <a:solidFill>
                  <a:schemeClr val="accent1">
                    <a:lumMod val="75000"/>
                  </a:schemeClr>
                </a:solidFill>
              </a:rPr>
              <a:t>(see </a:t>
            </a:r>
            <a:r>
              <a:rPr lang="en-US" sz="5600" dirty="0" err="1">
                <a:solidFill>
                  <a:schemeClr val="accent1">
                    <a:lumMod val="75000"/>
                  </a:schemeClr>
                </a:solidFill>
              </a:rPr>
              <a:t>RMNCAH</a:t>
            </a:r>
            <a:r>
              <a:rPr lang="en-US" sz="5600" dirty="0">
                <a:solidFill>
                  <a:schemeClr val="accent1">
                    <a:lumMod val="75000"/>
                  </a:schemeClr>
                </a:solidFill>
              </a:rPr>
              <a:t>/ ANC)</a:t>
            </a:r>
            <a:endParaRPr lang="en-GB" sz="5600" dirty="0">
              <a:solidFill>
                <a:schemeClr val="accent1">
                  <a:lumMod val="75000"/>
                </a:schemeClr>
              </a:solidFill>
            </a:endParaRPr>
          </a:p>
          <a:p>
            <a:pPr lvl="2">
              <a:buClr>
                <a:schemeClr val="tx2"/>
              </a:buClr>
              <a:buSzPct val="80000"/>
              <a:buFont typeface="Wingdings" panose="05000000000000000000" pitchFamily="2" charset="2"/>
              <a:buChar char="Ø"/>
            </a:pPr>
            <a:r>
              <a:rPr lang="en-GB" sz="5600" dirty="0">
                <a:solidFill>
                  <a:schemeClr val="accent1">
                    <a:lumMod val="75000"/>
                  </a:schemeClr>
                </a:solidFill>
              </a:rPr>
              <a:t>HIV testing service (</a:t>
            </a:r>
            <a:r>
              <a:rPr lang="en-GB" sz="5600" dirty="0" err="1">
                <a:solidFill>
                  <a:schemeClr val="accent1">
                    <a:lumMod val="75000"/>
                  </a:schemeClr>
                </a:solidFill>
              </a:rPr>
              <a:t>HTS</a:t>
            </a:r>
            <a:r>
              <a:rPr lang="en-GB" sz="5600" dirty="0">
                <a:solidFill>
                  <a:schemeClr val="accent1">
                    <a:lumMod val="75000"/>
                  </a:schemeClr>
                </a:solidFill>
              </a:rPr>
              <a:t>)</a:t>
            </a:r>
          </a:p>
          <a:p>
            <a:pPr lvl="2">
              <a:buClr>
                <a:schemeClr val="tx2"/>
              </a:buClr>
              <a:buSzPct val="80000"/>
              <a:buFont typeface="Wingdings" panose="05000000000000000000" pitchFamily="2" charset="2"/>
              <a:buChar char="Ø"/>
            </a:pPr>
            <a:r>
              <a:rPr lang="en-GB" sz="5600" dirty="0">
                <a:solidFill>
                  <a:schemeClr val="accent1">
                    <a:lumMod val="75000"/>
                  </a:schemeClr>
                </a:solidFill>
              </a:rPr>
              <a:t>HIV care and support service (CSS)</a:t>
            </a:r>
          </a:p>
          <a:p>
            <a:pPr lvl="2">
              <a:buClr>
                <a:schemeClr val="tx2"/>
              </a:buClr>
              <a:buSzPct val="80000"/>
              <a:buFont typeface="Wingdings" panose="05000000000000000000" pitchFamily="2" charset="2"/>
              <a:buChar char="Ø"/>
            </a:pPr>
            <a:r>
              <a:rPr lang="en-GB" sz="5600" dirty="0">
                <a:solidFill>
                  <a:schemeClr val="accent1">
                    <a:lumMod val="75000"/>
                  </a:schemeClr>
                </a:solidFill>
              </a:rPr>
              <a:t>ART for life-long </a:t>
            </a:r>
            <a:r>
              <a:rPr lang="en-GB" sz="5600" dirty="0" smtClean="0">
                <a:solidFill>
                  <a:schemeClr val="accent1">
                    <a:lumMod val="75000"/>
                  </a:schemeClr>
                </a:solidFill>
              </a:rPr>
              <a:t>treatment</a:t>
            </a:r>
            <a:endParaRPr lang="en-GB" sz="5600" dirty="0">
              <a:solidFill>
                <a:schemeClr val="accent1">
                  <a:lumMod val="75000"/>
                </a:schemeClr>
              </a:solidFill>
            </a:endParaRPr>
          </a:p>
          <a:p>
            <a:pPr lvl="2">
              <a:buClr>
                <a:schemeClr val="tx2"/>
              </a:buClr>
              <a:buSzPct val="80000"/>
              <a:buFont typeface="Wingdings" panose="05000000000000000000" pitchFamily="2" charset="2"/>
              <a:buChar char="Ø"/>
            </a:pPr>
            <a:r>
              <a:rPr lang="en-GB" sz="5600" dirty="0" err="1">
                <a:solidFill>
                  <a:schemeClr val="accent1">
                    <a:lumMod val="75000"/>
                  </a:schemeClr>
                </a:solidFill>
              </a:rPr>
              <a:t>VMCC</a:t>
            </a:r>
            <a:r>
              <a:rPr lang="en-GB" sz="5600" dirty="0">
                <a:solidFill>
                  <a:schemeClr val="accent1">
                    <a:lumMod val="75000"/>
                  </a:schemeClr>
                </a:solidFill>
              </a:rPr>
              <a:t> services</a:t>
            </a:r>
          </a:p>
          <a:p>
            <a:pPr lvl="2">
              <a:buClr>
                <a:schemeClr val="tx2"/>
              </a:buClr>
              <a:buSzPct val="80000"/>
              <a:buFont typeface="Wingdings" panose="05000000000000000000" pitchFamily="2" charset="2"/>
              <a:buChar char="Ø"/>
            </a:pPr>
            <a:r>
              <a:rPr lang="en-GB" sz="5600" dirty="0">
                <a:solidFill>
                  <a:schemeClr val="accent1">
                    <a:lumMod val="75000"/>
                  </a:schemeClr>
                </a:solidFill>
              </a:rPr>
              <a:t>Occupational health services for HIV</a:t>
            </a:r>
          </a:p>
          <a:p>
            <a:pPr lvl="1">
              <a:buClr>
                <a:schemeClr val="tx2"/>
              </a:buClr>
              <a:buSzPct val="80000"/>
              <a:buFont typeface="Wingdings" panose="05000000000000000000" pitchFamily="2" charset="2"/>
              <a:buChar char="Ø"/>
            </a:pPr>
            <a:r>
              <a:rPr lang="en-US" sz="5600" b="1" dirty="0">
                <a:solidFill>
                  <a:schemeClr val="accent1">
                    <a:lumMod val="75000"/>
                  </a:schemeClr>
                </a:solidFill>
              </a:rPr>
              <a:t>Malaria</a:t>
            </a:r>
          </a:p>
          <a:p>
            <a:pPr lvl="2">
              <a:buClr>
                <a:schemeClr val="tx2"/>
              </a:buClr>
              <a:buSzPct val="80000"/>
              <a:buFont typeface="Wingdings" panose="05000000000000000000" pitchFamily="2" charset="2"/>
              <a:buChar char="Ø"/>
            </a:pPr>
            <a:r>
              <a:rPr lang="en-GB" sz="5600" dirty="0">
                <a:solidFill>
                  <a:schemeClr val="accent1">
                    <a:lumMod val="75000"/>
                  </a:schemeClr>
                </a:solidFill>
              </a:rPr>
              <a:t>Malaria diagnosis and/or treatment</a:t>
            </a:r>
          </a:p>
          <a:p>
            <a:pPr lvl="2">
              <a:buClr>
                <a:schemeClr val="tx2"/>
              </a:buClr>
              <a:buSzPct val="80000"/>
              <a:buFont typeface="Wingdings" panose="05000000000000000000" pitchFamily="2" charset="2"/>
              <a:buChar char="Ø"/>
            </a:pPr>
            <a:r>
              <a:rPr lang="en-GB" sz="5600" dirty="0" err="1" smtClean="0">
                <a:solidFill>
                  <a:schemeClr val="accent1">
                    <a:lumMod val="75000"/>
                  </a:schemeClr>
                </a:solidFill>
              </a:rPr>
              <a:t>IPTp</a:t>
            </a:r>
            <a:r>
              <a:rPr lang="en-GB" sz="5600" dirty="0" smtClean="0">
                <a:solidFill>
                  <a:schemeClr val="accent1">
                    <a:lumMod val="75000"/>
                  </a:schemeClr>
                </a:solidFill>
              </a:rPr>
              <a:t> during </a:t>
            </a:r>
            <a:r>
              <a:rPr lang="en-GB" sz="5600" dirty="0">
                <a:solidFill>
                  <a:schemeClr val="accent1">
                    <a:lumMod val="75000"/>
                  </a:schemeClr>
                </a:solidFill>
              </a:rPr>
              <a:t>pregnancy</a:t>
            </a:r>
          </a:p>
          <a:p>
            <a:pPr lvl="1">
              <a:buClr>
                <a:schemeClr val="tx2"/>
              </a:buClr>
              <a:buSzPct val="80000"/>
              <a:buFont typeface="Wingdings" panose="05000000000000000000" pitchFamily="2" charset="2"/>
              <a:buChar char="Ø"/>
            </a:pPr>
            <a:r>
              <a:rPr lang="en-US" sz="5600" b="1" dirty="0">
                <a:solidFill>
                  <a:schemeClr val="accent1">
                    <a:lumMod val="75000"/>
                  </a:schemeClr>
                </a:solidFill>
              </a:rPr>
              <a:t>TB</a:t>
            </a:r>
          </a:p>
          <a:p>
            <a:pPr lvl="2">
              <a:buClr>
                <a:schemeClr val="tx2"/>
              </a:buClr>
              <a:buSzPct val="80000"/>
              <a:buFont typeface="Wingdings" panose="05000000000000000000" pitchFamily="2" charset="2"/>
              <a:buChar char="Ø"/>
            </a:pPr>
            <a:r>
              <a:rPr lang="en-US" sz="5600" dirty="0" smtClean="0">
                <a:solidFill>
                  <a:schemeClr val="accent1">
                    <a:lumMod val="75000"/>
                  </a:schemeClr>
                </a:solidFill>
              </a:rPr>
              <a:t>TB </a:t>
            </a:r>
            <a:r>
              <a:rPr lang="en-US" sz="5600" dirty="0">
                <a:solidFill>
                  <a:schemeClr val="accent1">
                    <a:lumMod val="75000"/>
                  </a:schemeClr>
                </a:solidFill>
              </a:rPr>
              <a:t>diagnostic and treatment prescription service </a:t>
            </a:r>
          </a:p>
          <a:p>
            <a:pPr lvl="2">
              <a:buClr>
                <a:schemeClr val="tx2"/>
              </a:buClr>
              <a:buSzPct val="80000"/>
              <a:buFont typeface="Wingdings" panose="05000000000000000000" pitchFamily="2" charset="2"/>
              <a:buChar char="Ø"/>
            </a:pPr>
            <a:r>
              <a:rPr lang="en-GB" sz="5600" dirty="0">
                <a:solidFill>
                  <a:schemeClr val="accent1">
                    <a:lumMod val="75000"/>
                  </a:schemeClr>
                </a:solidFill>
              </a:rPr>
              <a:t>TB case detection and follow-up service</a:t>
            </a:r>
            <a:endParaRPr lang="en-US" sz="5600" dirty="0">
              <a:solidFill>
                <a:schemeClr val="accent1">
                  <a:lumMod val="75000"/>
                </a:schemeClr>
              </a:solidFill>
            </a:endParaRPr>
          </a:p>
          <a:p>
            <a:pPr lvl="1">
              <a:buClr>
                <a:schemeClr val="tx2"/>
              </a:buClr>
              <a:buSzPct val="80000"/>
              <a:buFont typeface="Wingdings" panose="05000000000000000000" pitchFamily="2" charset="2"/>
              <a:buChar char="Ø"/>
            </a:pPr>
            <a:endParaRPr lang="en-US" sz="4300" dirty="0"/>
          </a:p>
          <a:p>
            <a:pPr lvl="1">
              <a:buClr>
                <a:schemeClr val="tx2"/>
              </a:buClr>
              <a:buSzPct val="80000"/>
              <a:buFont typeface="Wingdings" panose="05000000000000000000" pitchFamily="2" charset="2"/>
              <a:buChar char="Ø"/>
            </a:pPr>
            <a:endParaRPr lang="en-US" sz="4300" b="1" dirty="0">
              <a:solidFill>
                <a:srgbClr val="8A0000"/>
              </a:solidFill>
            </a:endParaRPr>
          </a:p>
          <a:p>
            <a:pPr marL="457200" lvl="1" indent="0">
              <a:buClr>
                <a:schemeClr val="tx2"/>
              </a:buClr>
              <a:buSzPct val="80000"/>
              <a:buNone/>
            </a:pPr>
            <a:endParaRPr lang="en-US" altLang="en-US" sz="2400" dirty="0" smtClean="0">
              <a:latin typeface="+mj-lt"/>
            </a:endParaRPr>
          </a:p>
          <a:p>
            <a:pPr>
              <a:buSzPct val="80000"/>
              <a:buFont typeface="Wingdings" pitchFamily="2" charset="2"/>
              <a:buChar char=""/>
            </a:pPr>
            <a:endParaRPr lang="en-US" altLang="en-US" sz="2400" dirty="0" smtClean="0">
              <a:latin typeface="+mj-lt"/>
            </a:endParaRPr>
          </a:p>
          <a:p>
            <a:pPr>
              <a:buSzPct val="80000"/>
              <a:buFont typeface="Wingdings" pitchFamily="2" charset="2"/>
              <a:buNone/>
            </a:pPr>
            <a:endParaRPr lang="en-US" altLang="en-US" sz="2400" dirty="0" smtClean="0">
              <a:latin typeface="+mj-lt"/>
            </a:endParaRPr>
          </a:p>
          <a:p>
            <a:pPr>
              <a:buSzPct val="80000"/>
              <a:buFont typeface="Wingdings" pitchFamily="2" charset="2"/>
              <a:buNone/>
            </a:pPr>
            <a:endParaRPr lang="en-US" altLang="en-US" dirty="0" smtClean="0">
              <a:latin typeface="+mj-lt"/>
            </a:endParaRPr>
          </a:p>
          <a:p>
            <a:pPr>
              <a:buSzPct val="80000"/>
              <a:buFont typeface="Wingdings" pitchFamily="2" charset="2"/>
              <a:buNone/>
            </a:pPr>
            <a:endParaRPr lang="en-US" altLang="en-US" dirty="0" smtClean="0">
              <a:latin typeface="+mj-lt"/>
            </a:endParaRPr>
          </a:p>
        </p:txBody>
      </p:sp>
    </p:spTree>
    <p:extLst>
      <p:ext uri="{BB962C8B-B14F-4D97-AF65-F5344CB8AC3E}">
        <p14:creationId xmlns:p14="http://schemas.microsoft.com/office/powerpoint/2010/main" val="3849113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2"/>
          <p:cNvSpPr txBox="1">
            <a:spLocks noChangeArrowheads="1"/>
          </p:cNvSpPr>
          <p:nvPr/>
        </p:nvSpPr>
        <p:spPr bwMode="auto">
          <a:xfrm>
            <a:off x="54768" y="152567"/>
            <a:ext cx="9029700" cy="676995"/>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smtClean="0">
                <a:solidFill>
                  <a:srgbClr val="FFC000"/>
                </a:solidFill>
                <a:latin typeface="Calibri" pitchFamily="34" charset="0"/>
                <a:cs typeface="Arial" charset="0"/>
              </a:rPr>
              <a:t>A harmonized modular approach to HFA</a:t>
            </a:r>
          </a:p>
          <a:p>
            <a:pPr lvl="1" algn="ctr" eaLnBrk="1" hangingPunct="1"/>
            <a:r>
              <a:rPr lang="en-GB" sz="2000" b="1" dirty="0" smtClean="0">
                <a:solidFill>
                  <a:srgbClr val="FFFF00"/>
                </a:solidFill>
                <a:latin typeface="Calibri" pitchFamily="34" charset="0"/>
                <a:cs typeface="Arial" charset="0"/>
              </a:rPr>
              <a:t>SERVICE READINESS MODULE</a:t>
            </a:r>
            <a:r>
              <a:rPr lang="en-GB" sz="1200" b="1" dirty="0" smtClean="0">
                <a:solidFill>
                  <a:srgbClr val="FFFF00"/>
                </a:solidFill>
                <a:latin typeface="Calibri" pitchFamily="34" charset="0"/>
                <a:cs typeface="Arial" charset="0"/>
              </a:rPr>
              <a:t>   (…….</a:t>
            </a:r>
            <a:r>
              <a:rPr lang="en-GB" sz="1200" b="1" dirty="0">
                <a:solidFill>
                  <a:srgbClr val="FFFF00"/>
                </a:solidFill>
                <a:latin typeface="Calibri" pitchFamily="34" charset="0"/>
                <a:cs typeface="Arial" charset="0"/>
              </a:rPr>
              <a:t>showing a selection</a:t>
            </a:r>
            <a:r>
              <a:rPr lang="en-GB" sz="1200" b="1" dirty="0" smtClean="0">
                <a:solidFill>
                  <a:srgbClr val="FFFF00"/>
                </a:solidFill>
                <a:latin typeface="Calibri" pitchFamily="34" charset="0"/>
                <a:cs typeface="Arial" charset="0"/>
              </a:rPr>
              <a:t>)</a:t>
            </a:r>
            <a:endParaRPr lang="en-US" sz="1200" b="1" dirty="0">
              <a:solidFill>
                <a:srgbClr val="FFFF00"/>
              </a:solidFill>
              <a:latin typeface="Calibri" pitchFamily="34" charset="0"/>
              <a:cs typeface="Arial" charset="0"/>
            </a:endParaRPr>
          </a:p>
        </p:txBody>
      </p:sp>
      <p:sp>
        <p:nvSpPr>
          <p:cNvPr id="3" name="Content Placeholder 2"/>
          <p:cNvSpPr txBox="1">
            <a:spLocks/>
          </p:cNvSpPr>
          <p:nvPr/>
        </p:nvSpPr>
        <p:spPr>
          <a:xfrm>
            <a:off x="54768" y="849792"/>
            <a:ext cx="8920163" cy="6008208"/>
          </a:xfrm>
          <a:prstGeom prst="rect">
            <a:avLst/>
          </a:prstGeom>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buClr>
              <a:buSzPct val="80000"/>
              <a:buFont typeface="Wingdings" panose="05000000000000000000" pitchFamily="2" charset="2"/>
              <a:buChar char="Ø"/>
            </a:pPr>
            <a:r>
              <a:rPr lang="en-GB" altLang="en-US" sz="4300" b="1" dirty="0" smtClean="0">
                <a:solidFill>
                  <a:srgbClr val="8A0000"/>
                </a:solidFill>
              </a:rPr>
              <a:t>General  readiness		</a:t>
            </a:r>
            <a:endParaRPr lang="en-GB" altLang="en-US" sz="4300" dirty="0" smtClean="0">
              <a:solidFill>
                <a:srgbClr val="8A0000"/>
              </a:solidFill>
            </a:endParaRPr>
          </a:p>
          <a:p>
            <a:pPr lvl="1">
              <a:buClr>
                <a:schemeClr val="tx2"/>
              </a:buClr>
              <a:buSzPct val="80000"/>
              <a:buFont typeface="Wingdings" panose="05000000000000000000" pitchFamily="2" charset="2"/>
              <a:buChar char="Ø"/>
            </a:pPr>
            <a:r>
              <a:rPr lang="en-US" sz="5600" dirty="0">
                <a:solidFill>
                  <a:schemeClr val="accent1">
                    <a:lumMod val="75000"/>
                  </a:schemeClr>
                </a:solidFill>
              </a:rPr>
              <a:t>General service readiness</a:t>
            </a:r>
          </a:p>
          <a:p>
            <a:pPr lvl="1">
              <a:buClr>
                <a:schemeClr val="tx2"/>
              </a:buClr>
              <a:buSzPct val="80000"/>
              <a:buFont typeface="Wingdings" panose="05000000000000000000" pitchFamily="2" charset="2"/>
              <a:buChar char="Ø"/>
            </a:pPr>
            <a:r>
              <a:rPr lang="en-GB" sz="5600" dirty="0">
                <a:solidFill>
                  <a:schemeClr val="accent1">
                    <a:lumMod val="75000"/>
                  </a:schemeClr>
                </a:solidFill>
              </a:rPr>
              <a:t>Availability of essential medicines </a:t>
            </a:r>
          </a:p>
          <a:p>
            <a:pPr lvl="1">
              <a:buClr>
                <a:schemeClr val="tx2"/>
              </a:buClr>
              <a:buSzPct val="80000"/>
              <a:buFont typeface="Wingdings" panose="05000000000000000000" pitchFamily="2" charset="2"/>
              <a:buChar char="Ø"/>
            </a:pPr>
            <a:r>
              <a:rPr lang="en-US" sz="5600" dirty="0">
                <a:solidFill>
                  <a:schemeClr val="accent1">
                    <a:lumMod val="75000"/>
                  </a:schemeClr>
                </a:solidFill>
              </a:rPr>
              <a:t>Safe blood transfusion </a:t>
            </a:r>
            <a:r>
              <a:rPr lang="en-US" sz="5600" dirty="0" smtClean="0">
                <a:solidFill>
                  <a:schemeClr val="accent1">
                    <a:lumMod val="75000"/>
                  </a:schemeClr>
                </a:solidFill>
              </a:rPr>
              <a:t>conditions / Oxygen </a:t>
            </a:r>
            <a:r>
              <a:rPr lang="en-US" sz="5600" dirty="0">
                <a:solidFill>
                  <a:schemeClr val="accent1">
                    <a:lumMod val="75000"/>
                  </a:schemeClr>
                </a:solidFill>
              </a:rPr>
              <a:t>services / </a:t>
            </a:r>
            <a:r>
              <a:rPr lang="en-GB" sz="5600" dirty="0">
                <a:solidFill>
                  <a:schemeClr val="accent1">
                    <a:lumMod val="75000"/>
                  </a:schemeClr>
                </a:solidFill>
              </a:rPr>
              <a:t>Laboratory safety</a:t>
            </a:r>
            <a:r>
              <a:rPr lang="en-US" sz="5600" dirty="0">
                <a:solidFill>
                  <a:schemeClr val="accent1">
                    <a:lumMod val="75000"/>
                  </a:schemeClr>
                </a:solidFill>
              </a:rPr>
              <a:t> </a:t>
            </a:r>
          </a:p>
          <a:p>
            <a:pPr lvl="1">
              <a:buClr>
                <a:schemeClr val="tx2"/>
              </a:buClr>
              <a:buSzPct val="80000"/>
              <a:buFont typeface="Wingdings" panose="05000000000000000000" pitchFamily="2" charset="2"/>
              <a:buChar char="Ø"/>
            </a:pPr>
            <a:endParaRPr lang="en-GB" sz="1600" dirty="0" smtClean="0"/>
          </a:p>
          <a:p>
            <a:pPr>
              <a:buClr>
                <a:schemeClr val="tx2"/>
              </a:buClr>
              <a:buSzPct val="80000"/>
              <a:buFont typeface="Wingdings" panose="05000000000000000000" pitchFamily="2" charset="2"/>
              <a:buChar char="Ø"/>
            </a:pPr>
            <a:r>
              <a:rPr lang="en-GB" altLang="en-US" sz="4300" b="1" dirty="0" smtClean="0">
                <a:solidFill>
                  <a:srgbClr val="8A0000"/>
                </a:solidFill>
              </a:rPr>
              <a:t>Service-specific  readiness</a:t>
            </a:r>
            <a:r>
              <a:rPr lang="en-GB" altLang="en-US" sz="4300" b="1" dirty="0">
                <a:solidFill>
                  <a:srgbClr val="8A0000"/>
                </a:solidFill>
              </a:rPr>
              <a:t>	</a:t>
            </a:r>
          </a:p>
          <a:p>
            <a:pPr lvl="1">
              <a:buClr>
                <a:schemeClr val="tx2"/>
              </a:buClr>
              <a:buSzPct val="80000"/>
              <a:buFont typeface="Wingdings" panose="05000000000000000000" pitchFamily="2" charset="2"/>
              <a:buChar char="Ø"/>
            </a:pPr>
            <a:r>
              <a:rPr lang="en-US" sz="5600" b="1" dirty="0">
                <a:solidFill>
                  <a:schemeClr val="accent1">
                    <a:lumMod val="75000"/>
                  </a:schemeClr>
                </a:solidFill>
              </a:rPr>
              <a:t>HIV </a:t>
            </a:r>
          </a:p>
          <a:p>
            <a:pPr lvl="2">
              <a:buClr>
                <a:schemeClr val="tx2"/>
              </a:buClr>
              <a:buSzPct val="80000"/>
              <a:buFont typeface="Wingdings" panose="05000000000000000000" pitchFamily="2" charset="2"/>
              <a:buChar char="Ø"/>
            </a:pPr>
            <a:r>
              <a:rPr lang="en-US" sz="5600" dirty="0">
                <a:solidFill>
                  <a:schemeClr val="accent1">
                    <a:lumMod val="75000"/>
                  </a:schemeClr>
                </a:solidFill>
              </a:rPr>
              <a:t>Specific </a:t>
            </a:r>
            <a:r>
              <a:rPr lang="en-US" sz="5600" dirty="0" err="1">
                <a:solidFill>
                  <a:schemeClr val="accent1">
                    <a:lumMod val="75000"/>
                  </a:schemeClr>
                </a:solidFill>
              </a:rPr>
              <a:t>paediatric</a:t>
            </a:r>
            <a:r>
              <a:rPr lang="en-US" sz="5600" dirty="0">
                <a:solidFill>
                  <a:schemeClr val="accent1">
                    <a:lumMod val="75000"/>
                  </a:schemeClr>
                </a:solidFill>
              </a:rPr>
              <a:t> HIV services offered </a:t>
            </a:r>
          </a:p>
          <a:p>
            <a:pPr lvl="2">
              <a:buClr>
                <a:schemeClr val="tx2"/>
              </a:buClr>
              <a:buSzPct val="80000"/>
              <a:buFont typeface="Wingdings" panose="05000000000000000000" pitchFamily="2" charset="2"/>
              <a:buChar char="Ø"/>
            </a:pPr>
            <a:r>
              <a:rPr lang="en-US" sz="5600" dirty="0">
                <a:solidFill>
                  <a:schemeClr val="accent1">
                    <a:lumMod val="75000"/>
                  </a:schemeClr>
                </a:solidFill>
              </a:rPr>
              <a:t>Service locations for </a:t>
            </a:r>
            <a:r>
              <a:rPr lang="en-US" sz="5600" dirty="0" err="1">
                <a:solidFill>
                  <a:schemeClr val="accent1">
                    <a:lumMod val="75000"/>
                  </a:schemeClr>
                </a:solidFill>
              </a:rPr>
              <a:t>paediatric</a:t>
            </a:r>
            <a:r>
              <a:rPr lang="en-US" sz="5600" dirty="0">
                <a:solidFill>
                  <a:schemeClr val="accent1">
                    <a:lumMod val="75000"/>
                  </a:schemeClr>
                </a:solidFill>
              </a:rPr>
              <a:t> HIV testing</a:t>
            </a:r>
          </a:p>
          <a:p>
            <a:pPr lvl="2">
              <a:buClr>
                <a:schemeClr val="tx2"/>
              </a:buClr>
              <a:buSzPct val="80000"/>
              <a:buFont typeface="Wingdings" panose="05000000000000000000" pitchFamily="2" charset="2"/>
              <a:buChar char="Ø"/>
            </a:pPr>
            <a:r>
              <a:rPr lang="en-US" sz="5600" dirty="0">
                <a:solidFill>
                  <a:schemeClr val="accent1">
                    <a:lumMod val="75000"/>
                  </a:schemeClr>
                </a:solidFill>
              </a:rPr>
              <a:t>ART service readiness for </a:t>
            </a:r>
            <a:r>
              <a:rPr lang="en-US" sz="5600" dirty="0" err="1">
                <a:solidFill>
                  <a:schemeClr val="accent1">
                    <a:lumMod val="75000"/>
                  </a:schemeClr>
                </a:solidFill>
              </a:rPr>
              <a:t>paediatric</a:t>
            </a:r>
            <a:r>
              <a:rPr lang="en-US" sz="5600" dirty="0">
                <a:solidFill>
                  <a:schemeClr val="accent1">
                    <a:lumMod val="75000"/>
                  </a:schemeClr>
                </a:solidFill>
              </a:rPr>
              <a:t> patients</a:t>
            </a:r>
          </a:p>
          <a:p>
            <a:pPr lvl="2">
              <a:buClr>
                <a:schemeClr val="tx2"/>
              </a:buClr>
              <a:buSzPct val="80000"/>
              <a:buFont typeface="Wingdings" panose="05000000000000000000" pitchFamily="2" charset="2"/>
              <a:buChar char="Ø"/>
            </a:pPr>
            <a:r>
              <a:rPr lang="en-US" sz="5600" dirty="0">
                <a:solidFill>
                  <a:schemeClr val="accent1">
                    <a:lumMod val="75000"/>
                  </a:schemeClr>
                </a:solidFill>
              </a:rPr>
              <a:t>HIV testing service (</a:t>
            </a:r>
            <a:r>
              <a:rPr lang="en-US" sz="5600" dirty="0" err="1">
                <a:solidFill>
                  <a:schemeClr val="accent1">
                    <a:lumMod val="75000"/>
                  </a:schemeClr>
                </a:solidFill>
              </a:rPr>
              <a:t>HTS</a:t>
            </a:r>
            <a:r>
              <a:rPr lang="en-US" sz="5600" dirty="0">
                <a:solidFill>
                  <a:schemeClr val="accent1">
                    <a:lumMod val="75000"/>
                  </a:schemeClr>
                </a:solidFill>
              </a:rPr>
              <a:t>) offered and readiness</a:t>
            </a:r>
          </a:p>
          <a:p>
            <a:pPr lvl="2">
              <a:buClr>
                <a:schemeClr val="tx2"/>
              </a:buClr>
              <a:buSzPct val="80000"/>
              <a:buFont typeface="Wingdings" panose="05000000000000000000" pitchFamily="2" charset="2"/>
              <a:buChar char="Ø"/>
            </a:pPr>
            <a:r>
              <a:rPr lang="en-US" sz="5600" dirty="0" err="1">
                <a:solidFill>
                  <a:schemeClr val="accent1">
                    <a:lumMod val="75000"/>
                  </a:schemeClr>
                </a:solidFill>
              </a:rPr>
              <a:t>PMTCT</a:t>
            </a:r>
            <a:r>
              <a:rPr lang="en-US" sz="5600" dirty="0">
                <a:solidFill>
                  <a:schemeClr val="accent1">
                    <a:lumMod val="75000"/>
                  </a:schemeClr>
                </a:solidFill>
              </a:rPr>
              <a:t> </a:t>
            </a:r>
          </a:p>
          <a:p>
            <a:pPr lvl="2">
              <a:buClr>
                <a:schemeClr val="tx2"/>
              </a:buClr>
              <a:buSzPct val="80000"/>
              <a:buFont typeface="Wingdings" panose="05000000000000000000" pitchFamily="2" charset="2"/>
              <a:buChar char="Ø"/>
            </a:pPr>
            <a:r>
              <a:rPr lang="en-US" sz="5600" dirty="0">
                <a:solidFill>
                  <a:schemeClr val="accent1">
                    <a:lumMod val="75000"/>
                  </a:schemeClr>
                </a:solidFill>
              </a:rPr>
              <a:t>HIV care and support services (CSS) offered and readiness</a:t>
            </a:r>
          </a:p>
          <a:p>
            <a:pPr lvl="2">
              <a:buClr>
                <a:schemeClr val="tx2"/>
              </a:buClr>
              <a:buSzPct val="80000"/>
              <a:buFont typeface="Wingdings" panose="05000000000000000000" pitchFamily="2" charset="2"/>
              <a:buChar char="Ø"/>
            </a:pPr>
            <a:r>
              <a:rPr lang="en-US" sz="5600" dirty="0">
                <a:solidFill>
                  <a:schemeClr val="accent1">
                    <a:lumMod val="75000"/>
                  </a:schemeClr>
                </a:solidFill>
              </a:rPr>
              <a:t>HIV patients are tested for TB </a:t>
            </a:r>
          </a:p>
          <a:p>
            <a:pPr lvl="2">
              <a:buClr>
                <a:schemeClr val="tx2"/>
              </a:buClr>
              <a:buSzPct val="80000"/>
              <a:buFont typeface="Wingdings" panose="05000000000000000000" pitchFamily="2" charset="2"/>
              <a:buChar char="Ø"/>
            </a:pPr>
            <a:r>
              <a:rPr lang="en-US" sz="5600" dirty="0" err="1">
                <a:solidFill>
                  <a:schemeClr val="accent1">
                    <a:lumMod val="75000"/>
                  </a:schemeClr>
                </a:solidFill>
              </a:rPr>
              <a:t>Cotrimoxazole</a:t>
            </a:r>
            <a:r>
              <a:rPr lang="en-US" sz="5600" dirty="0">
                <a:solidFill>
                  <a:schemeClr val="accent1">
                    <a:lumMod val="75000"/>
                  </a:schemeClr>
                </a:solidFill>
              </a:rPr>
              <a:t> prophylaxis among HIV-positives who are eligible </a:t>
            </a:r>
          </a:p>
          <a:p>
            <a:pPr lvl="2">
              <a:buClr>
                <a:schemeClr val="tx2"/>
              </a:buClr>
              <a:buSzPct val="80000"/>
              <a:buFont typeface="Wingdings" panose="05000000000000000000" pitchFamily="2" charset="2"/>
              <a:buChar char="Ø"/>
            </a:pPr>
            <a:r>
              <a:rPr lang="en-US" sz="5600" dirty="0">
                <a:solidFill>
                  <a:schemeClr val="accent1">
                    <a:lumMod val="75000"/>
                  </a:schemeClr>
                </a:solidFill>
              </a:rPr>
              <a:t>Specific ART services for life-long treatment offered and readiness</a:t>
            </a:r>
          </a:p>
          <a:p>
            <a:pPr lvl="2">
              <a:buClr>
                <a:schemeClr val="tx2"/>
              </a:buClr>
              <a:buSzPct val="80000"/>
              <a:buFont typeface="Wingdings" panose="05000000000000000000" pitchFamily="2" charset="2"/>
              <a:buChar char="Ø"/>
            </a:pPr>
            <a:r>
              <a:rPr lang="en-US" sz="5600" dirty="0">
                <a:solidFill>
                  <a:schemeClr val="accent1">
                    <a:lumMod val="75000"/>
                  </a:schemeClr>
                </a:solidFill>
              </a:rPr>
              <a:t>Specific </a:t>
            </a:r>
            <a:r>
              <a:rPr lang="en-US" sz="5600" dirty="0" err="1">
                <a:solidFill>
                  <a:schemeClr val="accent1">
                    <a:lumMod val="75000"/>
                  </a:schemeClr>
                </a:solidFill>
              </a:rPr>
              <a:t>VMMC</a:t>
            </a:r>
            <a:r>
              <a:rPr lang="en-US" sz="5600" dirty="0">
                <a:solidFill>
                  <a:schemeClr val="accent1">
                    <a:lumMod val="75000"/>
                  </a:schemeClr>
                </a:solidFill>
              </a:rPr>
              <a:t> services offered and readiness</a:t>
            </a:r>
          </a:p>
          <a:p>
            <a:pPr lvl="2">
              <a:buClr>
                <a:schemeClr val="tx2"/>
              </a:buClr>
              <a:buSzPct val="80000"/>
              <a:buFont typeface="Wingdings" panose="05000000000000000000" pitchFamily="2" charset="2"/>
              <a:buChar char="Ø"/>
            </a:pPr>
            <a:r>
              <a:rPr lang="en-US" sz="5600" dirty="0">
                <a:solidFill>
                  <a:schemeClr val="accent1">
                    <a:lumMod val="75000"/>
                  </a:schemeClr>
                </a:solidFill>
              </a:rPr>
              <a:t>Specific occupational health services for HIV offered and </a:t>
            </a:r>
            <a:r>
              <a:rPr lang="en-US" sz="5600" dirty="0" smtClean="0">
                <a:solidFill>
                  <a:schemeClr val="accent1">
                    <a:lumMod val="75000"/>
                  </a:schemeClr>
                </a:solidFill>
              </a:rPr>
              <a:t>readiness</a:t>
            </a:r>
          </a:p>
          <a:p>
            <a:pPr marL="714375" lvl="2" indent="-266700">
              <a:buClr>
                <a:schemeClr val="tx2"/>
              </a:buClr>
              <a:buSzPct val="80000"/>
              <a:buFont typeface="Wingdings" panose="05000000000000000000" pitchFamily="2" charset="2"/>
              <a:buChar char="Ø"/>
            </a:pPr>
            <a:r>
              <a:rPr lang="en-US" sz="5600" b="1" dirty="0">
                <a:solidFill>
                  <a:schemeClr val="accent1">
                    <a:lumMod val="75000"/>
                  </a:schemeClr>
                </a:solidFill>
              </a:rPr>
              <a:t>Malaria</a:t>
            </a:r>
          </a:p>
          <a:p>
            <a:pPr lvl="2">
              <a:buClr>
                <a:schemeClr val="tx2"/>
              </a:buClr>
              <a:buSzPct val="80000"/>
              <a:buFont typeface="Wingdings" panose="05000000000000000000" pitchFamily="2" charset="2"/>
              <a:buChar char="Ø"/>
            </a:pPr>
            <a:r>
              <a:rPr lang="en-US" sz="5600" dirty="0">
                <a:solidFill>
                  <a:schemeClr val="accent1">
                    <a:lumMod val="75000"/>
                  </a:schemeClr>
                </a:solidFill>
              </a:rPr>
              <a:t>Specific malaria services offered and readiness</a:t>
            </a:r>
          </a:p>
          <a:p>
            <a:pPr lvl="2">
              <a:buClr>
                <a:schemeClr val="tx2"/>
              </a:buClr>
              <a:buSzPct val="80000"/>
              <a:buFont typeface="Wingdings" panose="05000000000000000000" pitchFamily="2" charset="2"/>
              <a:buChar char="Ø"/>
            </a:pPr>
            <a:r>
              <a:rPr lang="en-US" sz="5600" dirty="0" err="1">
                <a:solidFill>
                  <a:schemeClr val="accent1">
                    <a:lumMod val="75000"/>
                  </a:schemeClr>
                </a:solidFill>
              </a:rPr>
              <a:t>IPTp</a:t>
            </a:r>
            <a:r>
              <a:rPr lang="en-US" sz="5600" dirty="0">
                <a:solidFill>
                  <a:schemeClr val="accent1">
                    <a:lumMod val="75000"/>
                  </a:schemeClr>
                </a:solidFill>
              </a:rPr>
              <a:t> service readiness (see </a:t>
            </a:r>
            <a:r>
              <a:rPr lang="en-US" sz="5600" dirty="0" err="1">
                <a:solidFill>
                  <a:schemeClr val="accent1">
                    <a:lumMod val="75000"/>
                  </a:schemeClr>
                </a:solidFill>
              </a:rPr>
              <a:t>RMNCAH</a:t>
            </a:r>
            <a:r>
              <a:rPr lang="en-US" sz="5600" dirty="0">
                <a:solidFill>
                  <a:schemeClr val="accent1">
                    <a:lumMod val="75000"/>
                  </a:schemeClr>
                </a:solidFill>
              </a:rPr>
              <a:t>/ </a:t>
            </a:r>
            <a:r>
              <a:rPr lang="en-US" sz="5600" dirty="0" smtClean="0">
                <a:solidFill>
                  <a:schemeClr val="accent1">
                    <a:lumMod val="75000"/>
                  </a:schemeClr>
                </a:solidFill>
              </a:rPr>
              <a:t>ANC)</a:t>
            </a:r>
          </a:p>
          <a:p>
            <a:pPr lvl="1">
              <a:buClr>
                <a:schemeClr val="tx2"/>
              </a:buClr>
              <a:buSzPct val="80000"/>
              <a:buFont typeface="Wingdings" panose="05000000000000000000" pitchFamily="2" charset="2"/>
              <a:buChar char="Ø"/>
            </a:pPr>
            <a:r>
              <a:rPr lang="en-US" sz="5600" b="1" dirty="0">
                <a:solidFill>
                  <a:schemeClr val="accent1">
                    <a:lumMod val="75000"/>
                  </a:schemeClr>
                </a:solidFill>
              </a:rPr>
              <a:t>TB</a:t>
            </a:r>
          </a:p>
          <a:p>
            <a:pPr lvl="2">
              <a:buClr>
                <a:schemeClr val="tx2"/>
              </a:buClr>
              <a:buSzPct val="80000"/>
              <a:buFont typeface="Wingdings" panose="05000000000000000000" pitchFamily="2" charset="2"/>
              <a:buChar char="Ø"/>
            </a:pPr>
            <a:r>
              <a:rPr lang="en-US" sz="5600" dirty="0">
                <a:solidFill>
                  <a:schemeClr val="accent1">
                    <a:lumMod val="75000"/>
                  </a:schemeClr>
                </a:solidFill>
              </a:rPr>
              <a:t>Specific TB services offered</a:t>
            </a:r>
          </a:p>
          <a:p>
            <a:pPr lvl="2">
              <a:buClr>
                <a:schemeClr val="tx2"/>
              </a:buClr>
              <a:buSzPct val="80000"/>
              <a:buFont typeface="Wingdings" panose="05000000000000000000" pitchFamily="2" charset="2"/>
              <a:buChar char="Ø"/>
            </a:pPr>
            <a:r>
              <a:rPr lang="en-US" sz="5600" dirty="0">
                <a:solidFill>
                  <a:schemeClr val="accent1">
                    <a:lumMod val="75000"/>
                  </a:schemeClr>
                </a:solidFill>
              </a:rPr>
              <a:t>TB diagnostic and treatment prescription service readiness</a:t>
            </a:r>
          </a:p>
          <a:p>
            <a:pPr lvl="2">
              <a:buClr>
                <a:schemeClr val="tx2"/>
              </a:buClr>
              <a:buSzPct val="80000"/>
              <a:buFont typeface="Wingdings" panose="05000000000000000000" pitchFamily="2" charset="2"/>
              <a:buChar char="Ø"/>
            </a:pPr>
            <a:r>
              <a:rPr lang="en-US" sz="5600" dirty="0">
                <a:solidFill>
                  <a:schemeClr val="accent1">
                    <a:lumMod val="75000"/>
                  </a:schemeClr>
                </a:solidFill>
              </a:rPr>
              <a:t>TB case detection and follow up service readiness</a:t>
            </a:r>
          </a:p>
          <a:p>
            <a:pPr lvl="2">
              <a:buClr>
                <a:schemeClr val="tx2"/>
              </a:buClr>
              <a:buSzPct val="80000"/>
              <a:buFont typeface="Wingdings" panose="05000000000000000000" pitchFamily="2" charset="2"/>
              <a:buChar char="Ø"/>
            </a:pPr>
            <a:r>
              <a:rPr lang="en-US" sz="5600" dirty="0">
                <a:solidFill>
                  <a:schemeClr val="accent1">
                    <a:lumMod val="75000"/>
                  </a:schemeClr>
                </a:solidFill>
              </a:rPr>
              <a:t>TB diagnostic lab conditions</a:t>
            </a:r>
          </a:p>
          <a:p>
            <a:pPr lvl="2">
              <a:buClr>
                <a:schemeClr val="tx2"/>
              </a:buClr>
              <a:buSzPct val="80000"/>
              <a:buFont typeface="Wingdings" panose="05000000000000000000" pitchFamily="2" charset="2"/>
              <a:buChar char="Ø"/>
            </a:pPr>
            <a:r>
              <a:rPr lang="en-US" sz="5600" dirty="0">
                <a:solidFill>
                  <a:schemeClr val="accent1">
                    <a:lumMod val="75000"/>
                  </a:schemeClr>
                </a:solidFill>
              </a:rPr>
              <a:t>TB respiratory infection control readiness</a:t>
            </a:r>
          </a:p>
          <a:p>
            <a:pPr>
              <a:buSzPct val="80000"/>
              <a:buFont typeface="Wingdings" pitchFamily="2" charset="2"/>
              <a:buChar char=""/>
            </a:pPr>
            <a:endParaRPr lang="en-US" altLang="en-US" sz="2400" dirty="0" smtClean="0">
              <a:latin typeface="+mj-lt"/>
            </a:endParaRPr>
          </a:p>
          <a:p>
            <a:pPr>
              <a:buSzPct val="80000"/>
              <a:buFont typeface="Wingdings" pitchFamily="2" charset="2"/>
              <a:buNone/>
            </a:pPr>
            <a:endParaRPr lang="en-US" altLang="en-US" sz="2400" dirty="0" smtClean="0">
              <a:latin typeface="+mj-lt"/>
            </a:endParaRPr>
          </a:p>
          <a:p>
            <a:pPr>
              <a:buSzPct val="80000"/>
              <a:buFont typeface="Wingdings" pitchFamily="2" charset="2"/>
              <a:buNone/>
            </a:pPr>
            <a:endParaRPr lang="en-US" altLang="en-US" dirty="0" smtClean="0">
              <a:latin typeface="+mj-lt"/>
            </a:endParaRPr>
          </a:p>
          <a:p>
            <a:pPr>
              <a:buSzPct val="80000"/>
              <a:buFont typeface="Wingdings" pitchFamily="2" charset="2"/>
              <a:buNone/>
            </a:pPr>
            <a:endParaRPr lang="en-US" altLang="en-US" dirty="0" smtClean="0">
              <a:latin typeface="+mj-lt"/>
            </a:endParaRPr>
          </a:p>
        </p:txBody>
      </p:sp>
    </p:spTree>
    <p:extLst>
      <p:ext uri="{BB962C8B-B14F-4D97-AF65-F5344CB8AC3E}">
        <p14:creationId xmlns:p14="http://schemas.microsoft.com/office/powerpoint/2010/main" val="3691525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64304" y="871820"/>
            <a:ext cx="8979696" cy="5986179"/>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buClr>
              <a:buSzPct val="80000"/>
              <a:buFont typeface="Wingdings" panose="05000000000000000000" pitchFamily="2" charset="2"/>
              <a:buChar char="Ø"/>
            </a:pPr>
            <a:r>
              <a:rPr lang="en-US" altLang="en-US" sz="1900" b="1" dirty="0" smtClean="0">
                <a:solidFill>
                  <a:srgbClr val="8A0000"/>
                </a:solidFill>
              </a:rPr>
              <a:t>Systems </a:t>
            </a:r>
            <a:r>
              <a:rPr lang="en-US" altLang="en-US" sz="1900" b="1" dirty="0">
                <a:solidFill>
                  <a:srgbClr val="8A0000"/>
                </a:solidFill>
              </a:rPr>
              <a:t>to support quality and safety and community linkages</a:t>
            </a:r>
            <a:r>
              <a:rPr lang="en-GB" altLang="en-US" sz="1900" b="1" dirty="0" smtClean="0">
                <a:solidFill>
                  <a:srgbClr val="8A0000"/>
                </a:solidFill>
              </a:rPr>
              <a:t>		</a:t>
            </a:r>
            <a:r>
              <a:rPr lang="en-GB" altLang="en-US" sz="1700" i="1" dirty="0">
                <a:solidFill>
                  <a:srgbClr val="8A0000"/>
                </a:solidFill>
              </a:rPr>
              <a:t>(….showing a selection)</a:t>
            </a:r>
          </a:p>
          <a:p>
            <a:pPr lvl="1">
              <a:buClr>
                <a:schemeClr val="tx2"/>
              </a:buClr>
              <a:buSzPct val="80000"/>
              <a:buFont typeface="Wingdings" panose="05000000000000000000" pitchFamily="2" charset="2"/>
              <a:buChar char="Ø"/>
            </a:pPr>
            <a:r>
              <a:rPr lang="en-GB" sz="1900" dirty="0" smtClean="0">
                <a:solidFill>
                  <a:schemeClr val="accent1">
                    <a:lumMod val="75000"/>
                  </a:schemeClr>
                </a:solidFill>
              </a:rPr>
              <a:t>General (Cross-cutting)</a:t>
            </a:r>
          </a:p>
          <a:p>
            <a:pPr lvl="2">
              <a:buClr>
                <a:schemeClr val="tx2"/>
              </a:buClr>
              <a:buSzPct val="80000"/>
              <a:buFont typeface="Wingdings" panose="05000000000000000000" pitchFamily="2" charset="2"/>
              <a:buChar char="Ø"/>
            </a:pPr>
            <a:r>
              <a:rPr lang="en-GB" sz="1900" dirty="0">
                <a:solidFill>
                  <a:schemeClr val="accent1">
                    <a:lumMod val="75000"/>
                  </a:schemeClr>
                </a:solidFill>
              </a:rPr>
              <a:t>Use of individual patient charts</a:t>
            </a:r>
          </a:p>
          <a:p>
            <a:pPr lvl="2">
              <a:buClr>
                <a:schemeClr val="tx2"/>
              </a:buClr>
              <a:buSzPct val="80000"/>
              <a:buFont typeface="Wingdings" panose="05000000000000000000" pitchFamily="2" charset="2"/>
              <a:buChar char="Ø"/>
            </a:pPr>
            <a:r>
              <a:rPr lang="en-GB" sz="1900" dirty="0">
                <a:solidFill>
                  <a:schemeClr val="accent1">
                    <a:lumMod val="75000"/>
                  </a:schemeClr>
                </a:solidFill>
              </a:rPr>
              <a:t>Laboratory management systems </a:t>
            </a:r>
            <a:endParaRPr lang="en-GB" sz="1900" dirty="0" smtClean="0">
              <a:solidFill>
                <a:schemeClr val="accent1">
                  <a:lumMod val="75000"/>
                </a:schemeClr>
              </a:solidFill>
            </a:endParaRPr>
          </a:p>
          <a:p>
            <a:pPr lvl="2">
              <a:buClr>
                <a:schemeClr val="tx2"/>
              </a:buClr>
              <a:buSzPct val="80000"/>
              <a:buFont typeface="Wingdings" panose="05000000000000000000" pitchFamily="2" charset="2"/>
              <a:buChar char="Ø"/>
            </a:pPr>
            <a:r>
              <a:rPr lang="en-GB" sz="1900" dirty="0" smtClean="0">
                <a:solidFill>
                  <a:schemeClr val="accent1">
                    <a:lumMod val="75000"/>
                  </a:schemeClr>
                </a:solidFill>
              </a:rPr>
              <a:t>Provider </a:t>
            </a:r>
            <a:r>
              <a:rPr lang="en-GB" sz="1900" dirty="0">
                <a:solidFill>
                  <a:schemeClr val="accent1">
                    <a:lumMod val="75000"/>
                  </a:schemeClr>
                </a:solidFill>
              </a:rPr>
              <a:t>level external </a:t>
            </a:r>
            <a:r>
              <a:rPr lang="en-GB" sz="1900" dirty="0" smtClean="0">
                <a:solidFill>
                  <a:schemeClr val="accent1">
                    <a:lumMod val="75000"/>
                  </a:schemeClr>
                </a:solidFill>
              </a:rPr>
              <a:t>supervision</a:t>
            </a:r>
          </a:p>
          <a:p>
            <a:pPr lvl="2">
              <a:buClr>
                <a:schemeClr val="tx2"/>
              </a:buClr>
              <a:buSzPct val="80000"/>
              <a:buFont typeface="Wingdings" panose="05000000000000000000" pitchFamily="2" charset="2"/>
              <a:buChar char="Ø"/>
            </a:pPr>
            <a:r>
              <a:rPr lang="en-GB" sz="1900" dirty="0" smtClean="0">
                <a:solidFill>
                  <a:schemeClr val="accent1">
                    <a:lumMod val="75000"/>
                  </a:schemeClr>
                </a:solidFill>
              </a:rPr>
              <a:t>Patient </a:t>
            </a:r>
            <a:r>
              <a:rPr lang="en-GB" sz="1900" dirty="0">
                <a:solidFill>
                  <a:schemeClr val="accent1">
                    <a:lumMod val="75000"/>
                  </a:schemeClr>
                </a:solidFill>
              </a:rPr>
              <a:t>referral systems for higher levels of care</a:t>
            </a:r>
          </a:p>
          <a:p>
            <a:pPr lvl="1">
              <a:buClr>
                <a:schemeClr val="tx2"/>
              </a:buClr>
              <a:buSzPct val="80000"/>
              <a:buFont typeface="Wingdings" panose="05000000000000000000" pitchFamily="2" charset="2"/>
              <a:buChar char="Ø"/>
            </a:pPr>
            <a:r>
              <a:rPr lang="en-GB" sz="1900" b="1" dirty="0">
                <a:solidFill>
                  <a:schemeClr val="accent1">
                    <a:lumMod val="75000"/>
                  </a:schemeClr>
                </a:solidFill>
              </a:rPr>
              <a:t>HIV </a:t>
            </a:r>
          </a:p>
          <a:p>
            <a:pPr lvl="2">
              <a:buClr>
                <a:schemeClr val="tx2"/>
              </a:buClr>
              <a:buSzPct val="80000"/>
              <a:buFont typeface="Wingdings" panose="05000000000000000000" pitchFamily="2" charset="2"/>
              <a:buChar char="Ø"/>
            </a:pPr>
            <a:r>
              <a:rPr lang="en-US" sz="1900" dirty="0">
                <a:solidFill>
                  <a:schemeClr val="accent1">
                    <a:lumMod val="75000"/>
                  </a:schemeClr>
                </a:solidFill>
              </a:rPr>
              <a:t>System for linking </a:t>
            </a:r>
            <a:r>
              <a:rPr lang="en-US" sz="1900" dirty="0" err="1">
                <a:solidFill>
                  <a:schemeClr val="accent1">
                    <a:lumMod val="75000"/>
                  </a:schemeClr>
                </a:solidFill>
              </a:rPr>
              <a:t>paediatric</a:t>
            </a:r>
            <a:r>
              <a:rPr lang="en-US" sz="1900" dirty="0">
                <a:solidFill>
                  <a:schemeClr val="accent1">
                    <a:lumMod val="75000"/>
                  </a:schemeClr>
                </a:solidFill>
              </a:rPr>
              <a:t> HIV patients for future </a:t>
            </a:r>
            <a:r>
              <a:rPr lang="en-US" sz="1900" dirty="0" smtClean="0">
                <a:solidFill>
                  <a:schemeClr val="accent1">
                    <a:lumMod val="75000"/>
                  </a:schemeClr>
                </a:solidFill>
              </a:rPr>
              <a:t>services</a:t>
            </a:r>
          </a:p>
          <a:p>
            <a:pPr lvl="2">
              <a:buClr>
                <a:schemeClr val="tx2"/>
              </a:buClr>
              <a:buSzPct val="80000"/>
              <a:buFont typeface="Wingdings" panose="05000000000000000000" pitchFamily="2" charset="2"/>
              <a:buChar char="Ø"/>
            </a:pPr>
            <a:r>
              <a:rPr lang="en-GB" sz="1900" dirty="0">
                <a:solidFill>
                  <a:schemeClr val="accent1">
                    <a:lumMod val="75000"/>
                  </a:schemeClr>
                </a:solidFill>
              </a:rPr>
              <a:t>Systems to support diagnosis of HIV/TB </a:t>
            </a:r>
            <a:r>
              <a:rPr lang="en-GB" sz="1900" dirty="0" smtClean="0">
                <a:solidFill>
                  <a:schemeClr val="accent1">
                    <a:lumMod val="75000"/>
                  </a:schemeClr>
                </a:solidFill>
              </a:rPr>
              <a:t>co-infection</a:t>
            </a:r>
          </a:p>
          <a:p>
            <a:pPr lvl="2">
              <a:buClr>
                <a:schemeClr val="tx2"/>
              </a:buClr>
              <a:buSzPct val="80000"/>
              <a:buFont typeface="Wingdings" panose="05000000000000000000" pitchFamily="2" charset="2"/>
              <a:buChar char="Ø"/>
            </a:pPr>
            <a:r>
              <a:rPr lang="en-GB" sz="1900" dirty="0">
                <a:solidFill>
                  <a:schemeClr val="accent1">
                    <a:lumMod val="75000"/>
                  </a:schemeClr>
                </a:solidFill>
              </a:rPr>
              <a:t>System to promote enrolment of HIV positive patients in care and support </a:t>
            </a:r>
            <a:r>
              <a:rPr lang="en-GB" sz="1900" dirty="0" smtClean="0">
                <a:solidFill>
                  <a:schemeClr val="accent1">
                    <a:lumMod val="75000"/>
                  </a:schemeClr>
                </a:solidFill>
              </a:rPr>
              <a:t>services</a:t>
            </a:r>
          </a:p>
          <a:p>
            <a:pPr lvl="2">
              <a:buClr>
                <a:schemeClr val="tx2"/>
              </a:buClr>
              <a:buSzPct val="80000"/>
              <a:buFont typeface="Wingdings" panose="05000000000000000000" pitchFamily="2" charset="2"/>
              <a:buChar char="Ø"/>
            </a:pPr>
            <a:r>
              <a:rPr lang="en-GB" sz="1900" dirty="0">
                <a:solidFill>
                  <a:schemeClr val="accent1">
                    <a:lumMod val="75000"/>
                  </a:schemeClr>
                </a:solidFill>
              </a:rPr>
              <a:t>System for quality assurance for HIV </a:t>
            </a:r>
            <a:r>
              <a:rPr lang="en-GB" sz="1900" dirty="0" smtClean="0">
                <a:solidFill>
                  <a:schemeClr val="accent1">
                    <a:lumMod val="75000"/>
                  </a:schemeClr>
                </a:solidFill>
              </a:rPr>
              <a:t>test</a:t>
            </a:r>
          </a:p>
          <a:p>
            <a:pPr lvl="2">
              <a:buClr>
                <a:schemeClr val="tx2"/>
              </a:buClr>
              <a:buSzPct val="80000"/>
              <a:buFont typeface="Wingdings" panose="05000000000000000000" pitchFamily="2" charset="2"/>
              <a:buChar char="Ø"/>
            </a:pPr>
            <a:r>
              <a:rPr lang="en-GB" sz="1900" dirty="0">
                <a:solidFill>
                  <a:schemeClr val="accent1">
                    <a:lumMod val="75000"/>
                  </a:schemeClr>
                </a:solidFill>
              </a:rPr>
              <a:t>Patient follow up systems for ART</a:t>
            </a:r>
            <a:endParaRPr lang="en-GB" sz="1900" dirty="0" smtClean="0">
              <a:solidFill>
                <a:schemeClr val="accent1">
                  <a:lumMod val="75000"/>
                </a:schemeClr>
              </a:solidFill>
            </a:endParaRPr>
          </a:p>
          <a:p>
            <a:pPr lvl="2">
              <a:buClr>
                <a:schemeClr val="tx2"/>
              </a:buClr>
              <a:buSzPct val="80000"/>
              <a:buFont typeface="Wingdings" panose="05000000000000000000" pitchFamily="2" charset="2"/>
              <a:buChar char="Ø"/>
            </a:pPr>
            <a:r>
              <a:rPr lang="en-GB" sz="1900" dirty="0" smtClean="0">
                <a:solidFill>
                  <a:schemeClr val="accent1">
                    <a:lumMod val="75000"/>
                  </a:schemeClr>
                </a:solidFill>
              </a:rPr>
              <a:t>HIV </a:t>
            </a:r>
            <a:r>
              <a:rPr lang="en-GB" sz="1900" dirty="0">
                <a:solidFill>
                  <a:schemeClr val="accent1">
                    <a:lumMod val="75000"/>
                  </a:schemeClr>
                </a:solidFill>
              </a:rPr>
              <a:t>testing service (</a:t>
            </a:r>
            <a:r>
              <a:rPr lang="en-GB" sz="1900" dirty="0" err="1">
                <a:solidFill>
                  <a:schemeClr val="accent1">
                    <a:lumMod val="75000"/>
                  </a:schemeClr>
                </a:solidFill>
              </a:rPr>
              <a:t>HTS</a:t>
            </a:r>
            <a:r>
              <a:rPr lang="en-GB" sz="1900" dirty="0" smtClean="0">
                <a:solidFill>
                  <a:schemeClr val="accent1">
                    <a:lumMod val="75000"/>
                  </a:schemeClr>
                </a:solidFill>
              </a:rPr>
              <a:t>)</a:t>
            </a:r>
          </a:p>
          <a:p>
            <a:pPr lvl="2">
              <a:buClr>
                <a:schemeClr val="tx2"/>
              </a:buClr>
              <a:buSzPct val="80000"/>
              <a:buFont typeface="Wingdings" panose="05000000000000000000" pitchFamily="2" charset="2"/>
              <a:buChar char="Ø"/>
            </a:pPr>
            <a:r>
              <a:rPr lang="en-GB" sz="1900" dirty="0" err="1">
                <a:solidFill>
                  <a:schemeClr val="accent1">
                    <a:lumMod val="75000"/>
                  </a:schemeClr>
                </a:solidFill>
              </a:rPr>
              <a:t>VMCC</a:t>
            </a:r>
            <a:r>
              <a:rPr lang="en-GB" sz="1900" dirty="0">
                <a:solidFill>
                  <a:schemeClr val="accent1">
                    <a:lumMod val="75000"/>
                  </a:schemeClr>
                </a:solidFill>
              </a:rPr>
              <a:t> system for patient follow-up</a:t>
            </a:r>
          </a:p>
          <a:p>
            <a:pPr lvl="1">
              <a:buClr>
                <a:schemeClr val="tx2"/>
              </a:buClr>
              <a:buSzPct val="80000"/>
              <a:buFont typeface="Wingdings" panose="05000000000000000000" pitchFamily="2" charset="2"/>
              <a:buChar char="Ø"/>
            </a:pPr>
            <a:r>
              <a:rPr lang="en-GB" sz="1900" b="1" dirty="0">
                <a:solidFill>
                  <a:schemeClr val="accent1">
                    <a:lumMod val="75000"/>
                  </a:schemeClr>
                </a:solidFill>
              </a:rPr>
              <a:t>Malaria</a:t>
            </a:r>
          </a:p>
          <a:p>
            <a:pPr lvl="2">
              <a:buClr>
                <a:schemeClr val="tx2"/>
              </a:buClr>
              <a:buSzPct val="80000"/>
              <a:buFont typeface="Wingdings" panose="05000000000000000000" pitchFamily="2" charset="2"/>
              <a:buChar char="Ø"/>
            </a:pPr>
            <a:r>
              <a:rPr lang="en-GB" sz="1900" dirty="0">
                <a:solidFill>
                  <a:schemeClr val="accent1">
                    <a:lumMod val="75000"/>
                  </a:schemeClr>
                </a:solidFill>
              </a:rPr>
              <a:t>Malaria diagnosis and/or treatment</a:t>
            </a:r>
          </a:p>
          <a:p>
            <a:pPr lvl="2">
              <a:buClr>
                <a:schemeClr val="tx2"/>
              </a:buClr>
              <a:buSzPct val="80000"/>
              <a:buFont typeface="Wingdings" panose="05000000000000000000" pitchFamily="2" charset="2"/>
              <a:buChar char="Ø"/>
            </a:pPr>
            <a:r>
              <a:rPr lang="en-GB" sz="1900" dirty="0" err="1">
                <a:solidFill>
                  <a:schemeClr val="accent1">
                    <a:lumMod val="75000"/>
                  </a:schemeClr>
                </a:solidFill>
              </a:rPr>
              <a:t>IPTp</a:t>
            </a:r>
            <a:r>
              <a:rPr lang="en-GB" sz="1900" dirty="0">
                <a:solidFill>
                  <a:schemeClr val="accent1">
                    <a:lumMod val="75000"/>
                  </a:schemeClr>
                </a:solidFill>
              </a:rPr>
              <a:t> during pregnancy</a:t>
            </a:r>
          </a:p>
          <a:p>
            <a:pPr lvl="1">
              <a:buClr>
                <a:schemeClr val="tx2"/>
              </a:buClr>
              <a:buSzPct val="80000"/>
              <a:buFont typeface="Wingdings" panose="05000000000000000000" pitchFamily="2" charset="2"/>
              <a:buChar char="Ø"/>
            </a:pPr>
            <a:r>
              <a:rPr lang="en-GB" sz="1900" b="1" dirty="0">
                <a:solidFill>
                  <a:schemeClr val="accent1">
                    <a:lumMod val="75000"/>
                  </a:schemeClr>
                </a:solidFill>
              </a:rPr>
              <a:t>TB</a:t>
            </a:r>
          </a:p>
          <a:p>
            <a:pPr lvl="2">
              <a:buClr>
                <a:schemeClr val="tx2"/>
              </a:buClr>
              <a:buSzPct val="80000"/>
              <a:buFont typeface="Wingdings" panose="05000000000000000000" pitchFamily="2" charset="2"/>
              <a:buChar char="Ø"/>
            </a:pPr>
            <a:r>
              <a:rPr lang="en-GB" sz="1900" dirty="0">
                <a:solidFill>
                  <a:schemeClr val="accent1">
                    <a:lumMod val="75000"/>
                  </a:schemeClr>
                </a:solidFill>
              </a:rPr>
              <a:t>System for case detection </a:t>
            </a:r>
            <a:endParaRPr lang="en-GB" sz="1900" dirty="0" smtClean="0">
              <a:solidFill>
                <a:schemeClr val="accent1">
                  <a:lumMod val="75000"/>
                </a:schemeClr>
              </a:solidFill>
            </a:endParaRPr>
          </a:p>
          <a:p>
            <a:pPr lvl="2">
              <a:buClr>
                <a:schemeClr val="tx2"/>
              </a:buClr>
              <a:buSzPct val="80000"/>
              <a:buFont typeface="Wingdings" panose="05000000000000000000" pitchFamily="2" charset="2"/>
              <a:buChar char="Ø"/>
            </a:pPr>
            <a:r>
              <a:rPr lang="en-GB" sz="1900" dirty="0">
                <a:solidFill>
                  <a:schemeClr val="accent1">
                    <a:lumMod val="75000"/>
                  </a:schemeClr>
                </a:solidFill>
              </a:rPr>
              <a:t>System for patient follow up for TB </a:t>
            </a:r>
            <a:r>
              <a:rPr lang="en-GB" sz="1900" dirty="0" smtClean="0">
                <a:solidFill>
                  <a:schemeClr val="accent1">
                    <a:lumMod val="75000"/>
                  </a:schemeClr>
                </a:solidFill>
              </a:rPr>
              <a:t>treatment</a:t>
            </a:r>
          </a:p>
          <a:p>
            <a:pPr lvl="2">
              <a:buClr>
                <a:schemeClr val="tx2"/>
              </a:buClr>
              <a:buSzPct val="80000"/>
              <a:buFont typeface="Wingdings" panose="05000000000000000000" pitchFamily="2" charset="2"/>
              <a:buChar char="Ø"/>
            </a:pPr>
            <a:r>
              <a:rPr lang="en-GB" sz="1900" dirty="0">
                <a:solidFill>
                  <a:schemeClr val="accent1">
                    <a:lumMod val="75000"/>
                  </a:schemeClr>
                </a:solidFill>
              </a:rPr>
              <a:t>System for patient follow-up for TB drug resistant diagnosis and </a:t>
            </a:r>
            <a:r>
              <a:rPr lang="en-GB" sz="1900" dirty="0" smtClean="0">
                <a:solidFill>
                  <a:schemeClr val="accent1">
                    <a:lumMod val="75000"/>
                  </a:schemeClr>
                </a:solidFill>
              </a:rPr>
              <a:t>treatment</a:t>
            </a:r>
          </a:p>
          <a:p>
            <a:pPr lvl="2">
              <a:buClr>
                <a:schemeClr val="tx2"/>
              </a:buClr>
              <a:buSzPct val="80000"/>
              <a:buFont typeface="Wingdings" panose="05000000000000000000" pitchFamily="2" charset="2"/>
              <a:buChar char="Ø"/>
            </a:pPr>
            <a:r>
              <a:rPr lang="en-GB" sz="1900" dirty="0">
                <a:solidFill>
                  <a:schemeClr val="accent1">
                    <a:lumMod val="75000"/>
                  </a:schemeClr>
                </a:solidFill>
              </a:rPr>
              <a:t>First line TB drug stocking timeliness</a:t>
            </a:r>
            <a:endParaRPr lang="en-GB" sz="1900" dirty="0" smtClean="0">
              <a:solidFill>
                <a:schemeClr val="accent1">
                  <a:lumMod val="75000"/>
                </a:schemeClr>
              </a:solidFill>
            </a:endParaRPr>
          </a:p>
          <a:p>
            <a:pPr lvl="2">
              <a:buClr>
                <a:schemeClr val="tx2"/>
              </a:buClr>
              <a:buSzPct val="80000"/>
              <a:buFont typeface="Wingdings" panose="05000000000000000000" pitchFamily="2" charset="2"/>
              <a:buChar char="Ø"/>
            </a:pPr>
            <a:endParaRPr lang="en-US" altLang="en-US" sz="1900" dirty="0"/>
          </a:p>
          <a:p>
            <a:pPr>
              <a:buClr>
                <a:schemeClr val="tx2"/>
              </a:buClr>
              <a:buSzPct val="80000"/>
              <a:buFont typeface="Wingdings" panose="05000000000000000000" pitchFamily="2" charset="2"/>
              <a:buChar char="Ø"/>
            </a:pPr>
            <a:r>
              <a:rPr lang="en-GB" altLang="en-US" sz="1900" b="1" dirty="0">
                <a:solidFill>
                  <a:srgbClr val="8A0000"/>
                </a:solidFill>
              </a:rPr>
              <a:t>Provider knowledge and competency		</a:t>
            </a:r>
            <a:r>
              <a:rPr lang="en-GB" altLang="en-US" sz="1900" b="1" dirty="0" smtClean="0">
                <a:solidFill>
                  <a:srgbClr val="8A0000"/>
                </a:solidFill>
              </a:rPr>
              <a:t>				</a:t>
            </a:r>
            <a:r>
              <a:rPr lang="en-GB" altLang="en-US" sz="1700" i="1" dirty="0">
                <a:solidFill>
                  <a:srgbClr val="8A0000"/>
                </a:solidFill>
              </a:rPr>
              <a:t>(….showing a selection)</a:t>
            </a:r>
          </a:p>
          <a:p>
            <a:pPr lvl="1">
              <a:buClr>
                <a:schemeClr val="tx2"/>
              </a:buClr>
              <a:buSzPct val="80000"/>
              <a:buFont typeface="Wingdings" panose="05000000000000000000" pitchFamily="2" charset="2"/>
              <a:buChar char="Ø"/>
            </a:pPr>
            <a:r>
              <a:rPr lang="en-GB" sz="1900" dirty="0">
                <a:solidFill>
                  <a:schemeClr val="accent1">
                    <a:lumMod val="75000"/>
                  </a:schemeClr>
                </a:solidFill>
              </a:rPr>
              <a:t>Provider knowledge of standards for ART</a:t>
            </a:r>
          </a:p>
          <a:p>
            <a:pPr lvl="1">
              <a:buClr>
                <a:schemeClr val="tx2"/>
              </a:buClr>
              <a:buSzPct val="80000"/>
              <a:buFont typeface="Wingdings" panose="05000000000000000000" pitchFamily="2" charset="2"/>
              <a:buChar char="Ø"/>
            </a:pPr>
            <a:r>
              <a:rPr lang="en-US" sz="1900" dirty="0" smtClean="0">
                <a:solidFill>
                  <a:schemeClr val="accent1">
                    <a:lumMod val="75000"/>
                  </a:schemeClr>
                </a:solidFill>
              </a:rPr>
              <a:t>Provider </a:t>
            </a:r>
            <a:r>
              <a:rPr lang="en-US" sz="1900" dirty="0">
                <a:solidFill>
                  <a:schemeClr val="accent1">
                    <a:lumMod val="75000"/>
                  </a:schemeClr>
                </a:solidFill>
              </a:rPr>
              <a:t>knowledge on standards of  </a:t>
            </a:r>
            <a:r>
              <a:rPr lang="en-US" sz="1900" dirty="0" err="1" smtClean="0">
                <a:solidFill>
                  <a:schemeClr val="accent1">
                    <a:lumMod val="75000"/>
                  </a:schemeClr>
                </a:solidFill>
              </a:rPr>
              <a:t>IPTp</a:t>
            </a:r>
            <a:endParaRPr lang="en-US" sz="1900" dirty="0" smtClean="0">
              <a:solidFill>
                <a:schemeClr val="accent1">
                  <a:lumMod val="75000"/>
                </a:schemeClr>
              </a:solidFill>
            </a:endParaRPr>
          </a:p>
          <a:p>
            <a:pPr lvl="1">
              <a:buClr>
                <a:schemeClr val="tx2"/>
              </a:buClr>
              <a:buSzPct val="80000"/>
              <a:buFont typeface="Wingdings" panose="05000000000000000000" pitchFamily="2" charset="2"/>
              <a:buChar char="Ø"/>
            </a:pPr>
            <a:r>
              <a:rPr lang="en-GB" sz="1900" dirty="0">
                <a:solidFill>
                  <a:schemeClr val="accent1">
                    <a:lumMod val="75000"/>
                  </a:schemeClr>
                </a:solidFill>
              </a:rPr>
              <a:t>Provider competency in diagnosing and treating malaria with anaemia</a:t>
            </a:r>
            <a:endParaRPr lang="en-US" sz="1900" dirty="0">
              <a:solidFill>
                <a:schemeClr val="accent1">
                  <a:lumMod val="75000"/>
                </a:schemeClr>
              </a:solidFill>
            </a:endParaRPr>
          </a:p>
          <a:p>
            <a:pPr lvl="1">
              <a:buClr>
                <a:schemeClr val="tx2"/>
              </a:buClr>
              <a:buSzPct val="80000"/>
              <a:buFont typeface="Wingdings" panose="05000000000000000000" pitchFamily="2" charset="2"/>
              <a:buChar char="Ø"/>
            </a:pPr>
            <a:r>
              <a:rPr lang="en-GB" sz="1900" dirty="0" smtClean="0">
                <a:solidFill>
                  <a:schemeClr val="accent1">
                    <a:lumMod val="75000"/>
                  </a:schemeClr>
                </a:solidFill>
              </a:rPr>
              <a:t>Provider </a:t>
            </a:r>
            <a:r>
              <a:rPr lang="en-GB" sz="1900" dirty="0">
                <a:solidFill>
                  <a:schemeClr val="accent1">
                    <a:lumMod val="75000"/>
                  </a:schemeClr>
                </a:solidFill>
              </a:rPr>
              <a:t>knowledge on standards for providing </a:t>
            </a:r>
            <a:r>
              <a:rPr lang="en-GB" sz="1900" dirty="0" err="1">
                <a:solidFill>
                  <a:schemeClr val="accent1">
                    <a:lumMod val="75000"/>
                  </a:schemeClr>
                </a:solidFill>
              </a:rPr>
              <a:t>HTS</a:t>
            </a:r>
            <a:r>
              <a:rPr lang="en-GB" sz="1900" dirty="0">
                <a:solidFill>
                  <a:schemeClr val="accent1">
                    <a:lumMod val="75000"/>
                  </a:schemeClr>
                </a:solidFill>
              </a:rPr>
              <a:t> for  </a:t>
            </a:r>
            <a:r>
              <a:rPr lang="en-GB" sz="1900" dirty="0" err="1">
                <a:solidFill>
                  <a:schemeClr val="accent1">
                    <a:lumMod val="75000"/>
                  </a:schemeClr>
                </a:solidFill>
              </a:rPr>
              <a:t>PMTCT</a:t>
            </a:r>
            <a:endParaRPr lang="en-GB" sz="1900" dirty="0">
              <a:solidFill>
                <a:schemeClr val="accent1">
                  <a:lumMod val="75000"/>
                </a:schemeClr>
              </a:solidFill>
            </a:endParaRPr>
          </a:p>
          <a:p>
            <a:pPr lvl="1">
              <a:buClr>
                <a:schemeClr val="tx2"/>
              </a:buClr>
              <a:buSzPct val="80000"/>
              <a:buFont typeface="Wingdings" panose="05000000000000000000" pitchFamily="2" charset="2"/>
              <a:buChar char="Ø"/>
            </a:pPr>
            <a:r>
              <a:rPr lang="en-GB" sz="1900" dirty="0" smtClean="0">
                <a:solidFill>
                  <a:schemeClr val="accent1">
                    <a:lumMod val="75000"/>
                  </a:schemeClr>
                </a:solidFill>
              </a:rPr>
              <a:t>Provider </a:t>
            </a:r>
            <a:r>
              <a:rPr lang="en-GB" sz="1900" dirty="0">
                <a:solidFill>
                  <a:schemeClr val="accent1">
                    <a:lumMod val="75000"/>
                  </a:schemeClr>
                </a:solidFill>
              </a:rPr>
              <a:t>competency in diagnosing and treating TB in adults and children</a:t>
            </a:r>
          </a:p>
          <a:p>
            <a:pPr>
              <a:buSzPct val="80000"/>
              <a:buFont typeface="Wingdings" pitchFamily="2" charset="2"/>
              <a:buNone/>
            </a:pPr>
            <a:endParaRPr lang="en-US" altLang="en-US" sz="2400" dirty="0" smtClean="0">
              <a:latin typeface="+mj-lt"/>
            </a:endParaRPr>
          </a:p>
          <a:p>
            <a:pPr>
              <a:buSzPct val="80000"/>
              <a:buFont typeface="Wingdings" pitchFamily="2" charset="2"/>
              <a:buNone/>
            </a:pPr>
            <a:endParaRPr lang="en-US" altLang="en-US" dirty="0" smtClean="0">
              <a:latin typeface="+mj-lt"/>
            </a:endParaRPr>
          </a:p>
          <a:p>
            <a:pPr>
              <a:buSzPct val="80000"/>
              <a:buFont typeface="Wingdings" pitchFamily="2" charset="2"/>
              <a:buNone/>
            </a:pPr>
            <a:endParaRPr lang="en-US" altLang="en-US" dirty="0" smtClean="0">
              <a:latin typeface="+mj-lt"/>
            </a:endParaRPr>
          </a:p>
        </p:txBody>
      </p:sp>
      <p:sp>
        <p:nvSpPr>
          <p:cNvPr id="5" name="Text Box 22"/>
          <p:cNvSpPr txBox="1">
            <a:spLocks noChangeArrowheads="1"/>
          </p:cNvSpPr>
          <p:nvPr/>
        </p:nvSpPr>
        <p:spPr bwMode="auto">
          <a:xfrm>
            <a:off x="54768" y="152567"/>
            <a:ext cx="9029700" cy="676995"/>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smtClean="0">
                <a:solidFill>
                  <a:srgbClr val="FFC000"/>
                </a:solidFill>
                <a:latin typeface="Calibri" pitchFamily="34" charset="0"/>
                <a:cs typeface="Arial" charset="0"/>
              </a:rPr>
              <a:t>A harmonized modular approach to HFA</a:t>
            </a:r>
          </a:p>
          <a:p>
            <a:pPr lvl="1" algn="ctr" eaLnBrk="1" hangingPunct="1"/>
            <a:r>
              <a:rPr lang="en-GB" sz="2000" b="1" dirty="0" smtClean="0">
                <a:solidFill>
                  <a:srgbClr val="FFFF00"/>
                </a:solidFill>
                <a:latin typeface="Calibri" pitchFamily="34" charset="0"/>
                <a:cs typeface="Arial" charset="0"/>
              </a:rPr>
              <a:t>SERVICE READINESS MODULE</a:t>
            </a:r>
            <a:r>
              <a:rPr lang="en-GB" sz="1200" b="1" dirty="0" smtClean="0">
                <a:solidFill>
                  <a:srgbClr val="FFFF00"/>
                </a:solidFill>
                <a:latin typeface="Calibri" pitchFamily="34" charset="0"/>
                <a:cs typeface="Arial" charset="0"/>
              </a:rPr>
              <a:t>     (…….continued)</a:t>
            </a:r>
            <a:endParaRPr lang="en-US" sz="1200" b="1" dirty="0">
              <a:solidFill>
                <a:srgbClr val="FFFF00"/>
              </a:solidFill>
              <a:latin typeface="Calibri" pitchFamily="34" charset="0"/>
              <a:cs typeface="Arial" charset="0"/>
            </a:endParaRPr>
          </a:p>
        </p:txBody>
      </p:sp>
    </p:spTree>
    <p:extLst>
      <p:ext uri="{BB962C8B-B14F-4D97-AF65-F5344CB8AC3E}">
        <p14:creationId xmlns:p14="http://schemas.microsoft.com/office/powerpoint/2010/main" val="3813907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Text Box 22"/>
          <p:cNvSpPr txBox="1">
            <a:spLocks noChangeArrowheads="1"/>
          </p:cNvSpPr>
          <p:nvPr/>
        </p:nvSpPr>
        <p:spPr bwMode="auto">
          <a:xfrm>
            <a:off x="57150" y="133517"/>
            <a:ext cx="9029700" cy="892439"/>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smtClean="0">
                <a:solidFill>
                  <a:srgbClr val="FFC000"/>
                </a:solidFill>
                <a:latin typeface="Calibri" pitchFamily="34" charset="0"/>
                <a:cs typeface="Arial" charset="0"/>
              </a:rPr>
              <a:t>A harmonized modular approach to HFA</a:t>
            </a:r>
          </a:p>
          <a:p>
            <a:pPr algn="ctr" eaLnBrk="1" hangingPunct="1"/>
            <a:r>
              <a:rPr lang="en-GB" b="1" dirty="0" smtClean="0">
                <a:solidFill>
                  <a:srgbClr val="FFFF00"/>
                </a:solidFill>
              </a:rPr>
              <a:t>Sierra Leone 2017 (SARA Plus)</a:t>
            </a:r>
          </a:p>
          <a:p>
            <a:pPr algn="ctr" eaLnBrk="1" hangingPunct="1"/>
            <a:r>
              <a:rPr lang="en-US" sz="1600" b="1" dirty="0">
                <a:solidFill>
                  <a:srgbClr val="FFFF00"/>
                </a:solidFill>
              </a:rPr>
              <a:t>Percentage of health facilities with tracer items for offering ARV services (N=514)</a:t>
            </a:r>
            <a:endParaRPr lang="en-GB" sz="1600" b="1" dirty="0">
              <a:solidFill>
                <a:srgbClr val="FFFF00"/>
              </a:solidFill>
            </a:endParaRPr>
          </a:p>
        </p:txBody>
      </p:sp>
      <p:graphicFrame>
        <p:nvGraphicFramePr>
          <p:cNvPr id="5" name="Chart 4"/>
          <p:cNvGraphicFramePr/>
          <p:nvPr>
            <p:extLst>
              <p:ext uri="{D42A27DB-BD31-4B8C-83A1-F6EECF244321}">
                <p14:modId xmlns:p14="http://schemas.microsoft.com/office/powerpoint/2010/main" val="3485113482"/>
              </p:ext>
            </p:extLst>
          </p:nvPr>
        </p:nvGraphicFramePr>
        <p:xfrm>
          <a:off x="352424" y="1102156"/>
          <a:ext cx="8277225" cy="4527119"/>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57149" y="5629275"/>
            <a:ext cx="9086851" cy="1200329"/>
          </a:xfrm>
          <a:prstGeom prst="rect">
            <a:avLst/>
          </a:prstGeom>
        </p:spPr>
        <p:txBody>
          <a:bodyPr wrap="square">
            <a:spAutoFit/>
          </a:bodyPr>
          <a:lstStyle/>
          <a:p>
            <a:r>
              <a:rPr lang="en-GB" dirty="0">
                <a:solidFill>
                  <a:schemeClr val="accent2">
                    <a:lumMod val="75000"/>
                  </a:schemeClr>
                </a:solidFill>
              </a:rPr>
              <a:t>The mean availability of tracer items for the provision of ARV services </a:t>
            </a:r>
            <a:r>
              <a:rPr lang="en-GB" dirty="0" smtClean="0">
                <a:solidFill>
                  <a:schemeClr val="accent2">
                    <a:lumMod val="75000"/>
                  </a:schemeClr>
                </a:solidFill>
              </a:rPr>
              <a:t>is 31%. Readiness </a:t>
            </a:r>
            <a:r>
              <a:rPr lang="en-GB" dirty="0">
                <a:solidFill>
                  <a:schemeClr val="accent2">
                    <a:lumMod val="75000"/>
                  </a:schemeClr>
                </a:solidFill>
              </a:rPr>
              <a:t>was largely reduced by the inadequacy of supportive laboratory services. </a:t>
            </a:r>
            <a:endParaRPr lang="en-GB" dirty="0" smtClean="0">
              <a:solidFill>
                <a:schemeClr val="accent2">
                  <a:lumMod val="75000"/>
                </a:schemeClr>
              </a:solidFill>
            </a:endParaRPr>
          </a:p>
          <a:p>
            <a:r>
              <a:rPr lang="en-GB" dirty="0" smtClean="0">
                <a:solidFill>
                  <a:schemeClr val="accent2">
                    <a:lumMod val="75000"/>
                  </a:schemeClr>
                </a:solidFill>
              </a:rPr>
              <a:t>CD4 </a:t>
            </a:r>
            <a:r>
              <a:rPr lang="en-GB" dirty="0">
                <a:solidFill>
                  <a:schemeClr val="accent2">
                    <a:lumMod val="75000"/>
                  </a:schemeClr>
                </a:solidFill>
              </a:rPr>
              <a:t>count, viral load test, and liver and renal function tests were available in only 2% to 4% of the 514 facilities providing ARV services.</a:t>
            </a:r>
          </a:p>
        </p:txBody>
      </p:sp>
      <p:cxnSp>
        <p:nvCxnSpPr>
          <p:cNvPr id="6" name="Straight Arrow Connector 5"/>
          <p:cNvCxnSpPr/>
          <p:nvPr/>
        </p:nvCxnSpPr>
        <p:spPr>
          <a:xfrm flipH="1">
            <a:off x="3571875" y="4867275"/>
            <a:ext cx="66675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2349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 y="806510"/>
            <a:ext cx="9029700" cy="605149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buClr>
              <a:buSzPct val="80000"/>
              <a:buFont typeface="Wingdings" panose="05000000000000000000" pitchFamily="2" charset="2"/>
              <a:buChar char="Ø"/>
            </a:pPr>
            <a:r>
              <a:rPr lang="en-GB" altLang="en-US" sz="1900" b="1" dirty="0" smtClean="0">
                <a:solidFill>
                  <a:srgbClr val="8A0000"/>
                </a:solidFill>
              </a:rPr>
              <a:t>Facility adherence to standards			 </a:t>
            </a:r>
            <a:r>
              <a:rPr lang="en-GB" altLang="en-US" sz="1200" i="1" dirty="0" smtClean="0">
                <a:solidFill>
                  <a:srgbClr val="8A0000"/>
                </a:solidFill>
              </a:rPr>
              <a:t>(….</a:t>
            </a:r>
            <a:r>
              <a:rPr lang="en-GB" altLang="en-US" sz="1200" i="1" dirty="0">
                <a:solidFill>
                  <a:srgbClr val="8A0000"/>
                </a:solidFill>
              </a:rPr>
              <a:t>showing a selection</a:t>
            </a:r>
            <a:r>
              <a:rPr lang="en-GB" altLang="en-US" sz="1200" i="1" dirty="0" smtClean="0">
                <a:solidFill>
                  <a:srgbClr val="8A0000"/>
                </a:solidFill>
              </a:rPr>
              <a:t>)</a:t>
            </a:r>
            <a:endParaRPr lang="en-GB" altLang="en-US" sz="1200" b="1" i="1" dirty="0" smtClean="0">
              <a:solidFill>
                <a:srgbClr val="8A0000"/>
              </a:solidFill>
            </a:endParaRPr>
          </a:p>
          <a:p>
            <a:pPr lvl="1">
              <a:buClr>
                <a:schemeClr val="tx2"/>
              </a:buClr>
              <a:buSzPct val="80000"/>
              <a:buFont typeface="Wingdings" panose="05000000000000000000" pitchFamily="2" charset="2"/>
              <a:buChar char="Ø"/>
            </a:pPr>
            <a:r>
              <a:rPr lang="en-US" sz="1900" dirty="0">
                <a:solidFill>
                  <a:schemeClr val="accent1">
                    <a:lumMod val="75000"/>
                  </a:schemeClr>
                </a:solidFill>
              </a:rPr>
              <a:t>External facility review accreditation/certification status</a:t>
            </a:r>
          </a:p>
          <a:p>
            <a:pPr lvl="1">
              <a:buClr>
                <a:schemeClr val="tx2"/>
              </a:buClr>
              <a:buSzPct val="80000"/>
              <a:buFont typeface="Wingdings" panose="05000000000000000000" pitchFamily="2" charset="2"/>
              <a:buChar char="Ø"/>
            </a:pPr>
            <a:r>
              <a:rPr lang="en-GB" sz="1900" dirty="0">
                <a:solidFill>
                  <a:schemeClr val="accent1">
                    <a:lumMod val="75000"/>
                  </a:schemeClr>
                </a:solidFill>
              </a:rPr>
              <a:t>Pharmaceutical storage conditions to protect quality of drugs</a:t>
            </a:r>
          </a:p>
          <a:p>
            <a:pPr lvl="1">
              <a:buClr>
                <a:schemeClr val="tx2"/>
              </a:buClr>
              <a:buSzPct val="80000"/>
              <a:buFont typeface="Wingdings" panose="05000000000000000000" pitchFamily="2" charset="2"/>
              <a:buChar char="Ø"/>
            </a:pPr>
            <a:r>
              <a:rPr lang="en-GB" sz="1900" dirty="0">
                <a:solidFill>
                  <a:schemeClr val="accent1">
                    <a:lumMod val="75000"/>
                  </a:schemeClr>
                </a:solidFill>
              </a:rPr>
              <a:t>Standard  precaution for infection prevention in all service units</a:t>
            </a:r>
          </a:p>
          <a:p>
            <a:pPr lvl="1">
              <a:buClr>
                <a:schemeClr val="tx2"/>
              </a:buClr>
              <a:buSzPct val="80000"/>
              <a:buFont typeface="Wingdings" panose="05000000000000000000" pitchFamily="2" charset="2"/>
              <a:buChar char="Ø"/>
            </a:pPr>
            <a:r>
              <a:rPr lang="en-GB" sz="1900" dirty="0">
                <a:solidFill>
                  <a:schemeClr val="accent1">
                    <a:lumMod val="75000"/>
                  </a:schemeClr>
                </a:solidFill>
              </a:rPr>
              <a:t>TB drug storage practices</a:t>
            </a:r>
          </a:p>
          <a:p>
            <a:pPr>
              <a:buClr>
                <a:schemeClr val="tx2"/>
              </a:buClr>
              <a:buSzPct val="80000"/>
              <a:buFont typeface="Wingdings" panose="05000000000000000000" pitchFamily="2" charset="2"/>
              <a:buChar char="Ø"/>
            </a:pPr>
            <a:r>
              <a:rPr lang="en-GB" altLang="en-US" sz="1900" b="1" dirty="0" smtClean="0">
                <a:solidFill>
                  <a:srgbClr val="8A0000"/>
                </a:solidFill>
              </a:rPr>
              <a:t>Service specific </a:t>
            </a:r>
            <a:r>
              <a:rPr lang="en-GB" altLang="en-US" sz="1900" b="1" dirty="0" err="1" smtClean="0">
                <a:solidFill>
                  <a:srgbClr val="8A0000"/>
                </a:solidFill>
              </a:rPr>
              <a:t>QoC</a:t>
            </a:r>
            <a:r>
              <a:rPr lang="en-GB" altLang="en-US" sz="1900" b="1" dirty="0" smtClean="0">
                <a:solidFill>
                  <a:srgbClr val="8A0000"/>
                </a:solidFill>
              </a:rPr>
              <a:t>					</a:t>
            </a:r>
            <a:r>
              <a:rPr lang="en-GB" altLang="en-US" sz="3600" b="1" dirty="0">
                <a:solidFill>
                  <a:srgbClr val="8A0000"/>
                </a:solidFill>
              </a:rPr>
              <a:t> </a:t>
            </a:r>
            <a:r>
              <a:rPr lang="en-GB" altLang="en-US" sz="1200" i="1" dirty="0">
                <a:solidFill>
                  <a:srgbClr val="8A0000"/>
                </a:solidFill>
              </a:rPr>
              <a:t>(….showing a selection)</a:t>
            </a:r>
            <a:endParaRPr lang="en-GB" altLang="en-US" sz="1200" b="1" dirty="0" smtClean="0">
              <a:solidFill>
                <a:srgbClr val="FF0000"/>
              </a:solidFill>
            </a:endParaRPr>
          </a:p>
          <a:p>
            <a:pPr lvl="1">
              <a:buClr>
                <a:schemeClr val="tx2"/>
              </a:buClr>
              <a:buSzPct val="80000"/>
              <a:buFont typeface="Wingdings" panose="05000000000000000000" pitchFamily="2" charset="2"/>
              <a:buChar char="Ø"/>
            </a:pPr>
            <a:r>
              <a:rPr lang="en-GB" altLang="en-US" sz="1900" b="1" dirty="0" smtClean="0">
                <a:solidFill>
                  <a:srgbClr val="8A0000"/>
                </a:solidFill>
              </a:rPr>
              <a:t>HIV</a:t>
            </a:r>
          </a:p>
          <a:p>
            <a:pPr lvl="2">
              <a:buClr>
                <a:schemeClr val="tx2"/>
              </a:buClr>
              <a:buSzPct val="80000"/>
              <a:buFont typeface="Wingdings" panose="05000000000000000000" pitchFamily="2" charset="2"/>
              <a:buChar char="Ø"/>
            </a:pPr>
            <a:r>
              <a:rPr lang="en-GB" altLang="en-US" sz="1900" b="1" dirty="0" smtClean="0">
                <a:solidFill>
                  <a:srgbClr val="8A0000"/>
                </a:solidFill>
              </a:rPr>
              <a:t>Patient </a:t>
            </a:r>
            <a:r>
              <a:rPr lang="en-GB" altLang="en-US" sz="1900" b="1" dirty="0">
                <a:solidFill>
                  <a:srgbClr val="8A0000"/>
                </a:solidFill>
              </a:rPr>
              <a:t>care process 	</a:t>
            </a:r>
            <a:endParaRPr lang="en-GB" altLang="en-US" sz="1900" dirty="0">
              <a:solidFill>
                <a:srgbClr val="8A0000"/>
              </a:solidFill>
            </a:endParaRPr>
          </a:p>
          <a:p>
            <a:pPr lvl="3">
              <a:buClr>
                <a:schemeClr val="tx2"/>
              </a:buClr>
              <a:buSzPct val="80000"/>
              <a:buFont typeface="Wingdings" panose="05000000000000000000" pitchFamily="2" charset="2"/>
              <a:buChar char="Ø"/>
            </a:pPr>
            <a:r>
              <a:rPr lang="en-US" sz="1900" dirty="0">
                <a:solidFill>
                  <a:schemeClr val="accent1">
                    <a:lumMod val="75000"/>
                  </a:schemeClr>
                </a:solidFill>
              </a:rPr>
              <a:t>Adherence to standards of care for </a:t>
            </a:r>
            <a:r>
              <a:rPr lang="en-US" sz="1900" dirty="0" err="1" smtClean="0">
                <a:solidFill>
                  <a:schemeClr val="accent1">
                    <a:lumMod val="75000"/>
                  </a:schemeClr>
                </a:solidFill>
              </a:rPr>
              <a:t>paediatric</a:t>
            </a:r>
            <a:r>
              <a:rPr lang="en-US" sz="1900" dirty="0" smtClean="0">
                <a:solidFill>
                  <a:schemeClr val="accent1">
                    <a:lumMod val="75000"/>
                  </a:schemeClr>
                </a:solidFill>
              </a:rPr>
              <a:t>/adult  ART </a:t>
            </a:r>
            <a:r>
              <a:rPr lang="en-US" sz="1900" dirty="0">
                <a:solidFill>
                  <a:schemeClr val="accent1">
                    <a:lumMod val="75000"/>
                  </a:schemeClr>
                </a:solidFill>
              </a:rPr>
              <a:t>services </a:t>
            </a:r>
            <a:r>
              <a:rPr lang="en-GB" sz="1900" dirty="0" smtClean="0">
                <a:solidFill>
                  <a:schemeClr val="accent1">
                    <a:lumMod val="75000"/>
                  </a:schemeClr>
                </a:solidFill>
              </a:rPr>
              <a:t> </a:t>
            </a:r>
            <a:endParaRPr lang="en-GB" sz="1900" dirty="0">
              <a:solidFill>
                <a:schemeClr val="accent1">
                  <a:lumMod val="75000"/>
                </a:schemeClr>
              </a:solidFill>
            </a:endParaRPr>
          </a:p>
          <a:p>
            <a:pPr lvl="3">
              <a:buClr>
                <a:schemeClr val="tx2"/>
              </a:buClr>
              <a:buSzPct val="80000"/>
              <a:buFont typeface="Wingdings" panose="05000000000000000000" pitchFamily="2" charset="2"/>
              <a:buChar char="Ø"/>
            </a:pPr>
            <a:r>
              <a:rPr lang="en-US" sz="1900" dirty="0">
                <a:solidFill>
                  <a:schemeClr val="accent1">
                    <a:lumMod val="75000"/>
                  </a:schemeClr>
                </a:solidFill>
              </a:rPr>
              <a:t>Adherence to standards of care for </a:t>
            </a:r>
            <a:r>
              <a:rPr lang="en-US" sz="1900" dirty="0" err="1">
                <a:solidFill>
                  <a:schemeClr val="accent1">
                    <a:lumMod val="75000"/>
                  </a:schemeClr>
                </a:solidFill>
              </a:rPr>
              <a:t>HTS</a:t>
            </a:r>
            <a:r>
              <a:rPr lang="en-US" sz="1900" dirty="0">
                <a:solidFill>
                  <a:schemeClr val="accent1">
                    <a:lumMod val="75000"/>
                  </a:schemeClr>
                </a:solidFill>
              </a:rPr>
              <a:t> </a:t>
            </a:r>
            <a:r>
              <a:rPr lang="en-US" sz="1900" dirty="0" smtClean="0">
                <a:solidFill>
                  <a:schemeClr val="accent1">
                    <a:lumMod val="75000"/>
                  </a:schemeClr>
                </a:solidFill>
              </a:rPr>
              <a:t>services</a:t>
            </a:r>
          </a:p>
          <a:p>
            <a:pPr lvl="3">
              <a:buClr>
                <a:schemeClr val="tx2"/>
              </a:buClr>
              <a:buSzPct val="80000"/>
              <a:buFont typeface="Wingdings" panose="05000000000000000000" pitchFamily="2" charset="2"/>
              <a:buChar char="Ø"/>
            </a:pPr>
            <a:r>
              <a:rPr lang="en-US" sz="1900" dirty="0">
                <a:solidFill>
                  <a:schemeClr val="accent1">
                    <a:lumMod val="75000"/>
                  </a:schemeClr>
                </a:solidFill>
              </a:rPr>
              <a:t>HIV care </a:t>
            </a:r>
            <a:r>
              <a:rPr lang="en-US" sz="1900" dirty="0" smtClean="0">
                <a:solidFill>
                  <a:schemeClr val="accent1">
                    <a:lumMod val="75000"/>
                  </a:schemeClr>
                </a:solidFill>
              </a:rPr>
              <a:t>coverage</a:t>
            </a:r>
          </a:p>
          <a:p>
            <a:pPr lvl="3">
              <a:buClr>
                <a:schemeClr val="tx2"/>
              </a:buClr>
              <a:buSzPct val="80000"/>
              <a:buFont typeface="Wingdings" panose="05000000000000000000" pitchFamily="2" charset="2"/>
              <a:buChar char="Ø"/>
            </a:pPr>
            <a:r>
              <a:rPr lang="en-GB" sz="1900" dirty="0">
                <a:solidFill>
                  <a:schemeClr val="accent1">
                    <a:lumMod val="75000"/>
                  </a:schemeClr>
                </a:solidFill>
              </a:rPr>
              <a:t>ART coverage</a:t>
            </a:r>
            <a:endParaRPr lang="en-US" sz="1900" dirty="0">
              <a:solidFill>
                <a:schemeClr val="accent1">
                  <a:lumMod val="75000"/>
                </a:schemeClr>
              </a:solidFill>
            </a:endParaRPr>
          </a:p>
          <a:p>
            <a:pPr lvl="3">
              <a:buClr>
                <a:schemeClr val="tx2"/>
              </a:buClr>
              <a:buSzPct val="80000"/>
              <a:buFont typeface="Wingdings" panose="05000000000000000000" pitchFamily="2" charset="2"/>
              <a:buChar char="Ø"/>
            </a:pPr>
            <a:r>
              <a:rPr lang="en-US" sz="1900" dirty="0">
                <a:solidFill>
                  <a:schemeClr val="accent1">
                    <a:lumMod val="75000"/>
                  </a:schemeClr>
                </a:solidFill>
              </a:rPr>
              <a:t>HIV patients receiving TB prophylaxis</a:t>
            </a:r>
            <a:r>
              <a:rPr lang="en-GB" altLang="en-US" sz="1900" dirty="0">
                <a:solidFill>
                  <a:schemeClr val="accent1">
                    <a:lumMod val="75000"/>
                  </a:schemeClr>
                </a:solidFill>
              </a:rPr>
              <a:t>	</a:t>
            </a:r>
            <a:endParaRPr lang="en-GB" altLang="en-US" sz="1900" dirty="0" smtClean="0">
              <a:solidFill>
                <a:schemeClr val="accent1">
                  <a:lumMod val="75000"/>
                </a:schemeClr>
              </a:solidFill>
            </a:endParaRPr>
          </a:p>
          <a:p>
            <a:pPr lvl="3">
              <a:buClr>
                <a:schemeClr val="tx2"/>
              </a:buClr>
              <a:buSzPct val="80000"/>
              <a:buFont typeface="Wingdings" panose="05000000000000000000" pitchFamily="2" charset="2"/>
              <a:buChar char="Ø"/>
            </a:pPr>
            <a:r>
              <a:rPr lang="en-GB" sz="1900" dirty="0">
                <a:solidFill>
                  <a:schemeClr val="accent1">
                    <a:lumMod val="75000"/>
                  </a:schemeClr>
                </a:solidFill>
              </a:rPr>
              <a:t>Adherence to standards of care for </a:t>
            </a:r>
            <a:r>
              <a:rPr lang="en-GB" sz="1900" dirty="0" err="1" smtClean="0">
                <a:solidFill>
                  <a:schemeClr val="accent1">
                    <a:lumMod val="75000"/>
                  </a:schemeClr>
                </a:solidFill>
              </a:rPr>
              <a:t>VMCC</a:t>
            </a:r>
            <a:endParaRPr lang="en-GB" altLang="en-US" sz="1900" dirty="0">
              <a:solidFill>
                <a:schemeClr val="accent1">
                  <a:lumMod val="75000"/>
                </a:schemeClr>
              </a:solidFill>
            </a:endParaRPr>
          </a:p>
          <a:p>
            <a:pPr lvl="2">
              <a:buClr>
                <a:schemeClr val="tx2"/>
              </a:buClr>
              <a:buSzPct val="80000"/>
              <a:buFont typeface="Wingdings" panose="05000000000000000000" pitchFamily="2" charset="2"/>
              <a:buChar char="Ø"/>
            </a:pPr>
            <a:r>
              <a:rPr lang="en-GB" altLang="en-US" sz="1900" b="1" dirty="0">
                <a:solidFill>
                  <a:srgbClr val="8A0000"/>
                </a:solidFill>
              </a:rPr>
              <a:t>Patient outcomes		</a:t>
            </a:r>
          </a:p>
          <a:p>
            <a:pPr lvl="3">
              <a:buClr>
                <a:schemeClr val="tx2"/>
              </a:buClr>
              <a:buSzPct val="80000"/>
              <a:buFont typeface="Wingdings" panose="05000000000000000000" pitchFamily="2" charset="2"/>
              <a:buChar char="Ø"/>
            </a:pPr>
            <a:r>
              <a:rPr lang="en-US" sz="1900" dirty="0">
                <a:solidFill>
                  <a:schemeClr val="accent1">
                    <a:lumMod val="75000"/>
                  </a:schemeClr>
                </a:solidFill>
              </a:rPr>
              <a:t>HIV viral load </a:t>
            </a:r>
            <a:r>
              <a:rPr lang="en-US" sz="1900" dirty="0" smtClean="0">
                <a:solidFill>
                  <a:schemeClr val="accent1">
                    <a:lumMod val="75000"/>
                  </a:schemeClr>
                </a:solidFill>
              </a:rPr>
              <a:t>suppression</a:t>
            </a:r>
          </a:p>
          <a:p>
            <a:pPr marL="1371600" lvl="3" indent="0">
              <a:buClr>
                <a:schemeClr val="tx2"/>
              </a:buClr>
              <a:buSzPct val="80000"/>
              <a:buNone/>
            </a:pPr>
            <a:endParaRPr lang="en-US" altLang="en-US" sz="1900" dirty="0"/>
          </a:p>
        </p:txBody>
      </p:sp>
      <p:sp>
        <p:nvSpPr>
          <p:cNvPr id="5" name="Text Box 22"/>
          <p:cNvSpPr txBox="1">
            <a:spLocks noChangeArrowheads="1"/>
          </p:cNvSpPr>
          <p:nvPr/>
        </p:nvSpPr>
        <p:spPr bwMode="auto">
          <a:xfrm>
            <a:off x="0" y="129515"/>
            <a:ext cx="9029700" cy="676995"/>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smtClean="0">
                <a:solidFill>
                  <a:srgbClr val="FFC000"/>
                </a:solidFill>
                <a:latin typeface="Calibri" pitchFamily="34" charset="0"/>
                <a:cs typeface="Arial" charset="0"/>
              </a:rPr>
              <a:t>A </a:t>
            </a:r>
            <a:r>
              <a:rPr lang="en-US" b="1" dirty="0">
                <a:solidFill>
                  <a:srgbClr val="FFC000"/>
                </a:solidFill>
                <a:latin typeface="Calibri" pitchFamily="34" charset="0"/>
                <a:cs typeface="Arial" charset="0"/>
              </a:rPr>
              <a:t>harmonized modular approach to </a:t>
            </a:r>
            <a:r>
              <a:rPr lang="en-US" b="1" dirty="0" smtClean="0">
                <a:solidFill>
                  <a:srgbClr val="FFC000"/>
                </a:solidFill>
                <a:latin typeface="Calibri" pitchFamily="34" charset="0"/>
                <a:cs typeface="Arial" charset="0"/>
              </a:rPr>
              <a:t>HFA</a:t>
            </a:r>
          </a:p>
          <a:p>
            <a:pPr algn="ctr" eaLnBrk="1" hangingPunct="1"/>
            <a:r>
              <a:rPr lang="en-GB" sz="2000" b="1" dirty="0" smtClean="0">
                <a:solidFill>
                  <a:srgbClr val="FFFF00"/>
                </a:solidFill>
                <a:latin typeface="Calibri" pitchFamily="34" charset="0"/>
                <a:cs typeface="Arial" charset="0"/>
              </a:rPr>
              <a:t>QUALITY AND SAFETY OF CARE MODULE</a:t>
            </a:r>
            <a:endParaRPr lang="en-US" sz="2000" b="1" dirty="0">
              <a:solidFill>
                <a:srgbClr val="FFFF00"/>
              </a:solidFill>
              <a:latin typeface="Calibri" pitchFamily="34" charset="0"/>
              <a:cs typeface="Arial" charset="0"/>
            </a:endParaRPr>
          </a:p>
        </p:txBody>
      </p:sp>
    </p:spTree>
    <p:extLst>
      <p:ext uri="{BB962C8B-B14F-4D97-AF65-F5344CB8AC3E}">
        <p14:creationId xmlns:p14="http://schemas.microsoft.com/office/powerpoint/2010/main" val="3588219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 y="806510"/>
            <a:ext cx="9029700" cy="6051490"/>
          </a:xfrm>
          <a:prstGeom prst="rect">
            <a:avLst/>
          </a:prstGeom>
        </p:spPr>
        <p:txBody>
          <a:bodyPr>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buClr>
              <a:buSzPct val="80000"/>
              <a:buFont typeface="Wingdings" panose="05000000000000000000" pitchFamily="2" charset="2"/>
              <a:buChar char="Ø"/>
            </a:pPr>
            <a:endParaRPr lang="en-GB" altLang="en-US" sz="1900" b="1" dirty="0" smtClean="0">
              <a:solidFill>
                <a:srgbClr val="8A0000"/>
              </a:solidFill>
            </a:endParaRPr>
          </a:p>
          <a:p>
            <a:pPr>
              <a:buClr>
                <a:schemeClr val="tx2"/>
              </a:buClr>
              <a:buSzPct val="80000"/>
              <a:buFont typeface="Wingdings" panose="05000000000000000000" pitchFamily="2" charset="2"/>
              <a:buChar char="Ø"/>
            </a:pPr>
            <a:r>
              <a:rPr lang="en-GB" altLang="en-US" sz="2800" b="1" dirty="0" smtClean="0">
                <a:solidFill>
                  <a:srgbClr val="8A0000"/>
                </a:solidFill>
              </a:rPr>
              <a:t>S</a:t>
            </a:r>
            <a:r>
              <a:rPr lang="en-GB" altLang="en-US" sz="2900" b="1" dirty="0" smtClean="0">
                <a:solidFill>
                  <a:srgbClr val="8A0000"/>
                </a:solidFill>
              </a:rPr>
              <a:t>ervice specific </a:t>
            </a:r>
            <a:r>
              <a:rPr lang="en-GB" altLang="en-US" sz="2900" b="1" dirty="0" err="1" smtClean="0">
                <a:solidFill>
                  <a:srgbClr val="8A0000"/>
                </a:solidFill>
              </a:rPr>
              <a:t>QoC</a:t>
            </a:r>
            <a:endParaRPr lang="en-GB" altLang="en-US" sz="2900" b="1" dirty="0" smtClean="0">
              <a:solidFill>
                <a:srgbClr val="FF0000"/>
              </a:solidFill>
            </a:endParaRPr>
          </a:p>
          <a:p>
            <a:pPr lvl="1">
              <a:buClr>
                <a:schemeClr val="tx2"/>
              </a:buClr>
              <a:buSzPct val="80000"/>
              <a:buFont typeface="Wingdings" panose="05000000000000000000" pitchFamily="2" charset="2"/>
              <a:buChar char="Ø"/>
            </a:pPr>
            <a:r>
              <a:rPr lang="en-GB" altLang="en-US" sz="2900" b="1" dirty="0" smtClean="0">
                <a:solidFill>
                  <a:srgbClr val="8A0000"/>
                </a:solidFill>
              </a:rPr>
              <a:t>Malaria</a:t>
            </a:r>
          </a:p>
          <a:p>
            <a:pPr lvl="2">
              <a:buClr>
                <a:schemeClr val="tx2"/>
              </a:buClr>
              <a:buSzPct val="80000"/>
              <a:buFont typeface="Wingdings" panose="05000000000000000000" pitchFamily="2" charset="2"/>
              <a:buChar char="Ø"/>
            </a:pPr>
            <a:r>
              <a:rPr lang="en-GB" altLang="en-US" sz="2900" b="1" dirty="0" smtClean="0">
                <a:solidFill>
                  <a:srgbClr val="8A0000"/>
                </a:solidFill>
              </a:rPr>
              <a:t>Patient care process 	</a:t>
            </a:r>
            <a:endParaRPr lang="en-GB" altLang="en-US" sz="2900" dirty="0">
              <a:solidFill>
                <a:srgbClr val="8A0000"/>
              </a:solidFill>
            </a:endParaRPr>
          </a:p>
          <a:p>
            <a:pPr lvl="3">
              <a:buClr>
                <a:schemeClr val="tx2"/>
              </a:buClr>
              <a:buSzPct val="80000"/>
              <a:buFont typeface="Wingdings" panose="05000000000000000000" pitchFamily="2" charset="2"/>
              <a:buChar char="Ø"/>
            </a:pPr>
            <a:r>
              <a:rPr lang="en-GB" sz="2900" dirty="0">
                <a:solidFill>
                  <a:schemeClr val="accent1">
                    <a:lumMod val="75000"/>
                  </a:schemeClr>
                </a:solidFill>
              </a:rPr>
              <a:t>Confirmed malaria cases </a:t>
            </a:r>
            <a:endParaRPr lang="en-GB" sz="2900" dirty="0" smtClean="0">
              <a:solidFill>
                <a:schemeClr val="accent1">
                  <a:lumMod val="75000"/>
                </a:schemeClr>
              </a:solidFill>
            </a:endParaRPr>
          </a:p>
          <a:p>
            <a:pPr lvl="3">
              <a:buClr>
                <a:schemeClr val="tx2"/>
              </a:buClr>
              <a:buSzPct val="80000"/>
              <a:buFont typeface="Wingdings" panose="05000000000000000000" pitchFamily="2" charset="2"/>
              <a:buChar char="Ø"/>
            </a:pPr>
            <a:r>
              <a:rPr lang="en-GB" sz="2900" dirty="0">
                <a:solidFill>
                  <a:schemeClr val="accent1">
                    <a:lumMod val="75000"/>
                  </a:schemeClr>
                </a:solidFill>
              </a:rPr>
              <a:t>Malaria diagnostic test </a:t>
            </a:r>
            <a:r>
              <a:rPr lang="en-GB" sz="2900" dirty="0" smtClean="0">
                <a:solidFill>
                  <a:schemeClr val="accent1">
                    <a:lumMod val="75000"/>
                  </a:schemeClr>
                </a:solidFill>
              </a:rPr>
              <a:t>rate</a:t>
            </a:r>
          </a:p>
          <a:p>
            <a:pPr lvl="3">
              <a:buClr>
                <a:schemeClr val="tx2"/>
              </a:buClr>
              <a:buSzPct val="80000"/>
              <a:buFont typeface="Wingdings" panose="05000000000000000000" pitchFamily="2" charset="2"/>
              <a:buChar char="Ø"/>
            </a:pPr>
            <a:r>
              <a:rPr lang="en-US" sz="2900" dirty="0">
                <a:solidFill>
                  <a:schemeClr val="accent1">
                    <a:lumMod val="75000"/>
                  </a:schemeClr>
                </a:solidFill>
              </a:rPr>
              <a:t>Confirmed malaria cases receiving treatment </a:t>
            </a:r>
            <a:endParaRPr lang="en-US" sz="2900" dirty="0" smtClean="0">
              <a:solidFill>
                <a:schemeClr val="accent1">
                  <a:lumMod val="75000"/>
                </a:schemeClr>
              </a:solidFill>
            </a:endParaRPr>
          </a:p>
          <a:p>
            <a:pPr lvl="3">
              <a:buClr>
                <a:schemeClr val="tx2"/>
              </a:buClr>
              <a:buSzPct val="80000"/>
              <a:buFont typeface="Wingdings" panose="05000000000000000000" pitchFamily="2" charset="2"/>
              <a:buChar char="Ø"/>
            </a:pPr>
            <a:r>
              <a:rPr lang="en-GB" sz="2900" dirty="0">
                <a:solidFill>
                  <a:schemeClr val="accent1">
                    <a:lumMod val="75000"/>
                  </a:schemeClr>
                </a:solidFill>
              </a:rPr>
              <a:t>Malaria cases (suspected and confirmed) receiving treatment</a:t>
            </a:r>
            <a:r>
              <a:rPr lang="en-GB" altLang="en-US" sz="2900" dirty="0">
                <a:solidFill>
                  <a:schemeClr val="accent1">
                    <a:lumMod val="75000"/>
                  </a:schemeClr>
                </a:solidFill>
              </a:rPr>
              <a:t>	</a:t>
            </a:r>
          </a:p>
          <a:p>
            <a:pPr lvl="2">
              <a:buClr>
                <a:schemeClr val="tx2"/>
              </a:buClr>
              <a:buSzPct val="80000"/>
              <a:buFont typeface="Wingdings" panose="05000000000000000000" pitchFamily="2" charset="2"/>
              <a:buChar char="Ø"/>
            </a:pPr>
            <a:r>
              <a:rPr lang="en-GB" altLang="en-US" sz="2900" b="1" dirty="0">
                <a:solidFill>
                  <a:srgbClr val="8A0000"/>
                </a:solidFill>
              </a:rPr>
              <a:t>Patient outcomes	</a:t>
            </a:r>
            <a:r>
              <a:rPr lang="en-GB" altLang="en-US" sz="2900" b="1" dirty="0" smtClean="0">
                <a:solidFill>
                  <a:srgbClr val="8A0000"/>
                </a:solidFill>
              </a:rPr>
              <a:t>	</a:t>
            </a:r>
          </a:p>
          <a:p>
            <a:pPr lvl="3">
              <a:buClr>
                <a:schemeClr val="tx2"/>
              </a:buClr>
              <a:buSzPct val="80000"/>
              <a:buFont typeface="Wingdings" panose="05000000000000000000" pitchFamily="2" charset="2"/>
              <a:buChar char="Ø"/>
            </a:pPr>
            <a:r>
              <a:rPr lang="en-US" sz="2900" dirty="0">
                <a:solidFill>
                  <a:schemeClr val="accent1">
                    <a:lumMod val="75000"/>
                  </a:schemeClr>
                </a:solidFill>
              </a:rPr>
              <a:t>Correct assessment and treatment for suspect malaria </a:t>
            </a:r>
            <a:r>
              <a:rPr lang="en-US" sz="2900" dirty="0" smtClean="0">
                <a:solidFill>
                  <a:schemeClr val="accent1">
                    <a:lumMod val="75000"/>
                  </a:schemeClr>
                </a:solidFill>
              </a:rPr>
              <a:t>cases (adult </a:t>
            </a:r>
            <a:r>
              <a:rPr lang="en-US" sz="2900" dirty="0">
                <a:solidFill>
                  <a:schemeClr val="accent1">
                    <a:lumMod val="75000"/>
                  </a:schemeClr>
                </a:solidFill>
              </a:rPr>
              <a:t>and child) </a:t>
            </a:r>
            <a:endParaRPr lang="en-US" sz="2900" dirty="0" smtClean="0">
              <a:solidFill>
                <a:schemeClr val="accent1">
                  <a:lumMod val="75000"/>
                </a:schemeClr>
              </a:solidFill>
            </a:endParaRPr>
          </a:p>
          <a:p>
            <a:pPr lvl="3">
              <a:buClr>
                <a:schemeClr val="tx2"/>
              </a:buClr>
              <a:buSzPct val="80000"/>
              <a:buFont typeface="Wingdings" panose="05000000000000000000" pitchFamily="2" charset="2"/>
              <a:buChar char="Ø"/>
            </a:pPr>
            <a:r>
              <a:rPr lang="en-GB" sz="2900" dirty="0">
                <a:solidFill>
                  <a:schemeClr val="accent1">
                    <a:lumMod val="75000"/>
                  </a:schemeClr>
                </a:solidFill>
              </a:rPr>
              <a:t>Malaria test positivity rate</a:t>
            </a:r>
            <a:endParaRPr lang="en-US" sz="2900" dirty="0">
              <a:solidFill>
                <a:schemeClr val="accent1">
                  <a:lumMod val="75000"/>
                </a:schemeClr>
              </a:solidFill>
            </a:endParaRPr>
          </a:p>
          <a:p>
            <a:pPr lvl="1">
              <a:buClr>
                <a:schemeClr val="tx2"/>
              </a:buClr>
              <a:buSzPct val="80000"/>
              <a:buFont typeface="Wingdings" panose="05000000000000000000" pitchFamily="2" charset="2"/>
              <a:buChar char="Ø"/>
            </a:pPr>
            <a:r>
              <a:rPr lang="en-GB" altLang="en-US" sz="2900" b="1" dirty="0" smtClean="0">
                <a:solidFill>
                  <a:srgbClr val="8A0000"/>
                </a:solidFill>
              </a:rPr>
              <a:t>TB</a:t>
            </a:r>
            <a:endParaRPr lang="en-GB" altLang="en-US" sz="2900" b="1" dirty="0">
              <a:solidFill>
                <a:srgbClr val="8A0000"/>
              </a:solidFill>
            </a:endParaRPr>
          </a:p>
          <a:p>
            <a:pPr lvl="2">
              <a:buClr>
                <a:schemeClr val="tx2"/>
              </a:buClr>
              <a:buSzPct val="80000"/>
              <a:buFont typeface="Wingdings" panose="05000000000000000000" pitchFamily="2" charset="2"/>
              <a:buChar char="Ø"/>
            </a:pPr>
            <a:r>
              <a:rPr lang="en-GB" altLang="en-US" sz="2900" b="1" dirty="0">
                <a:solidFill>
                  <a:srgbClr val="8A0000"/>
                </a:solidFill>
              </a:rPr>
              <a:t>Patient care process 	</a:t>
            </a:r>
            <a:endParaRPr lang="en-GB" altLang="en-US" sz="2900" dirty="0">
              <a:solidFill>
                <a:srgbClr val="8A0000"/>
              </a:solidFill>
            </a:endParaRPr>
          </a:p>
          <a:p>
            <a:pPr lvl="3">
              <a:buClr>
                <a:schemeClr val="tx2"/>
              </a:buClr>
              <a:buSzPct val="80000"/>
              <a:buFont typeface="Wingdings" panose="05000000000000000000" pitchFamily="2" charset="2"/>
              <a:buChar char="Ø"/>
            </a:pPr>
            <a:r>
              <a:rPr lang="en-GB" sz="2900" dirty="0">
                <a:solidFill>
                  <a:schemeClr val="accent1">
                    <a:lumMod val="75000"/>
                  </a:schemeClr>
                </a:solidFill>
              </a:rPr>
              <a:t>Adherence to standards of care for initiating TB treatment </a:t>
            </a:r>
          </a:p>
          <a:p>
            <a:pPr lvl="3">
              <a:buClr>
                <a:schemeClr val="tx2"/>
              </a:buClr>
              <a:buSzPct val="80000"/>
              <a:buFont typeface="Wingdings" panose="05000000000000000000" pitchFamily="2" charset="2"/>
              <a:buChar char="Ø"/>
            </a:pPr>
            <a:r>
              <a:rPr lang="en-US" sz="2900" dirty="0" smtClean="0">
                <a:solidFill>
                  <a:schemeClr val="accent1">
                    <a:lumMod val="75000"/>
                  </a:schemeClr>
                </a:solidFill>
              </a:rPr>
              <a:t>Adherence </a:t>
            </a:r>
            <a:r>
              <a:rPr lang="en-US" sz="2900" dirty="0">
                <a:solidFill>
                  <a:schemeClr val="accent1">
                    <a:lumMod val="75000"/>
                  </a:schemeClr>
                </a:solidFill>
              </a:rPr>
              <a:t>to standards for drug-susceptible TB treatment </a:t>
            </a:r>
            <a:endParaRPr lang="en-US" sz="2900" dirty="0" smtClean="0">
              <a:solidFill>
                <a:schemeClr val="accent1">
                  <a:lumMod val="75000"/>
                </a:schemeClr>
              </a:solidFill>
            </a:endParaRPr>
          </a:p>
          <a:p>
            <a:pPr lvl="3">
              <a:buClr>
                <a:schemeClr val="tx2"/>
              </a:buClr>
              <a:buSzPct val="80000"/>
              <a:buFont typeface="Wingdings" panose="05000000000000000000" pitchFamily="2" charset="2"/>
              <a:buChar char="Ø"/>
            </a:pPr>
            <a:r>
              <a:rPr lang="en-GB" sz="2900" dirty="0" smtClean="0">
                <a:solidFill>
                  <a:schemeClr val="accent1">
                    <a:lumMod val="75000"/>
                  </a:schemeClr>
                </a:solidFill>
              </a:rPr>
              <a:t>Drug </a:t>
            </a:r>
            <a:r>
              <a:rPr lang="en-GB" sz="2900" dirty="0">
                <a:solidFill>
                  <a:schemeClr val="accent1">
                    <a:lumMod val="75000"/>
                  </a:schemeClr>
                </a:solidFill>
              </a:rPr>
              <a:t>susceptibility testing coverage for TB patients</a:t>
            </a:r>
            <a:endParaRPr lang="en-GB" sz="2900" dirty="0" smtClean="0">
              <a:solidFill>
                <a:schemeClr val="accent1">
                  <a:lumMod val="75000"/>
                </a:schemeClr>
              </a:solidFill>
            </a:endParaRPr>
          </a:p>
          <a:p>
            <a:pPr lvl="3">
              <a:buClr>
                <a:schemeClr val="tx2"/>
              </a:buClr>
              <a:buSzPct val="80000"/>
              <a:buFont typeface="Wingdings" panose="05000000000000000000" pitchFamily="2" charset="2"/>
              <a:buChar char="Ø"/>
            </a:pPr>
            <a:r>
              <a:rPr lang="en-US" sz="2900" dirty="0" smtClean="0">
                <a:solidFill>
                  <a:schemeClr val="accent1">
                    <a:lumMod val="75000"/>
                  </a:schemeClr>
                </a:solidFill>
              </a:rPr>
              <a:t>HIV </a:t>
            </a:r>
            <a:r>
              <a:rPr lang="en-US" sz="2900" dirty="0">
                <a:solidFill>
                  <a:schemeClr val="accent1">
                    <a:lumMod val="75000"/>
                  </a:schemeClr>
                </a:solidFill>
              </a:rPr>
              <a:t>test results for TB patients</a:t>
            </a:r>
            <a:r>
              <a:rPr lang="en-GB" sz="2900" dirty="0" smtClean="0">
                <a:solidFill>
                  <a:schemeClr val="accent1">
                    <a:lumMod val="75000"/>
                  </a:schemeClr>
                </a:solidFill>
              </a:rPr>
              <a:t> </a:t>
            </a:r>
            <a:endParaRPr lang="en-GB" sz="2900" dirty="0">
              <a:solidFill>
                <a:schemeClr val="accent1">
                  <a:lumMod val="75000"/>
                </a:schemeClr>
              </a:solidFill>
            </a:endParaRPr>
          </a:p>
          <a:p>
            <a:pPr lvl="3">
              <a:buClr>
                <a:schemeClr val="tx2"/>
              </a:buClr>
              <a:buSzPct val="80000"/>
              <a:buFont typeface="Wingdings" panose="05000000000000000000" pitchFamily="2" charset="2"/>
              <a:buChar char="Ø"/>
            </a:pPr>
            <a:r>
              <a:rPr lang="en-GB" sz="2900" dirty="0">
                <a:solidFill>
                  <a:schemeClr val="accent1">
                    <a:lumMod val="75000"/>
                  </a:schemeClr>
                </a:solidFill>
              </a:rPr>
              <a:t>TB patients with HIV positive test results </a:t>
            </a:r>
            <a:endParaRPr lang="en-GB" sz="2900" dirty="0" smtClean="0">
              <a:solidFill>
                <a:schemeClr val="accent1">
                  <a:lumMod val="75000"/>
                </a:schemeClr>
              </a:solidFill>
            </a:endParaRPr>
          </a:p>
          <a:p>
            <a:pPr lvl="3">
              <a:buClr>
                <a:schemeClr val="tx2"/>
              </a:buClr>
              <a:buSzPct val="80000"/>
              <a:buFont typeface="Wingdings" panose="05000000000000000000" pitchFamily="2" charset="2"/>
              <a:buChar char="Ø"/>
            </a:pPr>
            <a:r>
              <a:rPr lang="en-GB" sz="2900" dirty="0" smtClean="0">
                <a:solidFill>
                  <a:schemeClr val="accent1">
                    <a:lumMod val="75000"/>
                  </a:schemeClr>
                </a:solidFill>
              </a:rPr>
              <a:t>HIV </a:t>
            </a:r>
            <a:r>
              <a:rPr lang="en-GB" sz="2900" dirty="0">
                <a:solidFill>
                  <a:schemeClr val="accent1">
                    <a:lumMod val="75000"/>
                  </a:schemeClr>
                </a:solidFill>
              </a:rPr>
              <a:t>patients receiving TB </a:t>
            </a:r>
            <a:r>
              <a:rPr lang="en-GB" sz="2900" dirty="0" smtClean="0">
                <a:solidFill>
                  <a:schemeClr val="accent1">
                    <a:lumMod val="75000"/>
                  </a:schemeClr>
                </a:solidFill>
              </a:rPr>
              <a:t>prophylaxis</a:t>
            </a:r>
          </a:p>
          <a:p>
            <a:pPr lvl="3">
              <a:buClr>
                <a:schemeClr val="tx2"/>
              </a:buClr>
              <a:buSzPct val="80000"/>
              <a:buFont typeface="Wingdings" panose="05000000000000000000" pitchFamily="2" charset="2"/>
              <a:buChar char="Ø"/>
            </a:pPr>
            <a:r>
              <a:rPr lang="en-US" sz="2900" dirty="0" smtClean="0">
                <a:solidFill>
                  <a:schemeClr val="accent1">
                    <a:lumMod val="75000"/>
                  </a:schemeClr>
                </a:solidFill>
              </a:rPr>
              <a:t>Adherence </a:t>
            </a:r>
            <a:r>
              <a:rPr lang="en-US" sz="2900" dirty="0">
                <a:solidFill>
                  <a:schemeClr val="accent1">
                    <a:lumMod val="75000"/>
                  </a:schemeClr>
                </a:solidFill>
              </a:rPr>
              <a:t>to standards for HIV/TB coinfection in ART patients </a:t>
            </a:r>
            <a:endParaRPr lang="en-US" sz="2900" dirty="0" smtClean="0">
              <a:solidFill>
                <a:schemeClr val="accent1">
                  <a:lumMod val="75000"/>
                </a:schemeClr>
              </a:solidFill>
            </a:endParaRPr>
          </a:p>
          <a:p>
            <a:pPr lvl="3">
              <a:buClr>
                <a:schemeClr val="tx2"/>
              </a:buClr>
              <a:buSzPct val="80000"/>
              <a:buFont typeface="Wingdings" panose="05000000000000000000" pitchFamily="2" charset="2"/>
              <a:buChar char="Ø"/>
            </a:pPr>
            <a:r>
              <a:rPr lang="en-GB" sz="2900" dirty="0" smtClean="0">
                <a:solidFill>
                  <a:schemeClr val="accent1">
                    <a:lumMod val="75000"/>
                  </a:schemeClr>
                </a:solidFill>
              </a:rPr>
              <a:t>HIV-positive </a:t>
            </a:r>
            <a:r>
              <a:rPr lang="en-GB" sz="2900" dirty="0">
                <a:solidFill>
                  <a:schemeClr val="accent1">
                    <a:lumMod val="75000"/>
                  </a:schemeClr>
                </a:solidFill>
              </a:rPr>
              <a:t>new and relapse TB patients on ART during TB treatment</a:t>
            </a:r>
            <a:endParaRPr lang="en-GB" altLang="en-US" sz="2900" dirty="0">
              <a:solidFill>
                <a:schemeClr val="accent1">
                  <a:lumMod val="75000"/>
                </a:schemeClr>
              </a:solidFill>
            </a:endParaRPr>
          </a:p>
          <a:p>
            <a:pPr lvl="2">
              <a:buClr>
                <a:schemeClr val="tx2"/>
              </a:buClr>
              <a:buSzPct val="80000"/>
              <a:buFont typeface="Wingdings" panose="05000000000000000000" pitchFamily="2" charset="2"/>
              <a:buChar char="Ø"/>
            </a:pPr>
            <a:r>
              <a:rPr lang="en-GB" altLang="en-US" sz="2900" b="1" dirty="0">
                <a:solidFill>
                  <a:srgbClr val="8A0000"/>
                </a:solidFill>
              </a:rPr>
              <a:t>Patient outcomes		</a:t>
            </a:r>
          </a:p>
          <a:p>
            <a:pPr lvl="3">
              <a:buClr>
                <a:schemeClr val="tx2"/>
              </a:buClr>
              <a:buSzPct val="80000"/>
              <a:buFont typeface="Wingdings" panose="05000000000000000000" pitchFamily="2" charset="2"/>
              <a:buChar char="Ø"/>
            </a:pPr>
            <a:r>
              <a:rPr lang="en-US" sz="2900" dirty="0" err="1">
                <a:solidFill>
                  <a:schemeClr val="accent1">
                    <a:lumMod val="75000"/>
                  </a:schemeClr>
                </a:solidFill>
              </a:rPr>
              <a:t>MDR</a:t>
            </a:r>
            <a:r>
              <a:rPr lang="en-US" sz="2900" dirty="0">
                <a:solidFill>
                  <a:schemeClr val="accent1">
                    <a:lumMod val="75000"/>
                  </a:schemeClr>
                </a:solidFill>
              </a:rPr>
              <a:t>-TB/RR-TB treatment </a:t>
            </a:r>
            <a:r>
              <a:rPr lang="en-US" sz="2900" dirty="0" smtClean="0">
                <a:solidFill>
                  <a:schemeClr val="accent1">
                    <a:lumMod val="75000"/>
                  </a:schemeClr>
                </a:solidFill>
              </a:rPr>
              <a:t>coverage</a:t>
            </a:r>
          </a:p>
          <a:p>
            <a:pPr lvl="3">
              <a:buClr>
                <a:schemeClr val="tx2"/>
              </a:buClr>
              <a:buSzPct val="80000"/>
              <a:buFont typeface="Wingdings" panose="05000000000000000000" pitchFamily="2" charset="2"/>
              <a:buChar char="Ø"/>
            </a:pPr>
            <a:r>
              <a:rPr lang="en-GB" sz="2900" dirty="0">
                <a:solidFill>
                  <a:schemeClr val="accent1">
                    <a:lumMod val="75000"/>
                  </a:schemeClr>
                </a:solidFill>
              </a:rPr>
              <a:t>Coverage of HIV positive patients for latent TB infection (</a:t>
            </a:r>
            <a:r>
              <a:rPr lang="en-GB" sz="2900" dirty="0" err="1">
                <a:solidFill>
                  <a:schemeClr val="accent1">
                    <a:lumMod val="75000"/>
                  </a:schemeClr>
                </a:solidFill>
              </a:rPr>
              <a:t>LTBI</a:t>
            </a:r>
            <a:r>
              <a:rPr lang="en-GB" sz="2900" dirty="0" smtClean="0">
                <a:solidFill>
                  <a:schemeClr val="accent1">
                    <a:lumMod val="75000"/>
                  </a:schemeClr>
                </a:solidFill>
              </a:rPr>
              <a:t>)</a:t>
            </a:r>
          </a:p>
          <a:p>
            <a:pPr lvl="3">
              <a:buClr>
                <a:schemeClr val="tx2"/>
              </a:buClr>
              <a:buSzPct val="80000"/>
              <a:buFont typeface="Wingdings" panose="05000000000000000000" pitchFamily="2" charset="2"/>
              <a:buChar char="Ø"/>
            </a:pPr>
            <a:r>
              <a:rPr lang="en-GB" sz="2900" dirty="0">
                <a:solidFill>
                  <a:schemeClr val="accent1">
                    <a:lumMod val="75000"/>
                  </a:schemeClr>
                </a:solidFill>
              </a:rPr>
              <a:t>Coverage of household contact children &lt;5 for latent TB </a:t>
            </a:r>
            <a:r>
              <a:rPr lang="en-GB" sz="2900" dirty="0" smtClean="0">
                <a:solidFill>
                  <a:schemeClr val="accent1">
                    <a:lumMod val="75000"/>
                  </a:schemeClr>
                </a:solidFill>
              </a:rPr>
              <a:t>infections</a:t>
            </a:r>
          </a:p>
          <a:p>
            <a:pPr lvl="3">
              <a:buClr>
                <a:schemeClr val="tx2"/>
              </a:buClr>
              <a:buSzPct val="80000"/>
              <a:buFont typeface="Wingdings" panose="05000000000000000000" pitchFamily="2" charset="2"/>
              <a:buChar char="Ø"/>
            </a:pPr>
            <a:endParaRPr lang="en-US" altLang="en-US" sz="2900" dirty="0"/>
          </a:p>
          <a:p>
            <a:pPr>
              <a:buClr>
                <a:schemeClr val="tx2"/>
              </a:buClr>
              <a:buSzPct val="80000"/>
              <a:buFont typeface="Wingdings" panose="05000000000000000000" pitchFamily="2" charset="2"/>
              <a:buChar char="Ø"/>
            </a:pPr>
            <a:r>
              <a:rPr lang="en-GB" altLang="en-US" sz="2900" b="1" dirty="0" smtClean="0">
                <a:solidFill>
                  <a:srgbClr val="8A0000"/>
                </a:solidFill>
              </a:rPr>
              <a:t>Patient perspective		</a:t>
            </a:r>
            <a:r>
              <a:rPr lang="en-GB" altLang="en-US" sz="2900" dirty="0">
                <a:solidFill>
                  <a:srgbClr val="8A0000"/>
                </a:solidFill>
              </a:rPr>
              <a:t>(</a:t>
            </a:r>
            <a:r>
              <a:rPr lang="en-GB" altLang="en-US" sz="2500" dirty="0">
                <a:solidFill>
                  <a:srgbClr val="8A0000"/>
                </a:solidFill>
              </a:rPr>
              <a:t>…….showing a </a:t>
            </a:r>
            <a:r>
              <a:rPr lang="en-GB" altLang="en-US" sz="2500" dirty="0" smtClean="0">
                <a:solidFill>
                  <a:srgbClr val="8A0000"/>
                </a:solidFill>
              </a:rPr>
              <a:t>selection)</a:t>
            </a:r>
            <a:endParaRPr lang="en-GB" sz="2500" dirty="0" smtClean="0"/>
          </a:p>
          <a:p>
            <a:pPr lvl="1">
              <a:buClr>
                <a:schemeClr val="tx2"/>
              </a:buClr>
              <a:buSzPct val="80000"/>
              <a:buFont typeface="Wingdings" panose="05000000000000000000" pitchFamily="2" charset="2"/>
              <a:buChar char="Ø"/>
            </a:pPr>
            <a:r>
              <a:rPr lang="en-GB" sz="2900" dirty="0">
                <a:solidFill>
                  <a:schemeClr val="accent1">
                    <a:lumMod val="75000"/>
                  </a:schemeClr>
                </a:solidFill>
              </a:rPr>
              <a:t>Patient </a:t>
            </a:r>
            <a:r>
              <a:rPr lang="en-GB" sz="2900" dirty="0" smtClean="0">
                <a:solidFill>
                  <a:schemeClr val="accent1">
                    <a:lumMod val="75000"/>
                  </a:schemeClr>
                </a:solidFill>
              </a:rPr>
              <a:t>satisfaction </a:t>
            </a:r>
            <a:endParaRPr lang="en-GB" sz="2900" dirty="0">
              <a:solidFill>
                <a:schemeClr val="accent1">
                  <a:lumMod val="75000"/>
                </a:schemeClr>
              </a:solidFill>
            </a:endParaRPr>
          </a:p>
        </p:txBody>
      </p:sp>
      <p:sp>
        <p:nvSpPr>
          <p:cNvPr id="5" name="Text Box 22"/>
          <p:cNvSpPr txBox="1">
            <a:spLocks noChangeArrowheads="1"/>
          </p:cNvSpPr>
          <p:nvPr/>
        </p:nvSpPr>
        <p:spPr bwMode="auto">
          <a:xfrm>
            <a:off x="0" y="129515"/>
            <a:ext cx="9029700" cy="676995"/>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smtClean="0">
                <a:solidFill>
                  <a:srgbClr val="FFC000"/>
                </a:solidFill>
                <a:latin typeface="Calibri" pitchFamily="34" charset="0"/>
                <a:cs typeface="Arial" charset="0"/>
              </a:rPr>
              <a:t>A </a:t>
            </a:r>
            <a:r>
              <a:rPr lang="en-US" b="1" dirty="0">
                <a:solidFill>
                  <a:srgbClr val="FFC000"/>
                </a:solidFill>
                <a:latin typeface="Calibri" pitchFamily="34" charset="0"/>
                <a:cs typeface="Arial" charset="0"/>
              </a:rPr>
              <a:t>harmonized modular approach to </a:t>
            </a:r>
            <a:r>
              <a:rPr lang="en-US" b="1" dirty="0" smtClean="0">
                <a:solidFill>
                  <a:srgbClr val="FFC000"/>
                </a:solidFill>
                <a:latin typeface="Calibri" pitchFamily="34" charset="0"/>
                <a:cs typeface="Arial" charset="0"/>
              </a:rPr>
              <a:t>HFA</a:t>
            </a:r>
          </a:p>
          <a:p>
            <a:pPr lvl="1" algn="ctr" eaLnBrk="1" hangingPunct="1"/>
            <a:r>
              <a:rPr lang="en-GB" sz="2000" b="1" dirty="0">
                <a:solidFill>
                  <a:srgbClr val="FFFF00"/>
                </a:solidFill>
                <a:latin typeface="Calibri" pitchFamily="34" charset="0"/>
                <a:cs typeface="Arial" charset="0"/>
              </a:rPr>
              <a:t>	</a:t>
            </a:r>
            <a:r>
              <a:rPr lang="en-GB" sz="2000" b="1" dirty="0" smtClean="0">
                <a:solidFill>
                  <a:srgbClr val="FFFF00"/>
                </a:solidFill>
                <a:latin typeface="Calibri" pitchFamily="34" charset="0"/>
                <a:cs typeface="Arial" charset="0"/>
              </a:rPr>
              <a:t>QUALITY AND SAFETY OF CARE MODULE  (</a:t>
            </a:r>
            <a:r>
              <a:rPr lang="en-GB" sz="1200" b="1" dirty="0" smtClean="0">
                <a:solidFill>
                  <a:srgbClr val="FFFF00"/>
                </a:solidFill>
                <a:latin typeface="Calibri" pitchFamily="34" charset="0"/>
                <a:cs typeface="Arial" charset="0"/>
              </a:rPr>
              <a:t>…….</a:t>
            </a:r>
            <a:r>
              <a:rPr lang="en-GB" sz="1200" b="1" i="1" dirty="0" smtClean="0">
                <a:solidFill>
                  <a:srgbClr val="FFFF00"/>
                </a:solidFill>
                <a:latin typeface="Calibri" pitchFamily="34" charset="0"/>
                <a:cs typeface="Arial" charset="0"/>
              </a:rPr>
              <a:t>continued</a:t>
            </a:r>
            <a:r>
              <a:rPr lang="en-GB" sz="2000" b="1" dirty="0" smtClean="0">
                <a:solidFill>
                  <a:srgbClr val="FFFF00"/>
                </a:solidFill>
                <a:latin typeface="Calibri" pitchFamily="34" charset="0"/>
                <a:cs typeface="Arial" charset="0"/>
              </a:rPr>
              <a:t>)</a:t>
            </a:r>
            <a:endParaRPr lang="en-US" sz="2000" b="1" dirty="0">
              <a:solidFill>
                <a:srgbClr val="FFFF00"/>
              </a:solidFill>
              <a:latin typeface="Calibri" pitchFamily="34" charset="0"/>
              <a:cs typeface="Arial" charset="0"/>
            </a:endParaRPr>
          </a:p>
        </p:txBody>
      </p:sp>
    </p:spTree>
    <p:extLst>
      <p:ext uri="{BB962C8B-B14F-4D97-AF65-F5344CB8AC3E}">
        <p14:creationId xmlns:p14="http://schemas.microsoft.com/office/powerpoint/2010/main" val="3695934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2"/>
          <p:cNvSpPr txBox="1">
            <a:spLocks noChangeArrowheads="1"/>
          </p:cNvSpPr>
          <p:nvPr/>
        </p:nvSpPr>
        <p:spPr bwMode="auto">
          <a:xfrm>
            <a:off x="57150" y="180975"/>
            <a:ext cx="9029700" cy="676995"/>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smtClean="0">
                <a:solidFill>
                  <a:srgbClr val="FFC000"/>
                </a:solidFill>
                <a:latin typeface="Calibri" pitchFamily="34" charset="0"/>
                <a:cs typeface="Arial" charset="0"/>
              </a:rPr>
              <a:t>A </a:t>
            </a:r>
            <a:r>
              <a:rPr lang="en-US" b="1" dirty="0">
                <a:solidFill>
                  <a:srgbClr val="FFC000"/>
                </a:solidFill>
                <a:latin typeface="Calibri" pitchFamily="34" charset="0"/>
                <a:cs typeface="Arial" charset="0"/>
              </a:rPr>
              <a:t>harmonized modular approach to </a:t>
            </a:r>
            <a:r>
              <a:rPr lang="en-US" b="1" dirty="0" smtClean="0">
                <a:solidFill>
                  <a:srgbClr val="FFC000"/>
                </a:solidFill>
                <a:latin typeface="Calibri" pitchFamily="34" charset="0"/>
                <a:cs typeface="Arial" charset="0"/>
              </a:rPr>
              <a:t>HFA</a:t>
            </a:r>
          </a:p>
          <a:p>
            <a:pPr algn="ctr" eaLnBrk="1" hangingPunct="1"/>
            <a:r>
              <a:rPr lang="en-GB" sz="2000" b="1" dirty="0" smtClean="0">
                <a:solidFill>
                  <a:srgbClr val="FFFF00"/>
                </a:solidFill>
                <a:latin typeface="Calibri" pitchFamily="34" charset="0"/>
                <a:cs typeface="Arial" charset="0"/>
              </a:rPr>
              <a:t>(Example of HIV </a:t>
            </a:r>
            <a:r>
              <a:rPr lang="en-GB" sz="2000" b="1" dirty="0" err="1" smtClean="0">
                <a:solidFill>
                  <a:srgbClr val="FFFF00"/>
                </a:solidFill>
                <a:latin typeface="Calibri" pitchFamily="34" charset="0"/>
                <a:cs typeface="Arial" charset="0"/>
              </a:rPr>
              <a:t>QoC</a:t>
            </a:r>
            <a:r>
              <a:rPr lang="en-GB" sz="2000" b="1" dirty="0" smtClean="0">
                <a:solidFill>
                  <a:srgbClr val="FFFF00"/>
                </a:solidFill>
                <a:latin typeface="Calibri" pitchFamily="34" charset="0"/>
                <a:cs typeface="Arial" charset="0"/>
              </a:rPr>
              <a:t>, </a:t>
            </a:r>
            <a:r>
              <a:rPr lang="en-GB" sz="2000" b="1" dirty="0">
                <a:solidFill>
                  <a:srgbClr val="FFFF00"/>
                </a:solidFill>
                <a:latin typeface="Calibri" pitchFamily="34" charset="0"/>
                <a:cs typeface="Arial" charset="0"/>
              </a:rPr>
              <a:t>Sierra Leone SARA Plus Report 2017)</a:t>
            </a:r>
            <a:endParaRPr lang="en-GB" sz="2000" b="1" dirty="0" smtClean="0">
              <a:solidFill>
                <a:srgbClr val="FFFF00"/>
              </a:solidFill>
              <a:latin typeface="Calibri" pitchFamily="34" charset="0"/>
              <a:cs typeface="Arial" charset="0"/>
            </a:endParaRPr>
          </a:p>
        </p:txBody>
      </p:sp>
      <p:graphicFrame>
        <p:nvGraphicFramePr>
          <p:cNvPr id="7" name="Chart 6">
            <a:extLst>
              <a:ext uri="{FF2B5EF4-FFF2-40B4-BE49-F238E27FC236}">
                <a16:creationId xmlns:wpc="http://schemas.microsoft.com/office/word/2010/wordprocessingCanvas" xmlns:mo="http://schemas.microsoft.com/office/mac/office/2008/main" xmlns:mc="http://schemas.openxmlformats.org/markup-compatibility/2006" xmlns:mv="urn:schemas-microsoft-com:mac:vml"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xdr="http://schemas.openxmlformats.org/drawingml/2006/spreadsheetDrawing" xmlns="" xmlns:w="http://schemas.openxmlformats.org/wordprocessingml/2006/main" xmlns:w10="urn:schemas-microsoft-com:office:word" xmlns:v="urn:schemas-microsoft-com:vml" xmlns:o="urn:schemas-microsoft-com:office:office" xmlns:lc="http://schemas.openxmlformats.org/drawingml/2006/lockedCanvas" id="{6B53BAC3-966A-E04C-91CE-077A4D84C8D3}"/>
              </a:ext>
            </a:extLst>
          </p:cNvPr>
          <p:cNvGraphicFramePr/>
          <p:nvPr>
            <p:extLst>
              <p:ext uri="{D42A27DB-BD31-4B8C-83A1-F6EECF244321}">
                <p14:modId xmlns:p14="http://schemas.microsoft.com/office/powerpoint/2010/main" val="233465444"/>
              </p:ext>
            </p:extLst>
          </p:nvPr>
        </p:nvGraphicFramePr>
        <p:xfrm>
          <a:off x="138112" y="1123674"/>
          <a:ext cx="8753475" cy="56579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0921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5691" y="987916"/>
            <a:ext cx="8550183" cy="5546233"/>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buClr>
              <a:buSzPct val="80000"/>
              <a:buFont typeface="Wingdings" panose="05000000000000000000" pitchFamily="2" charset="2"/>
              <a:buChar char="Ø"/>
            </a:pPr>
            <a:r>
              <a:rPr lang="en-GB" altLang="en-US" sz="1900" b="1" dirty="0">
                <a:solidFill>
                  <a:srgbClr val="8A0000"/>
                </a:solidFill>
              </a:rPr>
              <a:t>Management </a:t>
            </a:r>
            <a:r>
              <a:rPr lang="en-GB" altLang="en-US" sz="1900" b="1" dirty="0" smtClean="0">
                <a:solidFill>
                  <a:srgbClr val="8A0000"/>
                </a:solidFill>
              </a:rPr>
              <a:t>Practices 					</a:t>
            </a:r>
            <a:r>
              <a:rPr lang="en-GB" altLang="en-US" sz="1300" i="1" dirty="0" smtClean="0">
                <a:solidFill>
                  <a:srgbClr val="8A0000"/>
                </a:solidFill>
              </a:rPr>
              <a:t> </a:t>
            </a:r>
            <a:r>
              <a:rPr lang="en-GB" altLang="en-US" sz="1300" i="1" dirty="0">
                <a:solidFill>
                  <a:srgbClr val="8A0000"/>
                </a:solidFill>
              </a:rPr>
              <a:t>(….showing a selection)</a:t>
            </a:r>
            <a:endParaRPr lang="en-GB" altLang="en-US" sz="1300" dirty="0" smtClean="0">
              <a:solidFill>
                <a:srgbClr val="8A0000"/>
              </a:solidFill>
            </a:endParaRPr>
          </a:p>
          <a:p>
            <a:pPr lvl="1">
              <a:buClr>
                <a:schemeClr val="tx2"/>
              </a:buClr>
              <a:buSzPct val="80000"/>
              <a:buFont typeface="Wingdings" panose="05000000000000000000" pitchFamily="2" charset="2"/>
              <a:buChar char="Ø"/>
            </a:pPr>
            <a:r>
              <a:rPr lang="en-US" sz="1600" dirty="0" smtClean="0">
                <a:solidFill>
                  <a:schemeClr val="accent1">
                    <a:lumMod val="75000"/>
                  </a:schemeClr>
                </a:solidFill>
              </a:rPr>
              <a:t>Management systems to support facility functionality, efficiency, and accountability</a:t>
            </a:r>
          </a:p>
          <a:p>
            <a:pPr lvl="1">
              <a:buClr>
                <a:schemeClr val="tx2"/>
              </a:buClr>
              <a:buSzPct val="80000"/>
              <a:buFont typeface="Wingdings" panose="05000000000000000000" pitchFamily="2" charset="2"/>
              <a:buChar char="Ø"/>
            </a:pPr>
            <a:r>
              <a:rPr lang="en-US" sz="1600" dirty="0" smtClean="0">
                <a:solidFill>
                  <a:schemeClr val="accent1">
                    <a:lumMod val="75000"/>
                  </a:schemeClr>
                </a:solidFill>
              </a:rPr>
              <a:t>Facility-level external supervision for management</a:t>
            </a:r>
          </a:p>
          <a:p>
            <a:pPr lvl="1">
              <a:buClr>
                <a:schemeClr val="tx2"/>
              </a:buClr>
              <a:buSzPct val="80000"/>
              <a:buFont typeface="Wingdings" panose="05000000000000000000" pitchFamily="2" charset="2"/>
              <a:buChar char="Ø"/>
            </a:pPr>
            <a:r>
              <a:rPr lang="en-GB" sz="1600" dirty="0" smtClean="0">
                <a:solidFill>
                  <a:schemeClr val="accent1">
                    <a:lumMod val="75000"/>
                  </a:schemeClr>
                </a:solidFill>
              </a:rPr>
              <a:t>Drug management systems</a:t>
            </a:r>
          </a:p>
          <a:p>
            <a:pPr lvl="1">
              <a:buClr>
                <a:schemeClr val="tx2"/>
              </a:buClr>
              <a:buSzPct val="80000"/>
              <a:buFont typeface="Wingdings" panose="05000000000000000000" pitchFamily="2" charset="2"/>
              <a:buChar char="Ø"/>
            </a:pPr>
            <a:r>
              <a:rPr lang="en-US" sz="1600" dirty="0" smtClean="0">
                <a:solidFill>
                  <a:schemeClr val="accent1">
                    <a:lumMod val="75000"/>
                  </a:schemeClr>
                </a:solidFill>
              </a:rPr>
              <a:t>Systems for maintenance and repair</a:t>
            </a:r>
          </a:p>
          <a:p>
            <a:pPr lvl="1">
              <a:buClr>
                <a:schemeClr val="tx2"/>
              </a:buClr>
              <a:buSzPct val="80000"/>
              <a:buFont typeface="Wingdings" panose="05000000000000000000" pitchFamily="2" charset="2"/>
              <a:buChar char="Ø"/>
            </a:pPr>
            <a:r>
              <a:rPr lang="en-US" sz="1600" dirty="0" smtClean="0">
                <a:solidFill>
                  <a:schemeClr val="accent1">
                    <a:lumMod val="75000"/>
                  </a:schemeClr>
                </a:solidFill>
              </a:rPr>
              <a:t>Facility use of information for management</a:t>
            </a:r>
            <a:r>
              <a:rPr lang="en-US" sz="1700" dirty="0" smtClean="0">
                <a:solidFill>
                  <a:schemeClr val="accent1">
                    <a:lumMod val="75000"/>
                  </a:schemeClr>
                </a:solidFill>
              </a:rPr>
              <a:t> </a:t>
            </a:r>
            <a:endParaRPr lang="en-GB" sz="1800" dirty="0" smtClean="0">
              <a:solidFill>
                <a:schemeClr val="accent1">
                  <a:lumMod val="75000"/>
                </a:schemeClr>
              </a:solidFill>
            </a:endParaRPr>
          </a:p>
          <a:p>
            <a:pPr>
              <a:buClr>
                <a:schemeClr val="tx2"/>
              </a:buClr>
              <a:buSzPct val="80000"/>
              <a:buFont typeface="Wingdings" panose="05000000000000000000" pitchFamily="2" charset="2"/>
              <a:buChar char="Ø"/>
            </a:pPr>
            <a:endParaRPr lang="en-GB" altLang="en-US" sz="1900" b="1" dirty="0" smtClean="0">
              <a:solidFill>
                <a:srgbClr val="8A0000"/>
              </a:solidFill>
            </a:endParaRPr>
          </a:p>
          <a:p>
            <a:pPr>
              <a:buClr>
                <a:schemeClr val="tx2"/>
              </a:buClr>
              <a:buSzPct val="80000"/>
              <a:buFont typeface="Wingdings" panose="05000000000000000000" pitchFamily="2" charset="2"/>
              <a:buChar char="Ø"/>
            </a:pPr>
            <a:r>
              <a:rPr lang="en-GB" altLang="en-US" sz="1900" b="1" dirty="0" smtClean="0">
                <a:solidFill>
                  <a:srgbClr val="8A0000"/>
                </a:solidFill>
              </a:rPr>
              <a:t>Finance 	</a:t>
            </a:r>
            <a:r>
              <a:rPr lang="en-GB" altLang="en-US" sz="2000" dirty="0">
                <a:solidFill>
                  <a:srgbClr val="8A0000"/>
                </a:solidFill>
              </a:rPr>
              <a:t> </a:t>
            </a:r>
            <a:r>
              <a:rPr lang="en-GB" altLang="en-US" sz="2000" dirty="0" smtClean="0">
                <a:solidFill>
                  <a:srgbClr val="8A0000"/>
                </a:solidFill>
              </a:rPr>
              <a:t>							</a:t>
            </a:r>
            <a:r>
              <a:rPr lang="en-GB" altLang="en-US" sz="1300" i="1" dirty="0" smtClean="0">
                <a:solidFill>
                  <a:srgbClr val="8A0000"/>
                </a:solidFill>
              </a:rPr>
              <a:t>(….</a:t>
            </a:r>
            <a:r>
              <a:rPr lang="en-GB" altLang="en-US" sz="1300" i="1" dirty="0">
                <a:solidFill>
                  <a:srgbClr val="8A0000"/>
                </a:solidFill>
              </a:rPr>
              <a:t>showing a selection)</a:t>
            </a:r>
            <a:endParaRPr lang="en-GB" altLang="en-US" sz="1300" b="1" dirty="0" smtClean="0">
              <a:solidFill>
                <a:srgbClr val="8A0000"/>
              </a:solidFill>
            </a:endParaRPr>
          </a:p>
          <a:p>
            <a:pPr lvl="1">
              <a:buClr>
                <a:schemeClr val="tx2"/>
              </a:buClr>
              <a:buSzPct val="80000"/>
              <a:buFont typeface="Wingdings" panose="05000000000000000000" pitchFamily="2" charset="2"/>
              <a:buChar char="Ø"/>
            </a:pPr>
            <a:r>
              <a:rPr lang="en-US" sz="1600" dirty="0">
                <a:solidFill>
                  <a:schemeClr val="accent1">
                    <a:lumMod val="75000"/>
                  </a:schemeClr>
                </a:solidFill>
              </a:rPr>
              <a:t>Knowledge of costs and budget accountability</a:t>
            </a:r>
          </a:p>
          <a:p>
            <a:pPr lvl="1">
              <a:buClr>
                <a:schemeClr val="tx2"/>
              </a:buClr>
              <a:buSzPct val="80000"/>
              <a:buFont typeface="Wingdings" panose="05000000000000000000" pitchFamily="2" charset="2"/>
              <a:buChar char="Ø"/>
            </a:pPr>
            <a:r>
              <a:rPr lang="en-GB" sz="1600" dirty="0">
                <a:solidFill>
                  <a:schemeClr val="accent1">
                    <a:lumMod val="75000"/>
                  </a:schemeClr>
                </a:solidFill>
              </a:rPr>
              <a:t>Accountability for user fees </a:t>
            </a:r>
          </a:p>
          <a:p>
            <a:pPr lvl="1">
              <a:buClr>
                <a:schemeClr val="tx2"/>
              </a:buClr>
              <a:buSzPct val="80000"/>
              <a:buFont typeface="Wingdings" panose="05000000000000000000" pitchFamily="2" charset="2"/>
              <a:buChar char="Ø"/>
            </a:pPr>
            <a:r>
              <a:rPr lang="en-GB" sz="1600" dirty="0">
                <a:solidFill>
                  <a:schemeClr val="accent1">
                    <a:lumMod val="75000"/>
                  </a:schemeClr>
                </a:solidFill>
              </a:rPr>
              <a:t>Financial accountability</a:t>
            </a:r>
          </a:p>
          <a:p>
            <a:pPr lvl="1">
              <a:buClr>
                <a:schemeClr val="tx2"/>
              </a:buClr>
              <a:buSzPct val="80000"/>
              <a:buFont typeface="Wingdings" panose="05000000000000000000" pitchFamily="2" charset="2"/>
              <a:buChar char="Ø"/>
            </a:pPr>
            <a:r>
              <a:rPr lang="en-US" sz="1600" dirty="0">
                <a:solidFill>
                  <a:schemeClr val="accent1">
                    <a:lumMod val="75000"/>
                  </a:schemeClr>
                </a:solidFill>
              </a:rPr>
              <a:t>Median consumer price ratio of selected medicines</a:t>
            </a:r>
          </a:p>
          <a:p>
            <a:pPr lvl="1">
              <a:buClr>
                <a:schemeClr val="tx2"/>
              </a:buClr>
              <a:buSzPct val="80000"/>
              <a:buFont typeface="Wingdings" panose="05000000000000000000" pitchFamily="2" charset="2"/>
              <a:buChar char="Ø"/>
            </a:pPr>
            <a:endParaRPr lang="en-US" sz="1800" dirty="0" smtClean="0"/>
          </a:p>
          <a:p>
            <a:pPr>
              <a:buClr>
                <a:schemeClr val="tx2"/>
              </a:buClr>
              <a:buSzPct val="80000"/>
              <a:buFont typeface="Wingdings" panose="05000000000000000000" pitchFamily="2" charset="2"/>
              <a:buChar char="Ø"/>
            </a:pPr>
            <a:r>
              <a:rPr lang="en-GB" sz="1900" b="1" dirty="0">
                <a:solidFill>
                  <a:srgbClr val="8A0000"/>
                </a:solidFill>
              </a:rPr>
              <a:t>Utilization and </a:t>
            </a:r>
            <a:r>
              <a:rPr lang="en-GB" sz="1900" b="1" dirty="0" smtClean="0">
                <a:solidFill>
                  <a:srgbClr val="8A0000"/>
                </a:solidFill>
              </a:rPr>
              <a:t>efficiency	   					</a:t>
            </a:r>
            <a:r>
              <a:rPr lang="en-GB" altLang="en-US" sz="1900" dirty="0" smtClean="0">
                <a:solidFill>
                  <a:srgbClr val="8A0000"/>
                </a:solidFill>
              </a:rPr>
              <a:t> </a:t>
            </a:r>
            <a:r>
              <a:rPr lang="en-GB" altLang="en-US" sz="1300" i="1" dirty="0" smtClean="0">
                <a:solidFill>
                  <a:srgbClr val="8A0000"/>
                </a:solidFill>
              </a:rPr>
              <a:t>(….showing a selection)</a:t>
            </a:r>
            <a:endParaRPr lang="en-GB" sz="1300" b="1" i="1" dirty="0" smtClean="0">
              <a:solidFill>
                <a:srgbClr val="8A0000"/>
              </a:solidFill>
            </a:endParaRPr>
          </a:p>
          <a:p>
            <a:pPr lvl="1">
              <a:buClr>
                <a:schemeClr val="tx2"/>
              </a:buClr>
              <a:buSzPct val="80000"/>
              <a:buFont typeface="Wingdings" panose="05000000000000000000" pitchFamily="2" charset="2"/>
              <a:buChar char="Ø"/>
            </a:pPr>
            <a:r>
              <a:rPr lang="en-US" sz="1600" dirty="0">
                <a:solidFill>
                  <a:schemeClr val="accent1">
                    <a:lumMod val="75000"/>
                  </a:schemeClr>
                </a:solidFill>
              </a:rPr>
              <a:t>Health care provider case load (inpatient / outpatient)</a:t>
            </a:r>
          </a:p>
          <a:p>
            <a:pPr lvl="1">
              <a:buClr>
                <a:schemeClr val="tx2"/>
              </a:buClr>
              <a:buSzPct val="80000"/>
              <a:buFont typeface="Wingdings" panose="05000000000000000000" pitchFamily="2" charset="2"/>
              <a:buChar char="Ø"/>
            </a:pPr>
            <a:r>
              <a:rPr lang="en-GB" sz="1600" dirty="0">
                <a:solidFill>
                  <a:schemeClr val="accent1">
                    <a:lumMod val="75000"/>
                  </a:schemeClr>
                </a:solidFill>
              </a:rPr>
              <a:t>Staffing complement</a:t>
            </a:r>
          </a:p>
          <a:p>
            <a:pPr lvl="1">
              <a:buClr>
                <a:schemeClr val="tx2"/>
              </a:buClr>
              <a:buSzPct val="80000"/>
              <a:buFont typeface="Wingdings" panose="05000000000000000000" pitchFamily="2" charset="2"/>
              <a:buChar char="Ø"/>
            </a:pPr>
            <a:r>
              <a:rPr lang="en-US" sz="1600" dirty="0">
                <a:solidFill>
                  <a:schemeClr val="accent1">
                    <a:lumMod val="75000"/>
                  </a:schemeClr>
                </a:solidFill>
              </a:rPr>
              <a:t>Waiting time to elective surgery </a:t>
            </a:r>
          </a:p>
          <a:p>
            <a:pPr lvl="1">
              <a:buClr>
                <a:schemeClr val="tx2"/>
              </a:buClr>
              <a:buSzPct val="80000"/>
              <a:buFont typeface="Wingdings" panose="05000000000000000000" pitchFamily="2" charset="2"/>
              <a:buChar char="Ø"/>
            </a:pPr>
            <a:r>
              <a:rPr lang="en-US" sz="1600" dirty="0">
                <a:solidFill>
                  <a:schemeClr val="accent1">
                    <a:lumMod val="75000"/>
                  </a:schemeClr>
                </a:solidFill>
              </a:rPr>
              <a:t>Health worker in facility by cad</a:t>
            </a:r>
            <a:r>
              <a:rPr lang="en-US" sz="1600" dirty="0" smtClean="0">
                <a:solidFill>
                  <a:schemeClr val="accent1">
                    <a:lumMod val="75000"/>
                  </a:schemeClr>
                </a:solidFill>
              </a:rPr>
              <a:t>re</a:t>
            </a:r>
          </a:p>
          <a:p>
            <a:pPr lvl="1">
              <a:buClr>
                <a:schemeClr val="tx2"/>
              </a:buClr>
              <a:buSzPct val="80000"/>
              <a:buFont typeface="Wingdings" panose="05000000000000000000" pitchFamily="2" charset="2"/>
              <a:buChar char="Ø"/>
            </a:pPr>
            <a:endParaRPr lang="en-US" sz="1600" dirty="0"/>
          </a:p>
          <a:p>
            <a:pPr>
              <a:buClr>
                <a:schemeClr val="tx2"/>
              </a:buClr>
              <a:buSzPct val="80000"/>
              <a:buFont typeface="Wingdings" panose="05000000000000000000" pitchFamily="2" charset="2"/>
              <a:buChar char="Ø"/>
            </a:pPr>
            <a:r>
              <a:rPr lang="en-GB" sz="1900" b="1" dirty="0" smtClean="0">
                <a:solidFill>
                  <a:srgbClr val="8A0000"/>
                </a:solidFill>
              </a:rPr>
              <a:t>Health worker absenteeism </a:t>
            </a:r>
            <a:r>
              <a:rPr lang="en-GB" altLang="en-US" sz="2000" dirty="0" smtClean="0">
                <a:solidFill>
                  <a:srgbClr val="8A0000"/>
                </a:solidFill>
              </a:rPr>
              <a:t> </a:t>
            </a:r>
            <a:endParaRPr lang="en-US" sz="1900" b="1" dirty="0">
              <a:solidFill>
                <a:srgbClr val="8A0000"/>
              </a:solidFill>
            </a:endParaRPr>
          </a:p>
          <a:p>
            <a:pPr marL="457200" lvl="1" indent="0">
              <a:buClr>
                <a:schemeClr val="tx2"/>
              </a:buClr>
              <a:buSzPct val="80000"/>
              <a:buNone/>
            </a:pPr>
            <a:endParaRPr lang="en-US" altLang="en-US" sz="2400" dirty="0" smtClean="0">
              <a:latin typeface="+mj-lt"/>
            </a:endParaRPr>
          </a:p>
          <a:p>
            <a:pPr>
              <a:buSzPct val="80000"/>
              <a:buFont typeface="Wingdings" pitchFamily="2" charset="2"/>
              <a:buChar char=""/>
            </a:pPr>
            <a:endParaRPr lang="en-US" altLang="en-US" sz="2400" dirty="0" smtClean="0">
              <a:latin typeface="+mj-lt"/>
            </a:endParaRPr>
          </a:p>
          <a:p>
            <a:pPr>
              <a:buSzPct val="80000"/>
              <a:buFont typeface="Wingdings" pitchFamily="2" charset="2"/>
              <a:buNone/>
            </a:pPr>
            <a:endParaRPr lang="en-US" altLang="en-US" sz="2400" dirty="0" smtClean="0">
              <a:latin typeface="+mj-lt"/>
            </a:endParaRPr>
          </a:p>
          <a:p>
            <a:pPr>
              <a:buSzPct val="80000"/>
              <a:buFont typeface="Wingdings" pitchFamily="2" charset="2"/>
              <a:buNone/>
            </a:pPr>
            <a:endParaRPr lang="en-US" altLang="en-US" dirty="0" smtClean="0">
              <a:latin typeface="+mj-lt"/>
            </a:endParaRPr>
          </a:p>
          <a:p>
            <a:pPr>
              <a:buSzPct val="80000"/>
              <a:buFont typeface="Wingdings" pitchFamily="2" charset="2"/>
              <a:buNone/>
            </a:pPr>
            <a:endParaRPr lang="en-US" altLang="en-US" dirty="0" smtClean="0">
              <a:latin typeface="+mj-lt"/>
            </a:endParaRPr>
          </a:p>
        </p:txBody>
      </p:sp>
      <p:sp>
        <p:nvSpPr>
          <p:cNvPr id="6" name="Text Box 22"/>
          <p:cNvSpPr txBox="1">
            <a:spLocks noChangeArrowheads="1"/>
          </p:cNvSpPr>
          <p:nvPr/>
        </p:nvSpPr>
        <p:spPr bwMode="auto">
          <a:xfrm>
            <a:off x="47625" y="129515"/>
            <a:ext cx="9029700" cy="676995"/>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smtClean="0">
                <a:solidFill>
                  <a:srgbClr val="FFC000"/>
                </a:solidFill>
                <a:latin typeface="Calibri" pitchFamily="34" charset="0"/>
                <a:cs typeface="Arial" charset="0"/>
              </a:rPr>
              <a:t>A </a:t>
            </a:r>
            <a:r>
              <a:rPr lang="en-US" b="1" dirty="0">
                <a:solidFill>
                  <a:srgbClr val="FFC000"/>
                </a:solidFill>
                <a:latin typeface="Calibri" pitchFamily="34" charset="0"/>
                <a:cs typeface="Arial" charset="0"/>
              </a:rPr>
              <a:t>harmonized modular approach to </a:t>
            </a:r>
            <a:r>
              <a:rPr lang="en-US" b="1" dirty="0" smtClean="0">
                <a:solidFill>
                  <a:srgbClr val="FFC000"/>
                </a:solidFill>
                <a:latin typeface="Calibri" pitchFamily="34" charset="0"/>
                <a:cs typeface="Arial" charset="0"/>
              </a:rPr>
              <a:t>HFA</a:t>
            </a:r>
          </a:p>
          <a:p>
            <a:pPr algn="ctr" eaLnBrk="1" hangingPunct="1"/>
            <a:r>
              <a:rPr lang="en-GB" sz="2000" b="1" dirty="0" smtClean="0">
                <a:solidFill>
                  <a:srgbClr val="FFFF00"/>
                </a:solidFill>
                <a:latin typeface="Calibri" pitchFamily="34" charset="0"/>
                <a:cs typeface="Arial" charset="0"/>
              </a:rPr>
              <a:t>MANAGEMENT AND FINANCE MODULE</a:t>
            </a:r>
            <a:endParaRPr lang="en-US" sz="2000" b="1" dirty="0">
              <a:solidFill>
                <a:srgbClr val="FFFF00"/>
              </a:solidFill>
              <a:latin typeface="Calibri" pitchFamily="34" charset="0"/>
              <a:cs typeface="Arial" charset="0"/>
            </a:endParaRPr>
          </a:p>
        </p:txBody>
      </p:sp>
    </p:spTree>
    <p:extLst>
      <p:ext uri="{BB962C8B-B14F-4D97-AF65-F5344CB8AC3E}">
        <p14:creationId xmlns:p14="http://schemas.microsoft.com/office/powerpoint/2010/main" val="1798009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09537" y="940292"/>
            <a:ext cx="8810625" cy="494615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buClr>
              <a:buSzPct val="80000"/>
              <a:buFont typeface="Wingdings" panose="05000000000000000000" pitchFamily="2" charset="2"/>
              <a:buChar char="Ø"/>
            </a:pPr>
            <a:endParaRPr lang="en-GB" altLang="en-US" sz="1800" b="1" dirty="0" smtClean="0">
              <a:solidFill>
                <a:srgbClr val="8A0000"/>
              </a:solidFill>
            </a:endParaRPr>
          </a:p>
          <a:p>
            <a:pPr>
              <a:buClr>
                <a:schemeClr val="tx2"/>
              </a:buClr>
              <a:buSzPct val="80000"/>
              <a:buFont typeface="Wingdings" panose="05000000000000000000" pitchFamily="2" charset="2"/>
              <a:buChar char="Ø"/>
            </a:pPr>
            <a:r>
              <a:rPr lang="en-GB" altLang="en-US" sz="1800" b="1" dirty="0" smtClean="0">
                <a:solidFill>
                  <a:srgbClr val="8A0000"/>
                </a:solidFill>
              </a:rPr>
              <a:t>Cross-cutting </a:t>
            </a:r>
          </a:p>
          <a:p>
            <a:pPr lvl="1">
              <a:buClr>
                <a:schemeClr val="tx2"/>
              </a:buClr>
              <a:buSzPct val="80000"/>
              <a:buFont typeface="Wingdings" panose="05000000000000000000" pitchFamily="2" charset="2"/>
              <a:buChar char="Ø"/>
            </a:pPr>
            <a:r>
              <a:rPr lang="en-GB" sz="1800" dirty="0">
                <a:solidFill>
                  <a:schemeClr val="accent1">
                    <a:lumMod val="75000"/>
                  </a:schemeClr>
                </a:solidFill>
              </a:rPr>
              <a:t>Verification </a:t>
            </a:r>
            <a:r>
              <a:rPr lang="en-GB" sz="1800" dirty="0" smtClean="0">
                <a:solidFill>
                  <a:schemeClr val="accent1">
                    <a:lumMod val="75000"/>
                  </a:schemeClr>
                </a:solidFill>
              </a:rPr>
              <a:t>of </a:t>
            </a:r>
            <a:r>
              <a:rPr lang="en-GB" sz="1800" dirty="0">
                <a:solidFill>
                  <a:schemeClr val="accent1">
                    <a:lumMod val="75000"/>
                  </a:schemeClr>
                </a:solidFill>
              </a:rPr>
              <a:t>reported </a:t>
            </a:r>
            <a:r>
              <a:rPr lang="en-GB" sz="1800" dirty="0" err="1">
                <a:solidFill>
                  <a:schemeClr val="accent1">
                    <a:lumMod val="75000"/>
                  </a:schemeClr>
                </a:solidFill>
              </a:rPr>
              <a:t>OPD</a:t>
            </a:r>
            <a:r>
              <a:rPr lang="en-GB" sz="1800" dirty="0">
                <a:solidFill>
                  <a:schemeClr val="accent1">
                    <a:lumMod val="75000"/>
                  </a:schemeClr>
                </a:solidFill>
              </a:rPr>
              <a:t> visits</a:t>
            </a:r>
          </a:p>
          <a:p>
            <a:pPr lvl="1">
              <a:buClr>
                <a:schemeClr val="tx2"/>
              </a:buClr>
              <a:buSzPct val="80000"/>
              <a:buFont typeface="Wingdings" panose="05000000000000000000" pitchFamily="2" charset="2"/>
              <a:buChar char="Ø"/>
            </a:pPr>
            <a:endParaRPr lang="en-GB" sz="1800" dirty="0" smtClean="0"/>
          </a:p>
          <a:p>
            <a:pPr>
              <a:buClr>
                <a:schemeClr val="tx2"/>
              </a:buClr>
              <a:buSzPct val="80000"/>
              <a:buFont typeface="Wingdings" panose="05000000000000000000" pitchFamily="2" charset="2"/>
              <a:buChar char="Ø"/>
            </a:pPr>
            <a:r>
              <a:rPr lang="en-GB" altLang="en-US" sz="1800" b="1" dirty="0" smtClean="0">
                <a:solidFill>
                  <a:srgbClr val="8A0000"/>
                </a:solidFill>
              </a:rPr>
              <a:t>Service specific </a:t>
            </a:r>
            <a:r>
              <a:rPr lang="en-GB" altLang="en-US" sz="1200" b="1" dirty="0">
                <a:solidFill>
                  <a:srgbClr val="8A0000"/>
                </a:solidFill>
              </a:rPr>
              <a:t> </a:t>
            </a:r>
            <a:r>
              <a:rPr lang="en-GB" altLang="en-US" sz="1200" b="1" dirty="0" smtClean="0">
                <a:solidFill>
                  <a:srgbClr val="8A0000"/>
                </a:solidFill>
              </a:rPr>
              <a:t>				</a:t>
            </a:r>
            <a:r>
              <a:rPr lang="en-GB" altLang="en-US" sz="1200" dirty="0" smtClean="0">
                <a:solidFill>
                  <a:srgbClr val="8A0000"/>
                </a:solidFill>
              </a:rPr>
              <a:t>(….</a:t>
            </a:r>
            <a:r>
              <a:rPr lang="en-GB" altLang="en-US" sz="1200" dirty="0">
                <a:solidFill>
                  <a:srgbClr val="8A0000"/>
                </a:solidFill>
              </a:rPr>
              <a:t>showing a selection)</a:t>
            </a:r>
            <a:endParaRPr lang="en-GB" altLang="en-US" sz="1200" b="1" dirty="0" smtClean="0">
              <a:solidFill>
                <a:srgbClr val="8A0000"/>
              </a:solidFill>
            </a:endParaRPr>
          </a:p>
          <a:p>
            <a:pPr lvl="1">
              <a:buClr>
                <a:schemeClr val="tx2"/>
              </a:buClr>
              <a:buSzPct val="80000"/>
              <a:buFont typeface="Wingdings" panose="05000000000000000000" pitchFamily="2" charset="2"/>
              <a:buChar char="Ø"/>
            </a:pPr>
            <a:r>
              <a:rPr lang="en-GB" sz="1800" dirty="0">
                <a:solidFill>
                  <a:schemeClr val="accent1">
                    <a:lumMod val="75000"/>
                  </a:schemeClr>
                </a:solidFill>
              </a:rPr>
              <a:t>Verification of reported IPTp3</a:t>
            </a:r>
          </a:p>
          <a:p>
            <a:pPr lvl="1">
              <a:buClr>
                <a:schemeClr val="tx2"/>
              </a:buClr>
              <a:buSzPct val="80000"/>
              <a:buFont typeface="Wingdings" panose="05000000000000000000" pitchFamily="2" charset="2"/>
              <a:buChar char="Ø"/>
            </a:pPr>
            <a:r>
              <a:rPr lang="en-US" sz="1800" dirty="0">
                <a:solidFill>
                  <a:schemeClr val="accent1">
                    <a:lumMod val="75000"/>
                  </a:schemeClr>
                </a:solidFill>
              </a:rPr>
              <a:t>Verification of  </a:t>
            </a:r>
            <a:r>
              <a:rPr lang="en-US" sz="1800" dirty="0" err="1">
                <a:solidFill>
                  <a:schemeClr val="accent1">
                    <a:lumMod val="75000"/>
                  </a:schemeClr>
                </a:solidFill>
              </a:rPr>
              <a:t>PMTCT</a:t>
            </a:r>
            <a:r>
              <a:rPr lang="en-US" sz="1800" dirty="0">
                <a:solidFill>
                  <a:schemeClr val="accent1">
                    <a:lumMod val="75000"/>
                  </a:schemeClr>
                </a:solidFill>
              </a:rPr>
              <a:t> ART Coverage </a:t>
            </a:r>
            <a:endParaRPr lang="en-GB" sz="1800" dirty="0">
              <a:solidFill>
                <a:schemeClr val="accent1">
                  <a:lumMod val="75000"/>
                </a:schemeClr>
              </a:solidFill>
            </a:endParaRPr>
          </a:p>
          <a:p>
            <a:pPr lvl="1">
              <a:buClr>
                <a:schemeClr val="tx2"/>
              </a:buClr>
              <a:buSzPct val="80000"/>
              <a:buFont typeface="Wingdings" panose="05000000000000000000" pitchFamily="2" charset="2"/>
              <a:buChar char="Ø"/>
            </a:pPr>
            <a:r>
              <a:rPr lang="en-US" sz="1800" dirty="0">
                <a:solidFill>
                  <a:schemeClr val="accent1">
                    <a:lumMod val="75000"/>
                  </a:schemeClr>
                </a:solidFill>
              </a:rPr>
              <a:t>Verification of reported people currently on ART</a:t>
            </a:r>
          </a:p>
          <a:p>
            <a:pPr lvl="1">
              <a:buClr>
                <a:schemeClr val="tx2"/>
              </a:buClr>
              <a:buSzPct val="80000"/>
              <a:buFont typeface="Wingdings" panose="05000000000000000000" pitchFamily="2" charset="2"/>
              <a:buChar char="Ø"/>
            </a:pPr>
            <a:r>
              <a:rPr lang="en-US" sz="1800" dirty="0">
                <a:solidFill>
                  <a:schemeClr val="accent1">
                    <a:lumMod val="75000"/>
                  </a:schemeClr>
                </a:solidFill>
              </a:rPr>
              <a:t>Verification of reported ART retention</a:t>
            </a:r>
          </a:p>
          <a:p>
            <a:pPr lvl="1">
              <a:buClr>
                <a:schemeClr val="tx2"/>
              </a:buClr>
              <a:buSzPct val="80000"/>
              <a:buFont typeface="Wingdings" panose="05000000000000000000" pitchFamily="2" charset="2"/>
              <a:buChar char="Ø"/>
            </a:pPr>
            <a:r>
              <a:rPr lang="en-GB" sz="1800" dirty="0">
                <a:solidFill>
                  <a:schemeClr val="accent1">
                    <a:lumMod val="75000"/>
                  </a:schemeClr>
                </a:solidFill>
              </a:rPr>
              <a:t>Verification of HIV test results for registered new and relapse TB patients</a:t>
            </a:r>
            <a:endParaRPr lang="en-US" sz="1800" dirty="0">
              <a:solidFill>
                <a:schemeClr val="accent1">
                  <a:lumMod val="75000"/>
                </a:schemeClr>
              </a:solidFill>
            </a:endParaRPr>
          </a:p>
          <a:p>
            <a:pPr lvl="1">
              <a:buClr>
                <a:schemeClr val="tx2"/>
              </a:buClr>
              <a:buSzPct val="80000"/>
              <a:buFont typeface="Wingdings" panose="05000000000000000000" pitchFamily="2" charset="2"/>
              <a:buChar char="Ø"/>
            </a:pPr>
            <a:r>
              <a:rPr lang="en-GB" sz="1800" dirty="0">
                <a:solidFill>
                  <a:schemeClr val="accent1">
                    <a:lumMod val="75000"/>
                  </a:schemeClr>
                </a:solidFill>
              </a:rPr>
              <a:t>Verification of reported suspected malaria cases tested</a:t>
            </a:r>
          </a:p>
          <a:p>
            <a:pPr lvl="1">
              <a:buClr>
                <a:schemeClr val="tx2"/>
              </a:buClr>
              <a:buSzPct val="80000"/>
              <a:buFont typeface="Wingdings" panose="05000000000000000000" pitchFamily="2" charset="2"/>
              <a:buChar char="Ø"/>
            </a:pPr>
            <a:r>
              <a:rPr lang="en-GB" sz="1800" dirty="0">
                <a:solidFill>
                  <a:schemeClr val="accent1">
                    <a:lumMod val="75000"/>
                  </a:schemeClr>
                </a:solidFill>
              </a:rPr>
              <a:t>Verification of reported patients receiving HIV care </a:t>
            </a:r>
          </a:p>
          <a:p>
            <a:pPr lvl="1">
              <a:buClr>
                <a:schemeClr val="tx2"/>
              </a:buClr>
              <a:buSzPct val="80000"/>
              <a:buFont typeface="Wingdings" panose="05000000000000000000" pitchFamily="2" charset="2"/>
              <a:buChar char="Ø"/>
            </a:pPr>
            <a:r>
              <a:rPr lang="en-GB" sz="1800" dirty="0">
                <a:solidFill>
                  <a:schemeClr val="accent1">
                    <a:lumMod val="75000"/>
                  </a:schemeClr>
                </a:solidFill>
              </a:rPr>
              <a:t>Verification of TB treatment success </a:t>
            </a:r>
            <a:r>
              <a:rPr lang="en-GB" altLang="en-US" sz="1800" dirty="0">
                <a:solidFill>
                  <a:schemeClr val="accent1">
                    <a:lumMod val="75000"/>
                  </a:schemeClr>
                </a:solidFill>
              </a:rPr>
              <a:t>	</a:t>
            </a:r>
          </a:p>
          <a:p>
            <a:pPr lvl="1">
              <a:buClr>
                <a:schemeClr val="tx2"/>
              </a:buClr>
              <a:buSzPct val="80000"/>
              <a:buFont typeface="Wingdings" panose="05000000000000000000" pitchFamily="2" charset="2"/>
              <a:buChar char="Ø"/>
            </a:pPr>
            <a:r>
              <a:rPr lang="en-US" altLang="en-US" sz="1800" dirty="0">
                <a:solidFill>
                  <a:schemeClr val="accent1">
                    <a:lumMod val="75000"/>
                  </a:schemeClr>
                </a:solidFill>
              </a:rPr>
              <a:t>Verification of  TB notification rate</a:t>
            </a:r>
          </a:p>
          <a:p>
            <a:pPr lvl="1">
              <a:buClr>
                <a:schemeClr val="tx2"/>
              </a:buClr>
              <a:buSzPct val="80000"/>
              <a:buFont typeface="Wingdings" panose="05000000000000000000" pitchFamily="2" charset="2"/>
              <a:buChar char="Ø"/>
            </a:pPr>
            <a:r>
              <a:rPr lang="en-US" altLang="en-US" sz="1800" dirty="0">
                <a:solidFill>
                  <a:schemeClr val="accent1">
                    <a:lumMod val="75000"/>
                  </a:schemeClr>
                </a:solidFill>
              </a:rPr>
              <a:t>Verification of TB treatment success </a:t>
            </a:r>
          </a:p>
          <a:p>
            <a:pPr lvl="1">
              <a:buClr>
                <a:schemeClr val="tx2"/>
              </a:buClr>
              <a:buSzPct val="80000"/>
              <a:buFont typeface="Wingdings" panose="05000000000000000000" pitchFamily="2" charset="2"/>
              <a:buChar char="Ø"/>
            </a:pPr>
            <a:r>
              <a:rPr lang="en-US" altLang="en-US" sz="1800" dirty="0">
                <a:solidFill>
                  <a:schemeClr val="accent1">
                    <a:lumMod val="75000"/>
                  </a:schemeClr>
                </a:solidFill>
              </a:rPr>
              <a:t>Verification of  </a:t>
            </a:r>
            <a:r>
              <a:rPr lang="en-US" altLang="en-US" sz="1800" dirty="0" err="1">
                <a:solidFill>
                  <a:schemeClr val="accent1">
                    <a:lumMod val="75000"/>
                  </a:schemeClr>
                </a:solidFill>
              </a:rPr>
              <a:t>MDR</a:t>
            </a:r>
            <a:r>
              <a:rPr lang="en-US" altLang="en-US" sz="1800" dirty="0">
                <a:solidFill>
                  <a:schemeClr val="accent1">
                    <a:lumMod val="75000"/>
                  </a:schemeClr>
                </a:solidFill>
              </a:rPr>
              <a:t>-TB treatment  success</a:t>
            </a:r>
          </a:p>
          <a:p>
            <a:pPr lvl="1">
              <a:buClr>
                <a:schemeClr val="tx2"/>
              </a:buClr>
              <a:buSzPct val="80000"/>
              <a:buFont typeface="Wingdings" panose="05000000000000000000" pitchFamily="2" charset="2"/>
              <a:buChar char="Ø"/>
            </a:pPr>
            <a:endParaRPr lang="en-US" altLang="en-US" sz="1800" dirty="0"/>
          </a:p>
        </p:txBody>
      </p:sp>
      <p:sp>
        <p:nvSpPr>
          <p:cNvPr id="6" name="Text Box 22"/>
          <p:cNvSpPr txBox="1">
            <a:spLocks noChangeArrowheads="1"/>
          </p:cNvSpPr>
          <p:nvPr/>
        </p:nvSpPr>
        <p:spPr bwMode="auto">
          <a:xfrm>
            <a:off x="47625" y="129515"/>
            <a:ext cx="9029700" cy="676995"/>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smtClean="0">
                <a:solidFill>
                  <a:srgbClr val="FFC000"/>
                </a:solidFill>
                <a:latin typeface="Calibri" pitchFamily="34" charset="0"/>
                <a:cs typeface="Arial" charset="0"/>
              </a:rPr>
              <a:t>A </a:t>
            </a:r>
            <a:r>
              <a:rPr lang="en-US" b="1" dirty="0">
                <a:solidFill>
                  <a:srgbClr val="FFC000"/>
                </a:solidFill>
                <a:latin typeface="Calibri" pitchFamily="34" charset="0"/>
                <a:cs typeface="Arial" charset="0"/>
              </a:rPr>
              <a:t>harmonized modular approach to </a:t>
            </a:r>
            <a:r>
              <a:rPr lang="en-US" b="1" dirty="0" smtClean="0">
                <a:solidFill>
                  <a:srgbClr val="FFC000"/>
                </a:solidFill>
                <a:latin typeface="Calibri" pitchFamily="34" charset="0"/>
                <a:cs typeface="Arial" charset="0"/>
              </a:rPr>
              <a:t>HFA</a:t>
            </a:r>
          </a:p>
          <a:p>
            <a:pPr lvl="1" algn="ctr" eaLnBrk="1" hangingPunct="1"/>
            <a:r>
              <a:rPr lang="en-GB" sz="2000" b="1" dirty="0">
                <a:solidFill>
                  <a:srgbClr val="FFFF00"/>
                </a:solidFill>
                <a:latin typeface="Calibri" pitchFamily="34" charset="0"/>
                <a:cs typeface="Arial" charset="0"/>
              </a:rPr>
              <a:t>	</a:t>
            </a:r>
            <a:r>
              <a:rPr lang="en-GB" sz="2000" b="1" dirty="0" smtClean="0">
                <a:solidFill>
                  <a:srgbClr val="FFFF00"/>
                </a:solidFill>
                <a:latin typeface="Calibri" pitchFamily="34" charset="0"/>
                <a:cs typeface="Arial" charset="0"/>
              </a:rPr>
              <a:t>DATA VERIFICATION MODULE  (</a:t>
            </a:r>
            <a:r>
              <a:rPr lang="en-GB" sz="1200" b="1" dirty="0" smtClean="0">
                <a:solidFill>
                  <a:srgbClr val="FFFF00"/>
                </a:solidFill>
                <a:latin typeface="Calibri" pitchFamily="34" charset="0"/>
                <a:cs typeface="Arial" charset="0"/>
              </a:rPr>
              <a:t>…….showing a selection</a:t>
            </a:r>
            <a:r>
              <a:rPr lang="en-GB" sz="2000" b="1" dirty="0" smtClean="0">
                <a:solidFill>
                  <a:srgbClr val="FFFF00"/>
                </a:solidFill>
                <a:latin typeface="Calibri" pitchFamily="34" charset="0"/>
                <a:cs typeface="Arial" charset="0"/>
              </a:rPr>
              <a:t>)</a:t>
            </a:r>
            <a:endParaRPr lang="en-US" sz="2000" b="1" dirty="0">
              <a:solidFill>
                <a:srgbClr val="FFFF00"/>
              </a:solidFill>
              <a:latin typeface="Calibri" pitchFamily="34" charset="0"/>
              <a:cs typeface="Arial"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479742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23849" y="1123951"/>
            <a:ext cx="8467725" cy="5429250"/>
          </a:xfrm>
        </p:spPr>
        <p:txBody>
          <a:bodyPr>
            <a:normAutofit fontScale="70000" lnSpcReduction="20000"/>
          </a:bodyPr>
          <a:lstStyle/>
          <a:p>
            <a:r>
              <a:rPr lang="en-GB" dirty="0">
                <a:solidFill>
                  <a:srgbClr val="0070C0"/>
                </a:solidFill>
              </a:rPr>
              <a:t>The </a:t>
            </a:r>
            <a:r>
              <a:rPr lang="en-GB" b="1" i="1" dirty="0">
                <a:solidFill>
                  <a:srgbClr val="0070C0"/>
                </a:solidFill>
              </a:rPr>
              <a:t>readiness</a:t>
            </a:r>
            <a:r>
              <a:rPr lang="en-GB" dirty="0">
                <a:solidFill>
                  <a:srgbClr val="0070C0"/>
                </a:solidFill>
              </a:rPr>
              <a:t> is useful to capture gaps when items are not available and the service is not provided.  Often though it is not a lack of commodities that influences the service, but rather what the provider chooses to practice.</a:t>
            </a:r>
          </a:p>
          <a:p>
            <a:pPr lvl="0"/>
            <a:r>
              <a:rPr lang="en-GB" b="1" dirty="0" smtClean="0">
                <a:solidFill>
                  <a:srgbClr val="0070C0"/>
                </a:solidFill>
              </a:rPr>
              <a:t>Record </a:t>
            </a:r>
            <a:r>
              <a:rPr lang="en-GB" b="1" dirty="0">
                <a:solidFill>
                  <a:srgbClr val="0070C0"/>
                </a:solidFill>
              </a:rPr>
              <a:t>reviews</a:t>
            </a:r>
            <a:r>
              <a:rPr lang="en-GB" dirty="0">
                <a:solidFill>
                  <a:srgbClr val="0070C0"/>
                </a:solidFill>
              </a:rPr>
              <a:t> are the primary way to monitor the quality individual patient care across a disease.  Observation is best for assessing the total physical and assessment process regardless of illness</a:t>
            </a:r>
            <a:r>
              <a:rPr lang="en-GB" dirty="0" smtClean="0">
                <a:solidFill>
                  <a:srgbClr val="0070C0"/>
                </a:solidFill>
              </a:rPr>
              <a:t>.</a:t>
            </a:r>
          </a:p>
          <a:p>
            <a:pPr lvl="0"/>
            <a:endParaRPr lang="en-GB" dirty="0">
              <a:solidFill>
                <a:srgbClr val="0070C0"/>
              </a:solidFill>
            </a:endParaRPr>
          </a:p>
          <a:p>
            <a:pPr lvl="0"/>
            <a:r>
              <a:rPr lang="en-GB" dirty="0">
                <a:solidFill>
                  <a:srgbClr val="0070C0"/>
                </a:solidFill>
              </a:rPr>
              <a:t>The </a:t>
            </a:r>
            <a:r>
              <a:rPr lang="en-GB" b="1" i="1" dirty="0">
                <a:solidFill>
                  <a:srgbClr val="0070C0"/>
                </a:solidFill>
              </a:rPr>
              <a:t>provider competency and </a:t>
            </a:r>
            <a:r>
              <a:rPr lang="en-GB" b="1" i="1" dirty="0" smtClean="0">
                <a:solidFill>
                  <a:srgbClr val="0070C0"/>
                </a:solidFill>
              </a:rPr>
              <a:t>knowledge</a:t>
            </a:r>
            <a:r>
              <a:rPr lang="en-GB" dirty="0" smtClean="0">
                <a:solidFill>
                  <a:srgbClr val="0070C0"/>
                </a:solidFill>
              </a:rPr>
              <a:t>: For example for </a:t>
            </a:r>
            <a:r>
              <a:rPr lang="en-GB" dirty="0" err="1" smtClean="0">
                <a:solidFill>
                  <a:srgbClr val="0070C0"/>
                </a:solidFill>
              </a:rPr>
              <a:t>PMTCT</a:t>
            </a:r>
            <a:r>
              <a:rPr lang="en-GB" dirty="0" smtClean="0">
                <a:solidFill>
                  <a:srgbClr val="0070C0"/>
                </a:solidFill>
              </a:rPr>
              <a:t>,  </a:t>
            </a:r>
            <a:r>
              <a:rPr lang="en-GB" dirty="0">
                <a:solidFill>
                  <a:srgbClr val="0070C0"/>
                </a:solidFill>
              </a:rPr>
              <a:t>do provide good information particularly for helping to explain why some </a:t>
            </a:r>
            <a:r>
              <a:rPr lang="en-GB" dirty="0" smtClean="0">
                <a:solidFill>
                  <a:srgbClr val="0070C0"/>
                </a:solidFill>
              </a:rPr>
              <a:t>services are not consistently </a:t>
            </a:r>
            <a:r>
              <a:rPr lang="en-GB" dirty="0">
                <a:solidFill>
                  <a:srgbClr val="0070C0"/>
                </a:solidFill>
              </a:rPr>
              <a:t> provided.  </a:t>
            </a:r>
          </a:p>
          <a:p>
            <a:pPr lvl="0"/>
            <a:endParaRPr lang="en-GB" dirty="0" smtClean="0">
              <a:solidFill>
                <a:srgbClr val="0070C0"/>
              </a:solidFill>
            </a:endParaRPr>
          </a:p>
          <a:p>
            <a:pPr lvl="0"/>
            <a:r>
              <a:rPr lang="en-GB" dirty="0" smtClean="0">
                <a:solidFill>
                  <a:srgbClr val="0070C0"/>
                </a:solidFill>
              </a:rPr>
              <a:t>The key weaknesses seems </a:t>
            </a:r>
            <a:r>
              <a:rPr lang="en-GB" dirty="0">
                <a:solidFill>
                  <a:srgbClr val="0070C0"/>
                </a:solidFill>
              </a:rPr>
              <a:t>to be </a:t>
            </a:r>
            <a:r>
              <a:rPr lang="en-GB" b="1" i="1" dirty="0">
                <a:solidFill>
                  <a:srgbClr val="0070C0"/>
                </a:solidFill>
              </a:rPr>
              <a:t>process and providers</a:t>
            </a:r>
            <a:r>
              <a:rPr lang="en-GB" dirty="0">
                <a:solidFill>
                  <a:srgbClr val="0070C0"/>
                </a:solidFill>
              </a:rPr>
              <a:t> who are not aware of parts of the care process (e.g. follow-up test for HIV negative).  These </a:t>
            </a:r>
            <a:r>
              <a:rPr lang="en-GB" dirty="0" smtClean="0">
                <a:solidFill>
                  <a:srgbClr val="0070C0"/>
                </a:solidFill>
              </a:rPr>
              <a:t>can be </a:t>
            </a:r>
            <a:r>
              <a:rPr lang="en-GB" dirty="0">
                <a:solidFill>
                  <a:srgbClr val="0070C0"/>
                </a:solidFill>
              </a:rPr>
              <a:t>addressed through education, but even more effectively—job aids and supervision that reinforces that a practice should be implemented.</a:t>
            </a:r>
          </a:p>
        </p:txBody>
      </p:sp>
      <p:sp>
        <p:nvSpPr>
          <p:cNvPr id="5" name="Text Box 22"/>
          <p:cNvSpPr txBox="1">
            <a:spLocks noChangeArrowheads="1"/>
          </p:cNvSpPr>
          <p:nvPr/>
        </p:nvSpPr>
        <p:spPr bwMode="auto">
          <a:xfrm>
            <a:off x="0" y="129515"/>
            <a:ext cx="9144000" cy="676995"/>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smtClean="0">
                <a:solidFill>
                  <a:srgbClr val="FFC000"/>
                </a:solidFill>
                <a:latin typeface="Calibri" pitchFamily="34" charset="0"/>
                <a:cs typeface="Arial" charset="0"/>
              </a:rPr>
              <a:t>A </a:t>
            </a:r>
            <a:r>
              <a:rPr lang="en-US" b="1" dirty="0">
                <a:solidFill>
                  <a:srgbClr val="FFC000"/>
                </a:solidFill>
                <a:latin typeface="Calibri" pitchFamily="34" charset="0"/>
                <a:cs typeface="Arial" charset="0"/>
              </a:rPr>
              <a:t>harmonized modular approach to </a:t>
            </a:r>
            <a:r>
              <a:rPr lang="en-US" b="1" dirty="0" smtClean="0">
                <a:solidFill>
                  <a:srgbClr val="FFC000"/>
                </a:solidFill>
                <a:latin typeface="Calibri" pitchFamily="34" charset="0"/>
                <a:cs typeface="Arial" charset="0"/>
              </a:rPr>
              <a:t>HFA</a:t>
            </a:r>
          </a:p>
          <a:p>
            <a:pPr lvl="1" algn="ctr" eaLnBrk="1" hangingPunct="1"/>
            <a:r>
              <a:rPr lang="en-GB" sz="2000" b="1" dirty="0" smtClean="0">
                <a:solidFill>
                  <a:srgbClr val="FFFF00"/>
                </a:solidFill>
                <a:latin typeface="Calibri" pitchFamily="34" charset="0"/>
                <a:cs typeface="Arial" charset="0"/>
              </a:rPr>
              <a:t>REFLECTIONS ON MEASUREMENT METHODS</a:t>
            </a:r>
            <a:endParaRPr lang="en-US" sz="2000" b="1" dirty="0">
              <a:solidFill>
                <a:srgbClr val="FFFF00"/>
              </a:solidFill>
              <a:latin typeface="Calibri" pitchFamily="34" charset="0"/>
              <a:cs typeface="Arial" charset="0"/>
            </a:endParaRPr>
          </a:p>
        </p:txBody>
      </p:sp>
    </p:spTree>
    <p:extLst>
      <p:ext uri="{BB962C8B-B14F-4D97-AF65-F5344CB8AC3E}">
        <p14:creationId xmlns:p14="http://schemas.microsoft.com/office/powerpoint/2010/main" val="326264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2"/>
          <p:cNvSpPr txBox="1">
            <a:spLocks/>
          </p:cNvSpPr>
          <p:nvPr/>
        </p:nvSpPr>
        <p:spPr>
          <a:xfrm>
            <a:off x="200025" y="1160934"/>
            <a:ext cx="8896349" cy="4954116"/>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buClr>
              <a:buSzPct val="80000"/>
              <a:buFont typeface="Wingdings" panose="05000000000000000000" pitchFamily="2" charset="2"/>
              <a:buChar char="Ø"/>
            </a:pPr>
            <a:r>
              <a:rPr lang="en-US" altLang="en-US" sz="4300" dirty="0" smtClean="0"/>
              <a:t>B</a:t>
            </a:r>
            <a:r>
              <a:rPr lang="en-US" altLang="en-US" sz="2600" dirty="0" smtClean="0"/>
              <a:t>rought about by the</a:t>
            </a:r>
            <a:r>
              <a:rPr lang="en-US" altLang="en-US" sz="2600" b="1" dirty="0" smtClean="0"/>
              <a:t> </a:t>
            </a:r>
            <a:r>
              <a:rPr lang="en-US" altLang="en-US" sz="2600" b="1" dirty="0" err="1" smtClean="0"/>
              <a:t>HDC</a:t>
            </a:r>
            <a:r>
              <a:rPr lang="en-US" altLang="en-US" sz="2600" b="1" dirty="0" smtClean="0"/>
              <a:t> "Health Facility Survey"</a:t>
            </a:r>
            <a:r>
              <a:rPr lang="en-US" altLang="en-US" sz="2600" dirty="0" smtClean="0"/>
              <a:t> working group o</a:t>
            </a:r>
            <a:r>
              <a:rPr lang="en-GB" sz="2600" dirty="0" smtClean="0"/>
              <a:t>f </a:t>
            </a:r>
            <a:r>
              <a:rPr lang="en-GB" sz="2600" dirty="0"/>
              <a:t>technical experts from partners, countries, academia, civil society </a:t>
            </a:r>
            <a:r>
              <a:rPr lang="en-GB" sz="2600" b="1" u="sng" dirty="0" smtClean="0">
                <a:solidFill>
                  <a:schemeClr val="accent1"/>
                </a:solidFill>
              </a:rPr>
              <a:t>as a deliverable</a:t>
            </a:r>
            <a:r>
              <a:rPr lang="en-GB" sz="2600" dirty="0" smtClean="0"/>
              <a:t> of the </a:t>
            </a:r>
            <a:r>
              <a:rPr lang="en-GB" sz="2600" dirty="0" err="1" smtClean="0"/>
              <a:t>HDC</a:t>
            </a:r>
            <a:r>
              <a:rPr lang="en-GB" sz="2600" dirty="0" smtClean="0"/>
              <a:t> operational work-plan 2016-2017</a:t>
            </a:r>
          </a:p>
          <a:p>
            <a:pPr>
              <a:buClr>
                <a:schemeClr val="tx2"/>
              </a:buClr>
              <a:buSzPct val="80000"/>
              <a:buFont typeface="Wingdings" panose="05000000000000000000" pitchFamily="2" charset="2"/>
              <a:buChar char="Ø"/>
            </a:pPr>
            <a:endParaRPr lang="en-GB" altLang="en-US" sz="2600" dirty="0"/>
          </a:p>
          <a:p>
            <a:pPr>
              <a:buClr>
                <a:schemeClr val="tx2"/>
              </a:buClr>
              <a:buSzPct val="80000"/>
              <a:buFont typeface="Wingdings" panose="05000000000000000000" pitchFamily="2" charset="2"/>
              <a:buChar char="Ø"/>
            </a:pPr>
            <a:r>
              <a:rPr lang="en-GB" altLang="en-US" sz="4300" dirty="0"/>
              <a:t>R</a:t>
            </a:r>
            <a:r>
              <a:rPr lang="en-GB" altLang="en-US" sz="2600" dirty="0" smtClean="0"/>
              <a:t>ecognized many challenges to facility assessments:</a:t>
            </a:r>
          </a:p>
          <a:p>
            <a:pPr lvl="1">
              <a:buClr>
                <a:schemeClr val="tx2"/>
              </a:buClr>
              <a:buSzPct val="80000"/>
            </a:pPr>
            <a:r>
              <a:rPr lang="en-GB" altLang="en-US" sz="2600" dirty="0" smtClean="0"/>
              <a:t> </a:t>
            </a:r>
            <a:r>
              <a:rPr lang="en-US" altLang="en-US" sz="2600" dirty="0" smtClean="0"/>
              <a:t>Uncoordinated </a:t>
            </a:r>
            <a:r>
              <a:rPr lang="en-US" altLang="en-US" sz="2600" dirty="0"/>
              <a:t>with parallel reporting </a:t>
            </a:r>
            <a:r>
              <a:rPr lang="en-US" altLang="en-US" sz="2600" dirty="0" smtClean="0"/>
              <a:t>systems</a:t>
            </a:r>
          </a:p>
          <a:p>
            <a:pPr lvl="1">
              <a:buClr>
                <a:schemeClr val="tx2"/>
              </a:buClr>
              <a:buSzPct val="80000"/>
            </a:pPr>
            <a:r>
              <a:rPr lang="en-US" altLang="en-US" sz="2600" dirty="0" smtClean="0"/>
              <a:t>Critical </a:t>
            </a:r>
            <a:r>
              <a:rPr lang="en-US" altLang="en-US" sz="2600" dirty="0"/>
              <a:t>data gaps remain (e.g. hospital reporting of deaths and cause of death; </a:t>
            </a:r>
            <a:r>
              <a:rPr lang="en-US" altLang="en-US" sz="2600" dirty="0" smtClean="0"/>
              <a:t>private sector is missed,…</a:t>
            </a:r>
            <a:r>
              <a:rPr lang="en-US" altLang="en-US" sz="2600" dirty="0" err="1" smtClean="0"/>
              <a:t>etc</a:t>
            </a:r>
            <a:r>
              <a:rPr lang="en-US" altLang="en-US" sz="2600" dirty="0" smtClean="0"/>
              <a:t>)</a:t>
            </a:r>
            <a:endParaRPr lang="en-GB" altLang="en-US" sz="2600" dirty="0" smtClean="0"/>
          </a:p>
          <a:p>
            <a:pPr>
              <a:buClr>
                <a:schemeClr val="tx2"/>
              </a:buClr>
              <a:buSzPct val="80000"/>
              <a:buFont typeface="Wingdings" panose="05000000000000000000" pitchFamily="2" charset="2"/>
              <a:buChar char="Ø"/>
            </a:pPr>
            <a:endParaRPr lang="en-US" altLang="en-US" sz="4400" dirty="0" smtClean="0"/>
          </a:p>
          <a:p>
            <a:pPr>
              <a:buClr>
                <a:schemeClr val="tx2"/>
              </a:buClr>
              <a:buSzPct val="80000"/>
              <a:buFont typeface="Wingdings" panose="05000000000000000000" pitchFamily="2" charset="2"/>
              <a:buChar char="Ø"/>
            </a:pPr>
            <a:r>
              <a:rPr lang="en-US" altLang="en-US" sz="4400" dirty="0" smtClean="0">
                <a:solidFill>
                  <a:srgbClr val="FF0000"/>
                </a:solidFill>
              </a:rPr>
              <a:t>T</a:t>
            </a:r>
            <a:r>
              <a:rPr lang="en-US" altLang="en-US" sz="2600" dirty="0" smtClean="0">
                <a:solidFill>
                  <a:srgbClr val="FF0000"/>
                </a:solidFill>
              </a:rPr>
              <a:t>wo main objectives in sight:</a:t>
            </a:r>
          </a:p>
          <a:p>
            <a:pPr lvl="1">
              <a:buSzPct val="80000"/>
              <a:buFont typeface="Calibri" panose="020F0502020204030204" pitchFamily="34" charset="0"/>
              <a:buChar char="―"/>
            </a:pPr>
            <a:endParaRPr lang="en-US" altLang="en-US" sz="2600" dirty="0" smtClean="0"/>
          </a:p>
          <a:p>
            <a:pPr lvl="1">
              <a:buSzPct val="80000"/>
              <a:buFont typeface="Calibri" panose="020F0502020204030204" pitchFamily="34" charset="0"/>
              <a:buChar char="―"/>
            </a:pPr>
            <a:r>
              <a:rPr lang="en-US" altLang="en-US" sz="2600" b="1" dirty="0" smtClean="0"/>
              <a:t>Review </a:t>
            </a:r>
            <a:r>
              <a:rPr lang="en-US" altLang="en-US" sz="2600" b="1" dirty="0"/>
              <a:t>and  harmonize facility survey modules</a:t>
            </a:r>
            <a:r>
              <a:rPr lang="en-US" altLang="en-US" sz="2600" dirty="0"/>
              <a:t>, including </a:t>
            </a:r>
            <a:r>
              <a:rPr lang="en-US" altLang="en-US" sz="2600" b="1" i="1" dirty="0" smtClean="0">
                <a:solidFill>
                  <a:schemeClr val="accent2">
                    <a:lumMod val="75000"/>
                  </a:schemeClr>
                </a:solidFill>
              </a:rPr>
              <a:t>standard</a:t>
            </a:r>
            <a:r>
              <a:rPr lang="en-US" altLang="en-US" sz="2600" dirty="0" smtClean="0">
                <a:solidFill>
                  <a:schemeClr val="accent2">
                    <a:lumMod val="75000"/>
                  </a:schemeClr>
                </a:solidFill>
              </a:rPr>
              <a:t> </a:t>
            </a:r>
            <a:r>
              <a:rPr lang="en-US" altLang="en-US" sz="2600" b="1" i="1" dirty="0">
                <a:solidFill>
                  <a:schemeClr val="accent2">
                    <a:lumMod val="75000"/>
                  </a:schemeClr>
                </a:solidFill>
              </a:rPr>
              <a:t>indicators</a:t>
            </a:r>
            <a:r>
              <a:rPr lang="en-US" altLang="en-US" sz="2600" dirty="0"/>
              <a:t> and  </a:t>
            </a:r>
            <a:r>
              <a:rPr lang="en-US" altLang="en-US" sz="2600" b="1" dirty="0">
                <a:solidFill>
                  <a:schemeClr val="tx2">
                    <a:lumMod val="60000"/>
                    <a:lumOff val="40000"/>
                  </a:schemeClr>
                </a:solidFill>
              </a:rPr>
              <a:t>measurement methods</a:t>
            </a:r>
            <a:r>
              <a:rPr lang="en-US" altLang="en-US" sz="2600" dirty="0"/>
              <a:t>, instruments  and analyses</a:t>
            </a:r>
            <a:r>
              <a:rPr lang="en-US" altLang="en-US" sz="2600" dirty="0" smtClean="0"/>
              <a:t>;</a:t>
            </a:r>
          </a:p>
          <a:p>
            <a:pPr lvl="1">
              <a:buSzPct val="80000"/>
              <a:buFont typeface="Calibri" panose="020F0502020204030204" pitchFamily="34" charset="0"/>
              <a:buChar char="―"/>
            </a:pPr>
            <a:endParaRPr lang="en-US" altLang="en-US" sz="2600" dirty="0"/>
          </a:p>
          <a:p>
            <a:pPr lvl="1">
              <a:buSzPct val="80000"/>
              <a:buFont typeface="Calibri" panose="020F0502020204030204" pitchFamily="34" charset="0"/>
              <a:buChar char="―"/>
            </a:pPr>
            <a:r>
              <a:rPr lang="en-US" altLang="en-US" sz="2600" b="1" dirty="0" smtClean="0"/>
              <a:t>Catalyze a joint/aligned </a:t>
            </a:r>
            <a:r>
              <a:rPr lang="en-US" altLang="en-US" sz="2600" b="1" dirty="0"/>
              <a:t>support for </a:t>
            </a:r>
            <a:r>
              <a:rPr lang="en-US" altLang="en-US" sz="2600" b="1" dirty="0" smtClean="0">
                <a:solidFill>
                  <a:srgbClr val="FF0000"/>
                </a:solidFill>
              </a:rPr>
              <a:t>ONE</a:t>
            </a:r>
            <a:r>
              <a:rPr lang="en-US" altLang="en-US" sz="2600" b="1" dirty="0" smtClean="0"/>
              <a:t> country </a:t>
            </a:r>
            <a:r>
              <a:rPr lang="en-US" altLang="en-US" sz="2600" b="1" dirty="0"/>
              <a:t>system of facility surveys</a:t>
            </a:r>
            <a:r>
              <a:rPr lang="en-US" altLang="en-US" sz="2600" dirty="0"/>
              <a:t>, based </a:t>
            </a:r>
            <a:r>
              <a:rPr lang="en-US" altLang="en-US" sz="2600" b="1" u="sng" dirty="0"/>
              <a:t>on a modular approach</a:t>
            </a:r>
          </a:p>
          <a:p>
            <a:pPr>
              <a:buSzPct val="80000"/>
              <a:buFont typeface="Wingdings" pitchFamily="2" charset="2"/>
              <a:buChar char=""/>
            </a:pPr>
            <a:endParaRPr lang="en-US" altLang="en-US" sz="2400" dirty="0" smtClean="0">
              <a:latin typeface="+mj-lt"/>
            </a:endParaRPr>
          </a:p>
          <a:p>
            <a:pPr>
              <a:buSzPct val="80000"/>
              <a:buFont typeface="Wingdings" pitchFamily="2" charset="2"/>
              <a:buChar char=""/>
            </a:pPr>
            <a:endParaRPr lang="en-US" altLang="en-US" sz="2400" dirty="0" smtClean="0">
              <a:latin typeface="+mj-lt"/>
            </a:endParaRPr>
          </a:p>
          <a:p>
            <a:pPr>
              <a:buSzPct val="80000"/>
              <a:buFont typeface="Wingdings" pitchFamily="2" charset="2"/>
              <a:buNone/>
            </a:pPr>
            <a:endParaRPr lang="en-US" altLang="en-US" sz="2400" dirty="0" smtClean="0">
              <a:latin typeface="+mj-lt"/>
            </a:endParaRPr>
          </a:p>
          <a:p>
            <a:pPr>
              <a:buSzPct val="80000"/>
              <a:buFont typeface="Wingdings" pitchFamily="2" charset="2"/>
              <a:buNone/>
            </a:pPr>
            <a:endParaRPr lang="en-US" altLang="en-US" dirty="0" smtClean="0">
              <a:latin typeface="+mj-lt"/>
            </a:endParaRPr>
          </a:p>
          <a:p>
            <a:pPr>
              <a:buSzPct val="80000"/>
              <a:buFont typeface="Wingdings" pitchFamily="2" charset="2"/>
              <a:buNone/>
            </a:pPr>
            <a:endParaRPr lang="en-US" altLang="en-US" dirty="0" smtClean="0">
              <a:latin typeface="+mj-lt"/>
            </a:endParaRPr>
          </a:p>
        </p:txBody>
      </p:sp>
      <p:sp>
        <p:nvSpPr>
          <p:cNvPr id="43" name="Text Box 22"/>
          <p:cNvSpPr txBox="1">
            <a:spLocks noChangeArrowheads="1"/>
          </p:cNvSpPr>
          <p:nvPr/>
        </p:nvSpPr>
        <p:spPr bwMode="auto">
          <a:xfrm>
            <a:off x="66675" y="272390"/>
            <a:ext cx="9029700" cy="523107"/>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b="1" dirty="0" smtClean="0">
                <a:solidFill>
                  <a:schemeClr val="bg1"/>
                </a:solidFill>
                <a:latin typeface="Calibri" pitchFamily="34" charset="0"/>
                <a:cs typeface="Arial" charset="0"/>
              </a:rPr>
              <a:t>A Health Data Collaborative (</a:t>
            </a:r>
            <a:r>
              <a:rPr lang="en-GB" sz="2800" b="1" dirty="0" err="1" smtClean="0">
                <a:solidFill>
                  <a:schemeClr val="bg1"/>
                </a:solidFill>
                <a:latin typeface="Calibri" pitchFamily="34" charset="0"/>
                <a:cs typeface="Arial" charset="0"/>
              </a:rPr>
              <a:t>HDC</a:t>
            </a:r>
            <a:r>
              <a:rPr lang="en-GB" sz="2800" b="1" dirty="0" smtClean="0">
                <a:solidFill>
                  <a:schemeClr val="bg1"/>
                </a:solidFill>
                <a:latin typeface="Calibri" pitchFamily="34" charset="0"/>
                <a:cs typeface="Arial" charset="0"/>
              </a:rPr>
              <a:t>) shared vision</a:t>
            </a:r>
            <a:endParaRPr lang="en-US" sz="2800" b="1" dirty="0">
              <a:solidFill>
                <a:srgbClr val="FFFF00"/>
              </a:solidFill>
              <a:latin typeface="Calibri" pitchFamily="34" charset="0"/>
              <a:cs typeface="Arial" charset="0"/>
            </a:endParaRPr>
          </a:p>
        </p:txBody>
      </p:sp>
    </p:spTree>
    <p:extLst>
      <p:ext uri="{BB962C8B-B14F-4D97-AF65-F5344CB8AC3E}">
        <p14:creationId xmlns:p14="http://schemas.microsoft.com/office/powerpoint/2010/main" val="1202371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725" y="1647861"/>
            <a:ext cx="8858250" cy="5078313"/>
          </a:xfrm>
          <a:prstGeom prst="rect">
            <a:avLst/>
          </a:prstGeom>
          <a:noFill/>
        </p:spPr>
        <p:txBody>
          <a:bodyPr wrap="square" rtlCol="0">
            <a:spAutoFit/>
          </a:bodyPr>
          <a:lstStyle/>
          <a:p>
            <a:pPr marL="342900" indent="-342900">
              <a:buFont typeface="Wingdings" panose="05000000000000000000" pitchFamily="2" charset="2"/>
              <a:buChar char="Ø"/>
            </a:pPr>
            <a:r>
              <a:rPr lang="en-GB" sz="2400" dirty="0">
                <a:solidFill>
                  <a:schemeClr val="accent1">
                    <a:lumMod val="75000"/>
                  </a:schemeClr>
                </a:solidFill>
              </a:rPr>
              <a:t>Allows </a:t>
            </a:r>
            <a:r>
              <a:rPr lang="en-GB" sz="2400" b="1" i="1" dirty="0">
                <a:solidFill>
                  <a:schemeClr val="accent1">
                    <a:lumMod val="75000"/>
                  </a:schemeClr>
                </a:solidFill>
              </a:rPr>
              <a:t>profiling of facilities </a:t>
            </a:r>
            <a:r>
              <a:rPr lang="en-GB" sz="2400" dirty="0">
                <a:solidFill>
                  <a:schemeClr val="accent1">
                    <a:lumMod val="75000"/>
                  </a:schemeClr>
                </a:solidFill>
              </a:rPr>
              <a:t>so a picture of service availability, readiness, </a:t>
            </a:r>
            <a:r>
              <a:rPr lang="en-GB" sz="2400" dirty="0" smtClean="0">
                <a:solidFill>
                  <a:schemeClr val="accent1">
                    <a:lumMod val="75000"/>
                  </a:schemeClr>
                </a:solidFill>
              </a:rPr>
              <a:t>quality and management </a:t>
            </a:r>
            <a:r>
              <a:rPr lang="en-GB" sz="2400" dirty="0">
                <a:solidFill>
                  <a:schemeClr val="accent1">
                    <a:lumMod val="75000"/>
                  </a:schemeClr>
                </a:solidFill>
              </a:rPr>
              <a:t>can be presented and monitored for </a:t>
            </a:r>
            <a:r>
              <a:rPr lang="en-GB" sz="2400" dirty="0" smtClean="0">
                <a:solidFill>
                  <a:schemeClr val="accent1">
                    <a:lumMod val="75000"/>
                  </a:schemeClr>
                </a:solidFill>
              </a:rPr>
              <a:t>change</a:t>
            </a:r>
          </a:p>
          <a:p>
            <a:pPr marL="342900" indent="-342900">
              <a:buFont typeface="Wingdings" panose="05000000000000000000" pitchFamily="2" charset="2"/>
              <a:buChar char="Ø"/>
            </a:pPr>
            <a:endParaRPr lang="en-GB" sz="2400" b="1" dirty="0">
              <a:solidFill>
                <a:schemeClr val="accent1">
                  <a:lumMod val="75000"/>
                </a:schemeClr>
              </a:solidFill>
            </a:endParaRPr>
          </a:p>
          <a:p>
            <a:pPr marL="342900" indent="-342900">
              <a:buFont typeface="Wingdings" panose="05000000000000000000" pitchFamily="2" charset="2"/>
              <a:buChar char="Ø"/>
            </a:pPr>
            <a:r>
              <a:rPr lang="en-GB" sz="2400" b="1" dirty="0" smtClean="0">
                <a:solidFill>
                  <a:srgbClr val="C00000"/>
                </a:solidFill>
              </a:rPr>
              <a:t>A Precursor </a:t>
            </a:r>
            <a:r>
              <a:rPr lang="en-GB" sz="2400" b="1" dirty="0">
                <a:solidFill>
                  <a:srgbClr val="C00000"/>
                </a:solidFill>
              </a:rPr>
              <a:t>to </a:t>
            </a:r>
            <a:r>
              <a:rPr lang="en-GB" sz="2400" b="1" dirty="0" smtClean="0">
                <a:solidFill>
                  <a:srgbClr val="C00000"/>
                </a:solidFill>
              </a:rPr>
              <a:t>an accreditation </a:t>
            </a:r>
            <a:r>
              <a:rPr lang="en-GB" sz="2400" b="1" dirty="0">
                <a:solidFill>
                  <a:srgbClr val="C00000"/>
                </a:solidFill>
              </a:rPr>
              <a:t>process</a:t>
            </a:r>
            <a:r>
              <a:rPr lang="en-GB" sz="2400" dirty="0">
                <a:solidFill>
                  <a:schemeClr val="accent1">
                    <a:lumMod val="75000"/>
                  </a:schemeClr>
                </a:solidFill>
              </a:rPr>
              <a:t>—set standards against which facilities are to be measured and classified</a:t>
            </a:r>
          </a:p>
          <a:p>
            <a:pPr marL="800100" lvl="1" indent="-342900">
              <a:buFont typeface="Arial" panose="020B0604020202020204" pitchFamily="34" charset="0"/>
              <a:buChar char="•"/>
            </a:pPr>
            <a:r>
              <a:rPr lang="en-GB" sz="2400" b="1" dirty="0">
                <a:solidFill>
                  <a:schemeClr val="accent1">
                    <a:lumMod val="75000"/>
                  </a:schemeClr>
                </a:solidFill>
              </a:rPr>
              <a:t>Benchmark levels </a:t>
            </a:r>
            <a:r>
              <a:rPr lang="en-GB" sz="2400" dirty="0">
                <a:solidFill>
                  <a:schemeClr val="accent1">
                    <a:lumMod val="75000"/>
                  </a:schemeClr>
                </a:solidFill>
              </a:rPr>
              <a:t>at which facilities/geographic management units  can be classified for quality </a:t>
            </a:r>
          </a:p>
          <a:p>
            <a:pPr marL="800100" lvl="1" indent="-342900">
              <a:buFont typeface="Arial" panose="020B0604020202020204" pitchFamily="34" charset="0"/>
              <a:buChar char="•"/>
            </a:pPr>
            <a:r>
              <a:rPr lang="en-GB" sz="2400" dirty="0">
                <a:solidFill>
                  <a:schemeClr val="accent1">
                    <a:lumMod val="75000"/>
                  </a:schemeClr>
                </a:solidFill>
              </a:rPr>
              <a:t>Standards apply to individual facilities, but for sample surveys </a:t>
            </a:r>
            <a:r>
              <a:rPr lang="en-GB" sz="2400" dirty="0" smtClean="0">
                <a:solidFill>
                  <a:schemeClr val="accent1">
                    <a:lumMod val="75000"/>
                  </a:schemeClr>
                </a:solidFill>
              </a:rPr>
              <a:t>results can </a:t>
            </a:r>
            <a:r>
              <a:rPr lang="en-GB" sz="2400" dirty="0">
                <a:solidFill>
                  <a:schemeClr val="accent1">
                    <a:lumMod val="75000"/>
                  </a:schemeClr>
                </a:solidFill>
              </a:rPr>
              <a:t>be presented </a:t>
            </a:r>
            <a:r>
              <a:rPr lang="en-GB" sz="2400" b="1" i="1" dirty="0">
                <a:solidFill>
                  <a:schemeClr val="accent1">
                    <a:lumMod val="75000"/>
                  </a:schemeClr>
                </a:solidFill>
              </a:rPr>
              <a:t>as the percentage of facilities within a district/region  that have achieved Level 1, Level 2, etc</a:t>
            </a:r>
            <a:r>
              <a:rPr lang="en-GB" sz="2400" b="1" i="1" dirty="0" smtClean="0">
                <a:solidFill>
                  <a:schemeClr val="accent1">
                    <a:lumMod val="75000"/>
                  </a:schemeClr>
                </a:solidFill>
              </a:rPr>
              <a:t>.</a:t>
            </a:r>
            <a:endParaRPr lang="en-GB" sz="2400" b="1" i="1" dirty="0"/>
          </a:p>
          <a:p>
            <a:endParaRPr lang="en-GB" sz="2400" dirty="0"/>
          </a:p>
          <a:p>
            <a:pPr marL="285750"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p:txBody>
      </p:sp>
      <p:sp>
        <p:nvSpPr>
          <p:cNvPr id="7" name="Text Box 22"/>
          <p:cNvSpPr txBox="1">
            <a:spLocks noChangeArrowheads="1"/>
          </p:cNvSpPr>
          <p:nvPr/>
        </p:nvSpPr>
        <p:spPr bwMode="auto">
          <a:xfrm>
            <a:off x="0" y="272390"/>
            <a:ext cx="9029700" cy="830884"/>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smtClean="0">
                <a:solidFill>
                  <a:srgbClr val="FFC000"/>
                </a:solidFill>
                <a:latin typeface="Calibri" pitchFamily="34" charset="0"/>
                <a:cs typeface="Arial" charset="0"/>
              </a:rPr>
              <a:t>A harmonized modular approach to HFA</a:t>
            </a:r>
          </a:p>
          <a:p>
            <a:pPr algn="ctr" eaLnBrk="1" hangingPunct="1"/>
            <a:r>
              <a:rPr lang="en-GB" sz="2000" b="1" dirty="0" smtClean="0">
                <a:solidFill>
                  <a:srgbClr val="FFFF00"/>
                </a:solidFill>
                <a:latin typeface="Calibri" pitchFamily="34" charset="0"/>
                <a:cs typeface="Arial" charset="0"/>
              </a:rPr>
              <a:t>(Using either a census or a sample of representative facilities)</a:t>
            </a:r>
            <a:endParaRPr lang="en-US" sz="2000" b="1" dirty="0">
              <a:solidFill>
                <a:srgbClr val="FFFF00"/>
              </a:solidFill>
              <a:latin typeface="Calibri" pitchFamily="34" charset="0"/>
              <a:cs typeface="Arial" charset="0"/>
            </a:endParaRPr>
          </a:p>
        </p:txBody>
      </p:sp>
    </p:spTree>
    <p:extLst>
      <p:ext uri="{BB962C8B-B14F-4D97-AF65-F5344CB8AC3E}">
        <p14:creationId xmlns:p14="http://schemas.microsoft.com/office/powerpoint/2010/main" val="890365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675" y="1379577"/>
            <a:ext cx="9029699" cy="5109091"/>
          </a:xfrm>
          <a:prstGeom prst="rect">
            <a:avLst/>
          </a:prstGeom>
          <a:noFill/>
        </p:spPr>
        <p:txBody>
          <a:bodyPr wrap="square" rtlCol="0">
            <a:spAutoFit/>
          </a:bodyPr>
          <a:lstStyle/>
          <a:p>
            <a:r>
              <a:rPr lang="en-GB" sz="2200" b="1" dirty="0" smtClean="0">
                <a:solidFill>
                  <a:schemeClr val="accent1">
                    <a:lumMod val="75000"/>
                  </a:schemeClr>
                </a:solidFill>
              </a:rPr>
              <a:t>An illustrative </a:t>
            </a:r>
            <a:r>
              <a:rPr lang="en-GB" sz="2200" b="1" dirty="0">
                <a:solidFill>
                  <a:schemeClr val="accent1">
                    <a:lumMod val="75000"/>
                  </a:schemeClr>
                </a:solidFill>
              </a:rPr>
              <a:t>example of </a:t>
            </a:r>
            <a:r>
              <a:rPr lang="en-US" sz="2200" b="1" dirty="0" smtClean="0">
                <a:solidFill>
                  <a:schemeClr val="accent2"/>
                </a:solidFill>
              </a:rPr>
              <a:t>general </a:t>
            </a:r>
            <a:r>
              <a:rPr lang="en-US" sz="2200" b="1" dirty="0">
                <a:solidFill>
                  <a:schemeClr val="accent2"/>
                </a:solidFill>
              </a:rPr>
              <a:t>facility classification</a:t>
            </a:r>
            <a:endParaRPr lang="en-US" sz="2200" b="1" dirty="0" smtClean="0">
              <a:solidFill>
                <a:schemeClr val="accent2"/>
              </a:solidFill>
            </a:endParaRPr>
          </a:p>
          <a:p>
            <a:endParaRPr lang="en-GB" sz="2200" b="1" dirty="0" smtClean="0">
              <a:solidFill>
                <a:schemeClr val="accent2"/>
              </a:solidFill>
            </a:endParaRPr>
          </a:p>
          <a:p>
            <a:pPr marL="285750" indent="-285750">
              <a:buFont typeface="Arial" panose="020B0604020202020204" pitchFamily="34" charset="0"/>
              <a:buChar char="•"/>
            </a:pPr>
            <a:r>
              <a:rPr lang="en-GB" b="1" dirty="0" smtClean="0">
                <a:solidFill>
                  <a:schemeClr val="accent1">
                    <a:lumMod val="75000"/>
                  </a:schemeClr>
                </a:solidFill>
              </a:rPr>
              <a:t>Level </a:t>
            </a:r>
            <a:r>
              <a:rPr lang="en-GB" b="1" dirty="0">
                <a:solidFill>
                  <a:schemeClr val="accent1">
                    <a:lumMod val="75000"/>
                  </a:schemeClr>
                </a:solidFill>
              </a:rPr>
              <a:t>1 </a:t>
            </a:r>
            <a:r>
              <a:rPr lang="en-GB" dirty="0">
                <a:solidFill>
                  <a:schemeClr val="accent1">
                    <a:lumMod val="75000"/>
                  </a:schemeClr>
                </a:solidFill>
              </a:rPr>
              <a:t>: </a:t>
            </a:r>
            <a:r>
              <a:rPr lang="en-GB" dirty="0" smtClean="0">
                <a:solidFill>
                  <a:schemeClr val="accent1">
                    <a:lumMod val="75000"/>
                  </a:schemeClr>
                </a:solidFill>
              </a:rPr>
              <a:t> 	Facility </a:t>
            </a:r>
            <a:r>
              <a:rPr lang="en-GB" dirty="0">
                <a:solidFill>
                  <a:schemeClr val="accent1">
                    <a:lumMod val="75000"/>
                  </a:schemeClr>
                </a:solidFill>
              </a:rPr>
              <a:t>has adequate </a:t>
            </a:r>
            <a:r>
              <a:rPr lang="en-GB" dirty="0" smtClean="0">
                <a:solidFill>
                  <a:schemeClr val="accent1">
                    <a:lumMod val="75000"/>
                  </a:schemeClr>
                </a:solidFill>
              </a:rPr>
              <a:t>infrastructure - routine </a:t>
            </a:r>
            <a:r>
              <a:rPr lang="en-GB" dirty="0">
                <a:solidFill>
                  <a:schemeClr val="accent1">
                    <a:lumMod val="75000"/>
                  </a:schemeClr>
                </a:solidFill>
              </a:rPr>
              <a:t>availability of </a:t>
            </a:r>
            <a:r>
              <a:rPr lang="en-GB" dirty="0" smtClean="0">
                <a:solidFill>
                  <a:schemeClr val="accent1">
                    <a:lumMod val="75000"/>
                  </a:schemeClr>
                </a:solidFill>
              </a:rPr>
              <a:t>	electricity</a:t>
            </a:r>
            <a:r>
              <a:rPr lang="en-GB" dirty="0">
                <a:solidFill>
                  <a:schemeClr val="accent1">
                    <a:lumMod val="75000"/>
                  </a:schemeClr>
                </a:solidFill>
              </a:rPr>
              <a:t>, water, </a:t>
            </a:r>
            <a:r>
              <a:rPr lang="en-GB" dirty="0" smtClean="0">
                <a:solidFill>
                  <a:schemeClr val="accent1">
                    <a:lumMod val="75000"/>
                  </a:schemeClr>
                </a:solidFill>
              </a:rPr>
              <a:t>				sanitation </a:t>
            </a:r>
            <a:r>
              <a:rPr lang="en-GB" dirty="0">
                <a:solidFill>
                  <a:schemeClr val="accent1">
                    <a:lumMod val="75000"/>
                  </a:schemeClr>
                </a:solidFill>
              </a:rPr>
              <a:t>for patients and staff, </a:t>
            </a:r>
            <a:r>
              <a:rPr lang="en-GB" dirty="0" smtClean="0">
                <a:solidFill>
                  <a:schemeClr val="accent1">
                    <a:lumMod val="75000"/>
                  </a:schemeClr>
                </a:solidFill>
              </a:rPr>
              <a:t>waste 	disposal</a:t>
            </a:r>
            <a:r>
              <a:rPr lang="en-GB" dirty="0">
                <a:solidFill>
                  <a:schemeClr val="accent1">
                    <a:lumMod val="75000"/>
                  </a:schemeClr>
                </a:solidFill>
              </a:rPr>
              <a:t>, external communication, etc. </a:t>
            </a:r>
            <a:r>
              <a:rPr lang="en-GB" dirty="0" smtClean="0">
                <a:solidFill>
                  <a:schemeClr val="accent1">
                    <a:lumMod val="75000"/>
                  </a:schemeClr>
                </a:solidFill>
              </a:rPr>
              <a:t>				for </a:t>
            </a:r>
            <a:r>
              <a:rPr lang="en-GB" dirty="0">
                <a:solidFill>
                  <a:schemeClr val="accent1">
                    <a:lumMod val="75000"/>
                  </a:schemeClr>
                </a:solidFill>
              </a:rPr>
              <a:t>all </a:t>
            </a:r>
            <a:r>
              <a:rPr lang="en-GB" b="1" dirty="0">
                <a:solidFill>
                  <a:schemeClr val="accent1">
                    <a:lumMod val="75000"/>
                  </a:schemeClr>
                </a:solidFill>
              </a:rPr>
              <a:t>major service </a:t>
            </a:r>
            <a:r>
              <a:rPr lang="en-GB" b="1" dirty="0" smtClean="0">
                <a:solidFill>
                  <a:schemeClr val="accent1">
                    <a:lumMod val="75000"/>
                  </a:schemeClr>
                </a:solidFill>
              </a:rPr>
              <a:t>sites</a:t>
            </a:r>
            <a:r>
              <a:rPr lang="en-GB" dirty="0" smtClean="0">
                <a:solidFill>
                  <a:schemeClr val="accent1">
                    <a:lumMod val="75000"/>
                  </a:schemeClr>
                </a:solidFill>
              </a:rPr>
              <a:t> </a:t>
            </a:r>
            <a:r>
              <a:rPr lang="en-GB" dirty="0">
                <a:solidFill>
                  <a:schemeClr val="accent1">
                    <a:lumMod val="75000"/>
                  </a:schemeClr>
                </a:solidFill>
              </a:rPr>
              <a:t>(</a:t>
            </a:r>
            <a:r>
              <a:rPr lang="en-GB" i="1" dirty="0">
                <a:solidFill>
                  <a:schemeClr val="accent1">
                    <a:lumMod val="75000"/>
                  </a:schemeClr>
                </a:solidFill>
              </a:rPr>
              <a:t>TBD</a:t>
            </a:r>
            <a:r>
              <a:rPr lang="en-GB" dirty="0" smtClean="0">
                <a:solidFill>
                  <a:schemeClr val="accent1">
                    <a:lumMod val="75000"/>
                  </a:schemeClr>
                </a:solidFill>
              </a:rPr>
              <a:t>)</a:t>
            </a:r>
          </a:p>
          <a:p>
            <a:pPr marL="285750" indent="-285750">
              <a:buFont typeface="Arial" panose="020B0604020202020204" pitchFamily="34" charset="0"/>
              <a:buChar char="•"/>
            </a:pPr>
            <a:endParaRPr lang="en-GB" dirty="0">
              <a:solidFill>
                <a:schemeClr val="accent1">
                  <a:lumMod val="75000"/>
                </a:schemeClr>
              </a:solidFill>
            </a:endParaRPr>
          </a:p>
          <a:p>
            <a:pPr marL="285750" indent="-285750">
              <a:buFont typeface="Arial" panose="020B0604020202020204" pitchFamily="34" charset="0"/>
              <a:buChar char="•"/>
            </a:pPr>
            <a:r>
              <a:rPr lang="en-GB" b="1" dirty="0">
                <a:solidFill>
                  <a:schemeClr val="accent1">
                    <a:lumMod val="75000"/>
                  </a:schemeClr>
                </a:solidFill>
              </a:rPr>
              <a:t>Level 2:</a:t>
            </a:r>
            <a:r>
              <a:rPr lang="en-GB" dirty="0">
                <a:solidFill>
                  <a:schemeClr val="accent1">
                    <a:lumMod val="75000"/>
                  </a:schemeClr>
                </a:solidFill>
              </a:rPr>
              <a:t> </a:t>
            </a:r>
            <a:r>
              <a:rPr lang="en-GB" dirty="0" smtClean="0">
                <a:solidFill>
                  <a:schemeClr val="accent1">
                    <a:lumMod val="75000"/>
                  </a:schemeClr>
                </a:solidFill>
              </a:rPr>
              <a:t>	Level 1 </a:t>
            </a:r>
            <a:r>
              <a:rPr lang="en-GB" b="1" dirty="0" smtClean="0">
                <a:solidFill>
                  <a:schemeClr val="accent1">
                    <a:lumMod val="75000"/>
                  </a:schemeClr>
                </a:solidFill>
              </a:rPr>
              <a:t>plus </a:t>
            </a:r>
            <a:r>
              <a:rPr lang="en-GB" dirty="0">
                <a:solidFill>
                  <a:schemeClr val="accent1">
                    <a:lumMod val="75000"/>
                  </a:schemeClr>
                </a:solidFill>
              </a:rPr>
              <a:t>b</a:t>
            </a:r>
            <a:r>
              <a:rPr lang="en-GB" dirty="0" smtClean="0">
                <a:solidFill>
                  <a:schemeClr val="accent1">
                    <a:lumMod val="75000"/>
                  </a:schemeClr>
                </a:solidFill>
              </a:rPr>
              <a:t>asic </a:t>
            </a:r>
            <a:r>
              <a:rPr lang="en-GB" dirty="0">
                <a:solidFill>
                  <a:schemeClr val="accent1">
                    <a:lumMod val="75000"/>
                  </a:schemeClr>
                </a:solidFill>
              </a:rPr>
              <a:t>patient examination equipment and infection control items </a:t>
            </a:r>
            <a:r>
              <a:rPr lang="en-GB" dirty="0" smtClean="0">
                <a:solidFill>
                  <a:schemeClr val="accent1">
                    <a:lumMod val="75000"/>
                  </a:schemeClr>
                </a:solidFill>
              </a:rPr>
              <a:t>				available </a:t>
            </a:r>
            <a:r>
              <a:rPr lang="en-GB" dirty="0">
                <a:solidFill>
                  <a:schemeClr val="accent1">
                    <a:lumMod val="75000"/>
                  </a:schemeClr>
                </a:solidFill>
              </a:rPr>
              <a:t>in outpatient service area, basic laboratory tests available, % (</a:t>
            </a:r>
            <a:r>
              <a:rPr lang="en-GB" i="1" dirty="0">
                <a:solidFill>
                  <a:schemeClr val="accent1">
                    <a:lumMod val="75000"/>
                  </a:schemeClr>
                </a:solidFill>
              </a:rPr>
              <a:t>TBD</a:t>
            </a:r>
            <a:r>
              <a:rPr lang="en-GB" dirty="0">
                <a:solidFill>
                  <a:schemeClr val="accent1">
                    <a:lumMod val="75000"/>
                  </a:schemeClr>
                </a:solidFill>
              </a:rPr>
              <a:t>) of </a:t>
            </a:r>
            <a:r>
              <a:rPr lang="en-GB" dirty="0" smtClean="0">
                <a:solidFill>
                  <a:schemeClr val="accent1">
                    <a:lumMod val="75000"/>
                  </a:schemeClr>
                </a:solidFill>
              </a:rPr>
              <a:t>			WHO </a:t>
            </a:r>
            <a:r>
              <a:rPr lang="en-GB" dirty="0">
                <a:solidFill>
                  <a:schemeClr val="accent1">
                    <a:lumMod val="75000"/>
                  </a:schemeClr>
                </a:solidFill>
              </a:rPr>
              <a:t>essential medicines </a:t>
            </a:r>
            <a:r>
              <a:rPr lang="en-GB" dirty="0" smtClean="0">
                <a:solidFill>
                  <a:schemeClr val="accent1">
                    <a:lumMod val="75000"/>
                  </a:schemeClr>
                </a:solidFill>
              </a:rPr>
              <a:t>available</a:t>
            </a:r>
          </a:p>
          <a:p>
            <a:pPr marL="742950" lvl="1" indent="-285750">
              <a:buFont typeface="Arial" panose="020B0604020202020204" pitchFamily="34" charset="0"/>
              <a:buChar char="•"/>
            </a:pPr>
            <a:endParaRPr lang="en-GB" dirty="0">
              <a:solidFill>
                <a:schemeClr val="accent1">
                  <a:lumMod val="75000"/>
                </a:schemeClr>
              </a:solidFill>
            </a:endParaRPr>
          </a:p>
          <a:p>
            <a:pPr marL="285750" indent="-285750">
              <a:buFont typeface="Arial" panose="020B0604020202020204" pitchFamily="34" charset="0"/>
              <a:buChar char="•"/>
            </a:pPr>
            <a:r>
              <a:rPr lang="en-GB" b="1" dirty="0">
                <a:solidFill>
                  <a:schemeClr val="accent1">
                    <a:lumMod val="75000"/>
                  </a:schemeClr>
                </a:solidFill>
              </a:rPr>
              <a:t>Level 3: </a:t>
            </a:r>
            <a:r>
              <a:rPr lang="en-GB" b="1" dirty="0" smtClean="0">
                <a:solidFill>
                  <a:schemeClr val="accent1">
                    <a:lumMod val="75000"/>
                  </a:schemeClr>
                </a:solidFill>
              </a:rPr>
              <a:t>	</a:t>
            </a:r>
            <a:r>
              <a:rPr lang="en-GB" dirty="0" smtClean="0">
                <a:solidFill>
                  <a:schemeClr val="accent1">
                    <a:lumMod val="75000"/>
                  </a:schemeClr>
                </a:solidFill>
              </a:rPr>
              <a:t>Level 2 </a:t>
            </a:r>
            <a:r>
              <a:rPr lang="en-GB" b="1" dirty="0">
                <a:solidFill>
                  <a:schemeClr val="accent1">
                    <a:lumMod val="75000"/>
                  </a:schemeClr>
                </a:solidFill>
              </a:rPr>
              <a:t>plus</a:t>
            </a:r>
            <a:r>
              <a:rPr lang="en-GB" dirty="0" smtClean="0">
                <a:solidFill>
                  <a:schemeClr val="accent1">
                    <a:lumMod val="75000"/>
                  </a:schemeClr>
                </a:solidFill>
              </a:rPr>
              <a:t> service </a:t>
            </a:r>
            <a:r>
              <a:rPr lang="en-GB" dirty="0">
                <a:solidFill>
                  <a:schemeClr val="accent1">
                    <a:lumMod val="75000"/>
                  </a:schemeClr>
                </a:solidFill>
              </a:rPr>
              <a:t>package and additional key items for the services in the </a:t>
            </a:r>
            <a:r>
              <a:rPr lang="en-GB" dirty="0" smtClean="0">
                <a:solidFill>
                  <a:schemeClr val="accent1">
                    <a:lumMod val="75000"/>
                  </a:schemeClr>
                </a:solidFill>
              </a:rPr>
              <a:t>				package</a:t>
            </a:r>
          </a:p>
          <a:p>
            <a:pPr marL="285750" indent="-285750">
              <a:buFont typeface="Arial" panose="020B0604020202020204" pitchFamily="34" charset="0"/>
              <a:buChar char="•"/>
            </a:pPr>
            <a:endParaRPr lang="en-GB" dirty="0">
              <a:solidFill>
                <a:schemeClr val="accent1">
                  <a:lumMod val="75000"/>
                </a:schemeClr>
              </a:solidFill>
            </a:endParaRPr>
          </a:p>
          <a:p>
            <a:pPr marL="285750" indent="-285750">
              <a:buFont typeface="Arial" panose="020B0604020202020204" pitchFamily="34" charset="0"/>
              <a:buChar char="•"/>
            </a:pPr>
            <a:r>
              <a:rPr lang="en-GB" b="1" dirty="0">
                <a:solidFill>
                  <a:schemeClr val="accent1">
                    <a:lumMod val="75000"/>
                  </a:schemeClr>
                </a:solidFill>
              </a:rPr>
              <a:t>Level 4:</a:t>
            </a:r>
            <a:r>
              <a:rPr lang="en-GB" dirty="0">
                <a:solidFill>
                  <a:schemeClr val="accent1">
                    <a:lumMod val="75000"/>
                  </a:schemeClr>
                </a:solidFill>
              </a:rPr>
              <a:t> </a:t>
            </a:r>
            <a:r>
              <a:rPr lang="en-GB" dirty="0" smtClean="0">
                <a:solidFill>
                  <a:schemeClr val="accent1">
                    <a:lumMod val="75000"/>
                  </a:schemeClr>
                </a:solidFill>
              </a:rPr>
              <a:t>	 </a:t>
            </a:r>
            <a:r>
              <a:rPr lang="en-GB" dirty="0">
                <a:solidFill>
                  <a:schemeClr val="accent1">
                    <a:lumMod val="75000"/>
                  </a:schemeClr>
                </a:solidFill>
              </a:rPr>
              <a:t>Level 3 </a:t>
            </a:r>
            <a:r>
              <a:rPr lang="en-GB" b="1" dirty="0">
                <a:solidFill>
                  <a:schemeClr val="accent1">
                    <a:lumMod val="75000"/>
                  </a:schemeClr>
                </a:solidFill>
              </a:rPr>
              <a:t>plus</a:t>
            </a:r>
            <a:r>
              <a:rPr lang="en-GB" dirty="0">
                <a:solidFill>
                  <a:schemeClr val="accent1">
                    <a:lumMod val="75000"/>
                  </a:schemeClr>
                </a:solidFill>
              </a:rPr>
              <a:t> management practices to support quality services (</a:t>
            </a:r>
            <a:r>
              <a:rPr lang="en-GB" i="1" dirty="0">
                <a:solidFill>
                  <a:schemeClr val="accent1">
                    <a:lumMod val="75000"/>
                  </a:schemeClr>
                </a:solidFill>
              </a:rPr>
              <a:t>TBD</a:t>
            </a:r>
            <a:r>
              <a:rPr lang="en-GB" dirty="0">
                <a:solidFill>
                  <a:schemeClr val="accent1">
                    <a:lumMod val="75000"/>
                  </a:schemeClr>
                </a:solidFill>
              </a:rPr>
              <a:t>)</a:t>
            </a:r>
          </a:p>
          <a:p>
            <a:pPr lvl="1"/>
            <a:endParaRPr lang="en-GB" sz="2400" b="1" i="1" dirty="0" smtClean="0">
              <a:solidFill>
                <a:schemeClr val="accent2"/>
              </a:solidFill>
            </a:endParaRPr>
          </a:p>
          <a:p>
            <a:pPr lvl="1"/>
            <a:r>
              <a:rPr lang="en-GB" sz="2400" b="1" i="1" dirty="0" smtClean="0">
                <a:solidFill>
                  <a:schemeClr val="accent2"/>
                </a:solidFill>
              </a:rPr>
              <a:t>Certify facilities every </a:t>
            </a:r>
            <a:r>
              <a:rPr lang="en-GB" sz="2400" b="1" i="1" dirty="0">
                <a:solidFill>
                  <a:schemeClr val="accent2"/>
                </a:solidFill>
              </a:rPr>
              <a:t>x years as meeting standards for Level X</a:t>
            </a:r>
          </a:p>
          <a:p>
            <a:pPr marL="742950" lvl="1" indent="-285750">
              <a:buFont typeface="Arial" panose="020B0604020202020204" pitchFamily="34" charset="0"/>
              <a:buChar char="•"/>
            </a:pPr>
            <a:endParaRPr lang="en-GB" dirty="0"/>
          </a:p>
        </p:txBody>
      </p:sp>
      <p:sp>
        <p:nvSpPr>
          <p:cNvPr id="6" name="Text Box 22"/>
          <p:cNvSpPr txBox="1">
            <a:spLocks noChangeArrowheads="1"/>
          </p:cNvSpPr>
          <p:nvPr/>
        </p:nvSpPr>
        <p:spPr bwMode="auto">
          <a:xfrm>
            <a:off x="66675" y="100940"/>
            <a:ext cx="9029700" cy="830884"/>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smtClean="0">
                <a:solidFill>
                  <a:srgbClr val="FFC000"/>
                </a:solidFill>
                <a:latin typeface="Calibri" pitchFamily="34" charset="0"/>
                <a:cs typeface="Arial" charset="0"/>
              </a:rPr>
              <a:t>A harmonized modular approach to HFA</a:t>
            </a:r>
          </a:p>
          <a:p>
            <a:pPr algn="ctr" eaLnBrk="1" hangingPunct="1"/>
            <a:r>
              <a:rPr lang="en-GB" sz="2000" b="1" dirty="0" smtClean="0">
                <a:solidFill>
                  <a:srgbClr val="FFFF00"/>
                </a:solidFill>
                <a:latin typeface="Calibri" pitchFamily="34" charset="0"/>
                <a:cs typeface="Arial" charset="0"/>
              </a:rPr>
              <a:t>(Using either a census or a sample of representative facilities)</a:t>
            </a:r>
            <a:endParaRPr lang="en-US" sz="2000" b="1" dirty="0">
              <a:solidFill>
                <a:srgbClr val="FFFF00"/>
              </a:solidFill>
              <a:latin typeface="Calibri" pitchFamily="34" charset="0"/>
              <a:cs typeface="Arial" charset="0"/>
            </a:endParaRPr>
          </a:p>
        </p:txBody>
      </p:sp>
    </p:spTree>
    <p:extLst>
      <p:ext uri="{BB962C8B-B14F-4D97-AF65-F5344CB8AC3E}">
        <p14:creationId xmlns:p14="http://schemas.microsoft.com/office/powerpoint/2010/main" val="4166091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674" y="1239600"/>
            <a:ext cx="9029699" cy="5663089"/>
          </a:xfrm>
          <a:prstGeom prst="rect">
            <a:avLst/>
          </a:prstGeom>
          <a:noFill/>
        </p:spPr>
        <p:txBody>
          <a:bodyPr wrap="square" rtlCol="0">
            <a:spAutoFit/>
          </a:bodyPr>
          <a:lstStyle/>
          <a:p>
            <a:r>
              <a:rPr lang="en-GB" sz="2200" b="1" dirty="0" smtClean="0">
                <a:solidFill>
                  <a:schemeClr val="accent1">
                    <a:lumMod val="75000"/>
                  </a:schemeClr>
                </a:solidFill>
              </a:rPr>
              <a:t>An illustrative </a:t>
            </a:r>
            <a:r>
              <a:rPr lang="en-GB" sz="2200" b="1" dirty="0">
                <a:solidFill>
                  <a:schemeClr val="accent1">
                    <a:lumMod val="75000"/>
                  </a:schemeClr>
                </a:solidFill>
              </a:rPr>
              <a:t>example of </a:t>
            </a:r>
            <a:r>
              <a:rPr lang="en-US" sz="2200" b="1" dirty="0">
                <a:solidFill>
                  <a:schemeClr val="accent2"/>
                </a:solidFill>
              </a:rPr>
              <a:t>service specific classification for delivery </a:t>
            </a:r>
            <a:r>
              <a:rPr lang="en-US" sz="2200" b="1" dirty="0" smtClean="0">
                <a:solidFill>
                  <a:schemeClr val="accent2"/>
                </a:solidFill>
              </a:rPr>
              <a:t>services</a:t>
            </a:r>
          </a:p>
          <a:p>
            <a:endParaRPr lang="en-GB" sz="2200" b="1" dirty="0" smtClean="0">
              <a:solidFill>
                <a:schemeClr val="accent2"/>
              </a:solidFill>
            </a:endParaRPr>
          </a:p>
          <a:p>
            <a:pPr marL="285750" indent="-285750">
              <a:buFont typeface="Arial" panose="020B0604020202020204" pitchFamily="34" charset="0"/>
              <a:buChar char="•"/>
            </a:pPr>
            <a:r>
              <a:rPr lang="en-GB" b="1" dirty="0" smtClean="0">
                <a:solidFill>
                  <a:schemeClr val="accent1">
                    <a:lumMod val="75000"/>
                  </a:schemeClr>
                </a:solidFill>
              </a:rPr>
              <a:t>Level 1 </a:t>
            </a:r>
            <a:r>
              <a:rPr lang="en-GB" dirty="0" smtClean="0">
                <a:solidFill>
                  <a:schemeClr val="accent1">
                    <a:lumMod val="75000"/>
                  </a:schemeClr>
                </a:solidFill>
              </a:rPr>
              <a:t>:  		</a:t>
            </a:r>
            <a:r>
              <a:rPr lang="en-US" dirty="0" smtClean="0">
                <a:solidFill>
                  <a:schemeClr val="accent1">
                    <a:lumMod val="75000"/>
                  </a:schemeClr>
                </a:solidFill>
              </a:rPr>
              <a:t>Facility </a:t>
            </a:r>
            <a:r>
              <a:rPr lang="en-US" dirty="0">
                <a:solidFill>
                  <a:schemeClr val="accent1">
                    <a:lumMod val="75000"/>
                  </a:schemeClr>
                </a:solidFill>
              </a:rPr>
              <a:t>has adequate infrastructure and </a:t>
            </a:r>
            <a:r>
              <a:rPr lang="en-US" dirty="0" err="1" smtClean="0">
                <a:solidFill>
                  <a:schemeClr val="accent1">
                    <a:lumMod val="75000"/>
                  </a:schemeClr>
                </a:solidFill>
              </a:rPr>
              <a:t>IPC</a:t>
            </a:r>
            <a:r>
              <a:rPr lang="en-US" dirty="0" smtClean="0">
                <a:solidFill>
                  <a:schemeClr val="accent1">
                    <a:lumMod val="75000"/>
                  </a:schemeClr>
                </a:solidFill>
              </a:rPr>
              <a:t> in </a:t>
            </a:r>
            <a:r>
              <a:rPr lang="en-US" dirty="0">
                <a:solidFill>
                  <a:schemeClr val="accent1">
                    <a:lumMod val="75000"/>
                  </a:schemeClr>
                </a:solidFill>
              </a:rPr>
              <a:t>delivery service area,  </a:t>
            </a:r>
            <a:endParaRPr lang="en-US" dirty="0" smtClean="0">
              <a:solidFill>
                <a:schemeClr val="accent1">
                  <a:lumMod val="75000"/>
                </a:schemeClr>
              </a:solidFill>
            </a:endParaRPr>
          </a:p>
          <a:p>
            <a:pPr lvl="4"/>
            <a:r>
              <a:rPr lang="en-US" dirty="0" smtClean="0">
                <a:solidFill>
                  <a:schemeClr val="accent1">
                    <a:lumMod val="75000"/>
                  </a:schemeClr>
                </a:solidFill>
              </a:rPr>
              <a:t>provides </a:t>
            </a:r>
            <a:r>
              <a:rPr lang="en-US" dirty="0" err="1" smtClean="0">
                <a:solidFill>
                  <a:schemeClr val="accent1">
                    <a:lumMod val="75000"/>
                  </a:schemeClr>
                </a:solidFill>
              </a:rPr>
              <a:t>BEmONC</a:t>
            </a:r>
            <a:r>
              <a:rPr lang="en-US" dirty="0" smtClean="0">
                <a:solidFill>
                  <a:schemeClr val="accent1">
                    <a:lumMod val="75000"/>
                  </a:schemeClr>
                </a:solidFill>
              </a:rPr>
              <a:t> signal functions, has items for </a:t>
            </a:r>
            <a:r>
              <a:rPr lang="en-US" dirty="0" err="1" smtClean="0">
                <a:solidFill>
                  <a:schemeClr val="accent1">
                    <a:lumMod val="75000"/>
                  </a:schemeClr>
                </a:solidFill>
              </a:rPr>
              <a:t>BEmONC</a:t>
            </a:r>
            <a:r>
              <a:rPr lang="en-US" dirty="0" smtClean="0">
                <a:solidFill>
                  <a:schemeClr val="accent1">
                    <a:lumMod val="75000"/>
                  </a:schemeClr>
                </a:solidFill>
              </a:rPr>
              <a:t> signal functions, has basic supplies and equipment for normal vaginal delivery</a:t>
            </a:r>
            <a:endParaRPr lang="en-GB" dirty="0" smtClean="0">
              <a:solidFill>
                <a:schemeClr val="accent1">
                  <a:lumMod val="75000"/>
                </a:schemeClr>
              </a:solidFill>
            </a:endParaRPr>
          </a:p>
          <a:p>
            <a:pPr marL="285750" indent="-285750">
              <a:buFont typeface="Arial" panose="020B0604020202020204" pitchFamily="34" charset="0"/>
              <a:buChar char="•"/>
            </a:pPr>
            <a:endParaRPr lang="en-GB" dirty="0">
              <a:solidFill>
                <a:schemeClr val="accent1">
                  <a:lumMod val="75000"/>
                </a:schemeClr>
              </a:solidFill>
            </a:endParaRPr>
          </a:p>
          <a:p>
            <a:pPr marL="285750" indent="-285750">
              <a:buFont typeface="Arial" panose="020B0604020202020204" pitchFamily="34" charset="0"/>
              <a:buChar char="•"/>
            </a:pPr>
            <a:r>
              <a:rPr lang="en-GB" b="1" dirty="0">
                <a:solidFill>
                  <a:schemeClr val="accent1">
                    <a:lumMod val="75000"/>
                  </a:schemeClr>
                </a:solidFill>
              </a:rPr>
              <a:t>Level 2:</a:t>
            </a:r>
            <a:r>
              <a:rPr lang="en-GB" dirty="0">
                <a:solidFill>
                  <a:schemeClr val="accent1">
                    <a:lumMod val="75000"/>
                  </a:schemeClr>
                </a:solidFill>
              </a:rPr>
              <a:t> </a:t>
            </a:r>
            <a:r>
              <a:rPr lang="en-GB" dirty="0" smtClean="0">
                <a:solidFill>
                  <a:schemeClr val="accent1">
                    <a:lumMod val="75000"/>
                  </a:schemeClr>
                </a:solidFill>
              </a:rPr>
              <a:t>		</a:t>
            </a:r>
            <a:r>
              <a:rPr lang="en-US" dirty="0">
                <a:solidFill>
                  <a:schemeClr val="accent1">
                    <a:lumMod val="75000"/>
                  </a:schemeClr>
                </a:solidFill>
              </a:rPr>
              <a:t>Level </a:t>
            </a:r>
            <a:r>
              <a:rPr lang="en-US" dirty="0" smtClean="0">
                <a:solidFill>
                  <a:schemeClr val="accent1">
                    <a:lumMod val="75000"/>
                  </a:schemeClr>
                </a:solidFill>
              </a:rPr>
              <a:t>1 </a:t>
            </a:r>
            <a:r>
              <a:rPr lang="en-US" b="1" i="1" dirty="0">
                <a:solidFill>
                  <a:schemeClr val="accent1">
                    <a:lumMod val="75000"/>
                  </a:schemeClr>
                </a:solidFill>
              </a:rPr>
              <a:t>plus</a:t>
            </a:r>
            <a:r>
              <a:rPr lang="en-US" dirty="0">
                <a:solidFill>
                  <a:schemeClr val="accent1">
                    <a:lumMod val="75000"/>
                  </a:schemeClr>
                </a:solidFill>
              </a:rPr>
              <a:t> provides defined set of interventions for complicated </a:t>
            </a:r>
            <a:r>
              <a:rPr lang="en-US" dirty="0" smtClean="0">
                <a:solidFill>
                  <a:schemeClr val="accent1">
                    <a:lumMod val="75000"/>
                  </a:schemeClr>
                </a:solidFill>
              </a:rPr>
              <a:t>						deliveries</a:t>
            </a:r>
            <a:r>
              <a:rPr lang="en-US" dirty="0">
                <a:solidFill>
                  <a:schemeClr val="accent1">
                    <a:lumMod val="75000"/>
                  </a:schemeClr>
                </a:solidFill>
              </a:rPr>
              <a:t>, basic supplies and equipment for interventions for complicated </a:t>
            </a:r>
            <a:r>
              <a:rPr lang="en-US" dirty="0" smtClean="0">
                <a:solidFill>
                  <a:schemeClr val="accent1">
                    <a:lumMod val="75000"/>
                  </a:schemeClr>
                </a:solidFill>
              </a:rPr>
              <a:t>				deliveries</a:t>
            </a:r>
            <a:endParaRPr lang="en-GB" dirty="0" smtClean="0">
              <a:solidFill>
                <a:schemeClr val="accent1">
                  <a:lumMod val="75000"/>
                </a:schemeClr>
              </a:solidFill>
            </a:endParaRPr>
          </a:p>
          <a:p>
            <a:pPr marL="742950" lvl="1" indent="-285750">
              <a:buFont typeface="Arial" panose="020B0604020202020204" pitchFamily="34" charset="0"/>
              <a:buChar char="•"/>
            </a:pPr>
            <a:endParaRPr lang="en-GB" dirty="0">
              <a:solidFill>
                <a:schemeClr val="accent1">
                  <a:lumMod val="75000"/>
                </a:schemeClr>
              </a:solidFill>
            </a:endParaRPr>
          </a:p>
          <a:p>
            <a:pPr marL="285750" indent="-285750">
              <a:buFont typeface="Arial" panose="020B0604020202020204" pitchFamily="34" charset="0"/>
              <a:buChar char="•"/>
            </a:pPr>
            <a:r>
              <a:rPr lang="en-GB" b="1" dirty="0">
                <a:solidFill>
                  <a:schemeClr val="accent1">
                    <a:lumMod val="75000"/>
                  </a:schemeClr>
                </a:solidFill>
              </a:rPr>
              <a:t>Level 3: </a:t>
            </a:r>
            <a:r>
              <a:rPr lang="en-GB" b="1" dirty="0" smtClean="0">
                <a:solidFill>
                  <a:schemeClr val="accent1">
                    <a:lumMod val="75000"/>
                  </a:schemeClr>
                </a:solidFill>
              </a:rPr>
              <a:t>		</a:t>
            </a:r>
            <a:r>
              <a:rPr lang="en-US" dirty="0" smtClean="0">
                <a:solidFill>
                  <a:schemeClr val="accent1">
                    <a:lumMod val="75000"/>
                  </a:schemeClr>
                </a:solidFill>
              </a:rPr>
              <a:t>Level 2 </a:t>
            </a:r>
            <a:r>
              <a:rPr lang="en-US" b="1" i="1" dirty="0">
                <a:solidFill>
                  <a:schemeClr val="accent1">
                    <a:lumMod val="75000"/>
                  </a:schemeClr>
                </a:solidFill>
              </a:rPr>
              <a:t>plus </a:t>
            </a:r>
            <a:r>
              <a:rPr lang="en-US" dirty="0" err="1" smtClean="0">
                <a:solidFill>
                  <a:schemeClr val="accent1">
                    <a:lumMod val="75000"/>
                  </a:schemeClr>
                </a:solidFill>
              </a:rPr>
              <a:t>EmONC</a:t>
            </a:r>
            <a:r>
              <a:rPr lang="en-US" dirty="0" smtClean="0">
                <a:solidFill>
                  <a:schemeClr val="accent1">
                    <a:lumMod val="75000"/>
                  </a:schemeClr>
                </a:solidFill>
              </a:rPr>
              <a:t> </a:t>
            </a:r>
            <a:r>
              <a:rPr lang="en-US" dirty="0">
                <a:solidFill>
                  <a:schemeClr val="accent1">
                    <a:lumMod val="75000"/>
                  </a:schemeClr>
                </a:solidFill>
              </a:rPr>
              <a:t>services with supplies and equipment for </a:t>
            </a:r>
            <a:r>
              <a:rPr lang="en-US" dirty="0" err="1">
                <a:solidFill>
                  <a:schemeClr val="accent1">
                    <a:lumMod val="75000"/>
                  </a:schemeClr>
                </a:solidFill>
              </a:rPr>
              <a:t>EmONC</a:t>
            </a:r>
            <a:r>
              <a:rPr lang="en-US" dirty="0">
                <a:solidFill>
                  <a:schemeClr val="accent1">
                    <a:lumMod val="75000"/>
                  </a:schemeClr>
                </a:solidFill>
              </a:rPr>
              <a:t> </a:t>
            </a:r>
            <a:r>
              <a:rPr lang="en-US" dirty="0" smtClean="0">
                <a:solidFill>
                  <a:schemeClr val="accent1">
                    <a:lumMod val="75000"/>
                  </a:schemeClr>
                </a:solidFill>
              </a:rPr>
              <a:t>					services</a:t>
            </a:r>
            <a:endParaRPr lang="en-GB" dirty="0" smtClean="0">
              <a:solidFill>
                <a:schemeClr val="accent1">
                  <a:lumMod val="75000"/>
                </a:schemeClr>
              </a:solidFill>
            </a:endParaRPr>
          </a:p>
          <a:p>
            <a:pPr marL="285750" indent="-285750">
              <a:buFont typeface="Arial" panose="020B0604020202020204" pitchFamily="34" charset="0"/>
              <a:buChar char="•"/>
            </a:pPr>
            <a:endParaRPr lang="en-GB" dirty="0">
              <a:solidFill>
                <a:schemeClr val="accent1">
                  <a:lumMod val="75000"/>
                </a:schemeClr>
              </a:solidFill>
            </a:endParaRPr>
          </a:p>
          <a:p>
            <a:pPr marL="285750" indent="-285750">
              <a:buFont typeface="Arial" panose="020B0604020202020204" pitchFamily="34" charset="0"/>
              <a:buChar char="•"/>
            </a:pPr>
            <a:r>
              <a:rPr lang="en-GB" b="1" dirty="0" smtClean="0">
                <a:solidFill>
                  <a:schemeClr val="accent1">
                    <a:lumMod val="75000"/>
                  </a:schemeClr>
                </a:solidFill>
              </a:rPr>
              <a:t>Level 4:</a:t>
            </a:r>
            <a:r>
              <a:rPr lang="en-GB" dirty="0" smtClean="0">
                <a:solidFill>
                  <a:schemeClr val="accent1">
                    <a:lumMod val="75000"/>
                  </a:schemeClr>
                </a:solidFill>
              </a:rPr>
              <a:t> 		Level 3 </a:t>
            </a:r>
            <a:r>
              <a:rPr lang="en-US" b="1" i="1" dirty="0">
                <a:solidFill>
                  <a:schemeClr val="accent1">
                    <a:lumMod val="75000"/>
                  </a:schemeClr>
                </a:solidFill>
              </a:rPr>
              <a:t>plus</a:t>
            </a:r>
            <a:r>
              <a:rPr lang="en-GB" dirty="0" smtClean="0">
                <a:solidFill>
                  <a:schemeClr val="accent1">
                    <a:lumMod val="75000"/>
                  </a:schemeClr>
                </a:solidFill>
              </a:rPr>
              <a:t> management </a:t>
            </a:r>
            <a:r>
              <a:rPr lang="en-GB" dirty="0">
                <a:solidFill>
                  <a:schemeClr val="accent1">
                    <a:lumMod val="75000"/>
                  </a:schemeClr>
                </a:solidFill>
              </a:rPr>
              <a:t>practices to support quality </a:t>
            </a:r>
            <a:r>
              <a:rPr lang="en-GB" dirty="0" smtClean="0">
                <a:solidFill>
                  <a:schemeClr val="accent1">
                    <a:lumMod val="75000"/>
                  </a:schemeClr>
                </a:solidFill>
              </a:rPr>
              <a:t>services (</a:t>
            </a:r>
            <a:r>
              <a:rPr lang="en-GB" i="1" dirty="0" smtClean="0">
                <a:solidFill>
                  <a:schemeClr val="accent1">
                    <a:lumMod val="75000"/>
                  </a:schemeClr>
                </a:solidFill>
              </a:rPr>
              <a:t>TBD</a:t>
            </a:r>
            <a:r>
              <a:rPr lang="en-GB" dirty="0" smtClean="0">
                <a:solidFill>
                  <a:schemeClr val="accent1">
                    <a:lumMod val="75000"/>
                  </a:schemeClr>
                </a:solidFill>
              </a:rPr>
              <a:t>)</a:t>
            </a:r>
          </a:p>
          <a:p>
            <a:pPr marL="285750" indent="-285750">
              <a:buFont typeface="Arial" panose="020B0604020202020204" pitchFamily="34" charset="0"/>
              <a:buChar char="•"/>
            </a:pPr>
            <a:endParaRPr lang="en-GB" dirty="0" smtClean="0">
              <a:solidFill>
                <a:schemeClr val="accent1">
                  <a:lumMod val="75000"/>
                </a:schemeClr>
              </a:solidFill>
            </a:endParaRPr>
          </a:p>
          <a:p>
            <a:pPr marL="285750" indent="-285750">
              <a:buFont typeface="Arial" panose="020B0604020202020204" pitchFamily="34" charset="0"/>
              <a:buChar char="•"/>
            </a:pPr>
            <a:r>
              <a:rPr lang="en-GB" b="1" dirty="0">
                <a:solidFill>
                  <a:schemeClr val="accent1">
                    <a:lumMod val="75000"/>
                  </a:schemeClr>
                </a:solidFill>
              </a:rPr>
              <a:t>Level </a:t>
            </a:r>
            <a:r>
              <a:rPr lang="en-GB" b="1" dirty="0" smtClean="0">
                <a:solidFill>
                  <a:schemeClr val="accent1">
                    <a:lumMod val="75000"/>
                  </a:schemeClr>
                </a:solidFill>
              </a:rPr>
              <a:t>5:</a:t>
            </a:r>
            <a:r>
              <a:rPr lang="en-GB" dirty="0" smtClean="0">
                <a:solidFill>
                  <a:schemeClr val="accent1">
                    <a:lumMod val="75000"/>
                  </a:schemeClr>
                </a:solidFill>
              </a:rPr>
              <a:t> </a:t>
            </a:r>
            <a:r>
              <a:rPr lang="en-GB" dirty="0">
                <a:solidFill>
                  <a:schemeClr val="accent1">
                    <a:lumMod val="75000"/>
                  </a:schemeClr>
                </a:solidFill>
              </a:rPr>
              <a:t>		</a:t>
            </a:r>
            <a:r>
              <a:rPr lang="en-GB" dirty="0" smtClean="0">
                <a:solidFill>
                  <a:schemeClr val="accent1">
                    <a:lumMod val="75000"/>
                  </a:schemeClr>
                </a:solidFill>
              </a:rPr>
              <a:t>Level 4 </a:t>
            </a:r>
            <a:r>
              <a:rPr lang="en-US" b="1" i="1" dirty="0">
                <a:solidFill>
                  <a:schemeClr val="accent1">
                    <a:lumMod val="75000"/>
                  </a:schemeClr>
                </a:solidFill>
              </a:rPr>
              <a:t>plus </a:t>
            </a:r>
            <a:r>
              <a:rPr lang="en-GB" b="1" i="1" dirty="0">
                <a:solidFill>
                  <a:schemeClr val="accent1">
                    <a:lumMod val="75000"/>
                  </a:schemeClr>
                </a:solidFill>
              </a:rPr>
              <a:t>individual patient records pass quality of care record reviews</a:t>
            </a:r>
          </a:p>
          <a:p>
            <a:pPr lvl="1"/>
            <a:endParaRPr lang="en-GB" sz="2400" b="1" i="1" dirty="0" smtClean="0">
              <a:solidFill>
                <a:schemeClr val="accent2"/>
              </a:solidFill>
            </a:endParaRPr>
          </a:p>
          <a:p>
            <a:pPr lvl="1"/>
            <a:r>
              <a:rPr lang="en-GB" sz="2400" b="1" i="1" dirty="0" smtClean="0">
                <a:solidFill>
                  <a:schemeClr val="accent2"/>
                </a:solidFill>
              </a:rPr>
              <a:t>Certify </a:t>
            </a:r>
            <a:r>
              <a:rPr lang="en-GB" sz="2400" b="1" i="1" dirty="0">
                <a:solidFill>
                  <a:schemeClr val="accent2"/>
                </a:solidFill>
              </a:rPr>
              <a:t>facility every x years as meeting standards for Level X</a:t>
            </a:r>
          </a:p>
          <a:p>
            <a:pPr marL="742950" lvl="1" indent="-285750">
              <a:buFont typeface="Arial" panose="020B0604020202020204" pitchFamily="34" charset="0"/>
              <a:buChar char="•"/>
            </a:pPr>
            <a:endParaRPr lang="en-GB" dirty="0"/>
          </a:p>
        </p:txBody>
      </p:sp>
      <p:sp>
        <p:nvSpPr>
          <p:cNvPr id="6" name="Text Box 22"/>
          <p:cNvSpPr txBox="1">
            <a:spLocks noChangeArrowheads="1"/>
          </p:cNvSpPr>
          <p:nvPr/>
        </p:nvSpPr>
        <p:spPr bwMode="auto">
          <a:xfrm>
            <a:off x="66675" y="100940"/>
            <a:ext cx="9029700" cy="830884"/>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smtClean="0">
                <a:solidFill>
                  <a:srgbClr val="FFC000"/>
                </a:solidFill>
                <a:latin typeface="Calibri" pitchFamily="34" charset="0"/>
                <a:cs typeface="Arial" charset="0"/>
              </a:rPr>
              <a:t>A harmonized modular approach to HFA</a:t>
            </a:r>
          </a:p>
          <a:p>
            <a:pPr algn="ctr" eaLnBrk="1" hangingPunct="1"/>
            <a:r>
              <a:rPr lang="en-GB" sz="2000" b="1" dirty="0" smtClean="0">
                <a:solidFill>
                  <a:srgbClr val="FFFF00"/>
                </a:solidFill>
                <a:latin typeface="Calibri" pitchFamily="34" charset="0"/>
                <a:cs typeface="Arial" charset="0"/>
              </a:rPr>
              <a:t>(Using either a census or a sample of representative facilities)</a:t>
            </a:r>
            <a:endParaRPr lang="en-US" sz="2000" b="1" dirty="0">
              <a:solidFill>
                <a:srgbClr val="FFFF00"/>
              </a:solidFill>
              <a:latin typeface="Calibri" pitchFamily="34" charset="0"/>
              <a:cs typeface="Arial" charset="0"/>
            </a:endParaRPr>
          </a:p>
        </p:txBody>
      </p:sp>
    </p:spTree>
    <p:extLst>
      <p:ext uri="{BB962C8B-B14F-4D97-AF65-F5344CB8AC3E}">
        <p14:creationId xmlns:p14="http://schemas.microsoft.com/office/powerpoint/2010/main" val="1993602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339765562"/>
              </p:ext>
            </p:extLst>
          </p:nvPr>
        </p:nvGraphicFramePr>
        <p:xfrm>
          <a:off x="361949" y="795272"/>
          <a:ext cx="8562976" cy="6100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Box 22"/>
          <p:cNvSpPr txBox="1">
            <a:spLocks noChangeArrowheads="1"/>
          </p:cNvSpPr>
          <p:nvPr/>
        </p:nvSpPr>
        <p:spPr bwMode="auto">
          <a:xfrm>
            <a:off x="38100" y="148340"/>
            <a:ext cx="9029700" cy="707773"/>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000" b="1" dirty="0">
                <a:solidFill>
                  <a:srgbClr val="FFFF00"/>
                </a:solidFill>
              </a:rPr>
              <a:t>Regular system of monitoring service availability, quality and </a:t>
            </a:r>
            <a:r>
              <a:rPr lang="en-US" altLang="en-US" sz="2000" b="1" dirty="0" smtClean="0">
                <a:solidFill>
                  <a:srgbClr val="FFFF00"/>
                </a:solidFill>
              </a:rPr>
              <a:t>effectiveness (through health facility assessments)</a:t>
            </a:r>
            <a:endParaRPr lang="en-US" altLang="en-US" sz="2000" b="1" dirty="0">
              <a:solidFill>
                <a:srgbClr val="FFFF00"/>
              </a:solidFill>
            </a:endParaRPr>
          </a:p>
        </p:txBody>
      </p:sp>
    </p:spTree>
    <p:extLst>
      <p:ext uri="{BB962C8B-B14F-4D97-AF65-F5344CB8AC3E}">
        <p14:creationId xmlns:p14="http://schemas.microsoft.com/office/powerpoint/2010/main" val="3442540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2"/>
          <p:cNvSpPr txBox="1">
            <a:spLocks noChangeArrowheads="1"/>
          </p:cNvSpPr>
          <p:nvPr/>
        </p:nvSpPr>
        <p:spPr bwMode="auto">
          <a:xfrm>
            <a:off x="18333" y="164195"/>
            <a:ext cx="9029700" cy="1077105"/>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a:solidFill>
                  <a:srgbClr val="FFFF00"/>
                </a:solidFill>
              </a:rPr>
              <a:t>Regular system of monitoring service availability, quality and </a:t>
            </a:r>
            <a:r>
              <a:rPr lang="en-US" altLang="en-US" sz="1600" b="1" dirty="0" smtClean="0">
                <a:solidFill>
                  <a:srgbClr val="FFFF00"/>
                </a:solidFill>
              </a:rPr>
              <a:t>effectiveness</a:t>
            </a:r>
          </a:p>
          <a:p>
            <a:pPr algn="ctr" eaLnBrk="1" hangingPunct="1"/>
            <a:r>
              <a:rPr lang="en-US" altLang="en-US" sz="1600" b="1" dirty="0" smtClean="0">
                <a:solidFill>
                  <a:srgbClr val="FFFF00"/>
                </a:solidFill>
              </a:rPr>
              <a:t>(through </a:t>
            </a:r>
            <a:r>
              <a:rPr lang="en-US" altLang="en-US" sz="1600" b="1" dirty="0">
                <a:solidFill>
                  <a:srgbClr val="FFFF00"/>
                </a:solidFill>
              </a:rPr>
              <a:t>health facility </a:t>
            </a:r>
            <a:r>
              <a:rPr lang="en-US" altLang="en-US" sz="1600" b="1" dirty="0" smtClean="0">
                <a:solidFill>
                  <a:srgbClr val="FFFF00"/>
                </a:solidFill>
              </a:rPr>
              <a:t>assessments)</a:t>
            </a:r>
            <a:endParaRPr lang="en-US" altLang="en-US" sz="1600" b="1" dirty="0">
              <a:solidFill>
                <a:srgbClr val="FFFF00"/>
              </a:solidFill>
            </a:endParaRPr>
          </a:p>
          <a:p>
            <a:pPr algn="ctr" eaLnBrk="1" hangingPunct="1"/>
            <a:r>
              <a:rPr lang="en-GB" sz="3200" dirty="0" smtClean="0">
                <a:solidFill>
                  <a:srgbClr val="92D050"/>
                </a:solidFill>
              </a:rPr>
              <a:t>Key </a:t>
            </a:r>
            <a:r>
              <a:rPr lang="en-GB" sz="3200" dirty="0">
                <a:solidFill>
                  <a:srgbClr val="92D050"/>
                </a:solidFill>
              </a:rPr>
              <a:t>milestones and developments</a:t>
            </a:r>
            <a:endParaRPr lang="en-US" sz="3200" b="1" dirty="0">
              <a:solidFill>
                <a:srgbClr val="92D050"/>
              </a:solidFill>
              <a:latin typeface="Calibri" pitchFamily="34" charset="0"/>
              <a:cs typeface="Arial" charset="0"/>
            </a:endParaRPr>
          </a:p>
        </p:txBody>
      </p:sp>
      <p:grpSp>
        <p:nvGrpSpPr>
          <p:cNvPr id="5" name="Group 4"/>
          <p:cNvGrpSpPr/>
          <p:nvPr/>
        </p:nvGrpSpPr>
        <p:grpSpPr>
          <a:xfrm>
            <a:off x="491452" y="1581856"/>
            <a:ext cx="8083461" cy="5051847"/>
            <a:chOff x="611560" y="1254497"/>
            <a:chExt cx="7783218" cy="4845435"/>
          </a:xfrm>
        </p:grpSpPr>
        <p:cxnSp>
          <p:nvCxnSpPr>
            <p:cNvPr id="6" name="Straight Connector 5"/>
            <p:cNvCxnSpPr/>
            <p:nvPr/>
          </p:nvCxnSpPr>
          <p:spPr>
            <a:xfrm>
              <a:off x="611560" y="5733256"/>
              <a:ext cx="0" cy="366676"/>
            </a:xfrm>
            <a:prstGeom prst="line">
              <a:avLst/>
            </a:prstGeom>
            <a:ln w="317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69934" y="5733256"/>
              <a:ext cx="0" cy="366676"/>
            </a:xfrm>
            <a:prstGeom prst="line">
              <a:avLst/>
            </a:prstGeom>
            <a:ln w="317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7398" y="5919932"/>
              <a:ext cx="0" cy="180000"/>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79074" y="5919932"/>
              <a:ext cx="0" cy="180000"/>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34912" y="5919932"/>
              <a:ext cx="0" cy="180000"/>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23236" y="5919932"/>
              <a:ext cx="0" cy="180000"/>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02425" y="5919932"/>
              <a:ext cx="0" cy="180000"/>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46587" y="5919932"/>
              <a:ext cx="0" cy="180000"/>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58263" y="5919932"/>
              <a:ext cx="0" cy="180000"/>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90749" y="5919932"/>
              <a:ext cx="0" cy="180000"/>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14101" y="5919932"/>
              <a:ext cx="0" cy="180000"/>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28308" y="5733256"/>
              <a:ext cx="0" cy="366676"/>
            </a:xfrm>
            <a:prstGeom prst="line">
              <a:avLst/>
            </a:prstGeom>
            <a:ln w="317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25772"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37448"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93285"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481610"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60799"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104961"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416637"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49123"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572475"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275914" y="5733256"/>
              <a:ext cx="0" cy="366676"/>
            </a:xfrm>
            <a:prstGeom prst="line">
              <a:avLst/>
            </a:prstGeom>
            <a:ln w="317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873378"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185054"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340892"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029216"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808406"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652568"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964244"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496730"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120081"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834288" y="5733256"/>
              <a:ext cx="0" cy="366676"/>
            </a:xfrm>
            <a:prstGeom prst="line">
              <a:avLst/>
            </a:prstGeom>
            <a:ln w="317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431752"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43428"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899266"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587590"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366780"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210942"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522617"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55104"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678455"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392662" y="5733256"/>
              <a:ext cx="0" cy="366676"/>
            </a:xfrm>
            <a:prstGeom prst="line">
              <a:avLst/>
            </a:prstGeom>
            <a:ln w="317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990126"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301802"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457640"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145964"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925153"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769316"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80991"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613478"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236829" y="5870785"/>
              <a:ext cx="0" cy="229147"/>
            </a:xfrm>
            <a:prstGeom prst="line">
              <a:avLst/>
            </a:prstGeom>
            <a:ln w="190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11560" y="1254497"/>
              <a:ext cx="0" cy="4308446"/>
            </a:xfrm>
            <a:prstGeom prst="line">
              <a:avLst/>
            </a:prstGeom>
            <a:ln w="63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169934" y="1254497"/>
              <a:ext cx="0" cy="4308446"/>
            </a:xfrm>
            <a:prstGeom prst="line">
              <a:avLst/>
            </a:prstGeom>
            <a:ln w="63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17540" y="1254497"/>
              <a:ext cx="0" cy="4308446"/>
            </a:xfrm>
            <a:prstGeom prst="line">
              <a:avLst/>
            </a:prstGeom>
            <a:ln w="63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275914" y="1254497"/>
              <a:ext cx="0" cy="4308446"/>
            </a:xfrm>
            <a:prstGeom prst="line">
              <a:avLst/>
            </a:prstGeom>
            <a:ln w="63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834288" y="1254497"/>
              <a:ext cx="0" cy="4308446"/>
            </a:xfrm>
            <a:prstGeom prst="line">
              <a:avLst/>
            </a:prstGeom>
            <a:ln w="6350">
              <a:solidFill>
                <a:srgbClr val="4CA14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392662" y="1254497"/>
              <a:ext cx="0" cy="4308446"/>
            </a:xfrm>
            <a:prstGeom prst="line">
              <a:avLst/>
            </a:prstGeom>
            <a:ln w="6350">
              <a:solidFill>
                <a:srgbClr val="4CA146"/>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36523" y="4869160"/>
              <a:ext cx="1533411" cy="295202"/>
            </a:xfrm>
            <a:prstGeom prst="rect">
              <a:avLst/>
            </a:prstGeom>
            <a:noFill/>
          </p:spPr>
          <p:txBody>
            <a:bodyPr wrap="square" rtlCol="0">
              <a:spAutoFit/>
            </a:bodyPr>
            <a:lstStyle/>
            <a:p>
              <a:pPr algn="ctr"/>
              <a:r>
                <a:rPr lang="en-GB" sz="1400" b="1" dirty="0" smtClean="0">
                  <a:solidFill>
                    <a:srgbClr val="4CA146"/>
                  </a:solidFill>
                </a:rPr>
                <a:t>Jan – May 2018</a:t>
              </a:r>
              <a:endParaRPr lang="en-GB" sz="1400" b="1" dirty="0">
                <a:solidFill>
                  <a:srgbClr val="4CA146"/>
                </a:solidFill>
              </a:endParaRPr>
            </a:p>
          </p:txBody>
        </p:sp>
        <p:sp>
          <p:nvSpPr>
            <p:cNvPr id="65" name="TextBox 64"/>
            <p:cNvSpPr txBox="1"/>
            <p:nvPr/>
          </p:nvSpPr>
          <p:spPr>
            <a:xfrm>
              <a:off x="2169934" y="4869160"/>
              <a:ext cx="1533411" cy="295202"/>
            </a:xfrm>
            <a:prstGeom prst="rect">
              <a:avLst/>
            </a:prstGeom>
            <a:noFill/>
          </p:spPr>
          <p:txBody>
            <a:bodyPr wrap="square" rtlCol="0">
              <a:spAutoFit/>
            </a:bodyPr>
            <a:lstStyle/>
            <a:p>
              <a:pPr algn="ctr"/>
              <a:r>
                <a:rPr lang="en-GB" sz="1400" b="1" dirty="0" smtClean="0">
                  <a:solidFill>
                    <a:srgbClr val="4CA146"/>
                  </a:solidFill>
                </a:rPr>
                <a:t>June - July 2018</a:t>
              </a:r>
              <a:endParaRPr lang="en-GB" sz="1400" b="1" dirty="0">
                <a:solidFill>
                  <a:srgbClr val="4CA146"/>
                </a:solidFill>
              </a:endParaRPr>
            </a:p>
          </p:txBody>
        </p:sp>
        <p:sp>
          <p:nvSpPr>
            <p:cNvPr id="66" name="TextBox 65"/>
            <p:cNvSpPr txBox="1"/>
            <p:nvPr/>
          </p:nvSpPr>
          <p:spPr>
            <a:xfrm>
              <a:off x="3768205" y="4869160"/>
              <a:ext cx="1533411" cy="295202"/>
            </a:xfrm>
            <a:prstGeom prst="rect">
              <a:avLst/>
            </a:prstGeom>
            <a:noFill/>
          </p:spPr>
          <p:txBody>
            <a:bodyPr wrap="square" lIns="0" rIns="0" rtlCol="0">
              <a:spAutoFit/>
            </a:bodyPr>
            <a:lstStyle/>
            <a:p>
              <a:pPr algn="ctr"/>
              <a:r>
                <a:rPr lang="en-GB" sz="1400" b="1" dirty="0" smtClean="0">
                  <a:solidFill>
                    <a:srgbClr val="4CA146"/>
                  </a:solidFill>
                </a:rPr>
                <a:t>September 2018</a:t>
              </a:r>
              <a:endParaRPr lang="en-GB" sz="1400" b="1" dirty="0">
                <a:solidFill>
                  <a:srgbClr val="4CA146"/>
                </a:solidFill>
              </a:endParaRPr>
            </a:p>
          </p:txBody>
        </p:sp>
        <p:sp>
          <p:nvSpPr>
            <p:cNvPr id="67" name="TextBox 66"/>
            <p:cNvSpPr txBox="1"/>
            <p:nvPr/>
          </p:nvSpPr>
          <p:spPr>
            <a:xfrm>
              <a:off x="5275914" y="4860667"/>
              <a:ext cx="1585453" cy="295202"/>
            </a:xfrm>
            <a:prstGeom prst="rect">
              <a:avLst/>
            </a:prstGeom>
            <a:noFill/>
          </p:spPr>
          <p:txBody>
            <a:bodyPr wrap="square" rtlCol="0">
              <a:spAutoFit/>
            </a:bodyPr>
            <a:lstStyle/>
            <a:p>
              <a:pPr algn="ctr"/>
              <a:r>
                <a:rPr lang="en-GB" sz="1400" b="1" dirty="0" smtClean="0">
                  <a:solidFill>
                    <a:srgbClr val="4CA146"/>
                  </a:solidFill>
                </a:rPr>
                <a:t>October – Dec 2018</a:t>
              </a:r>
              <a:endParaRPr lang="en-GB" sz="1400" b="1" dirty="0">
                <a:solidFill>
                  <a:srgbClr val="4CA146"/>
                </a:solidFill>
              </a:endParaRPr>
            </a:p>
          </p:txBody>
        </p:sp>
        <p:sp>
          <p:nvSpPr>
            <p:cNvPr id="68" name="TextBox 67"/>
            <p:cNvSpPr txBox="1"/>
            <p:nvPr/>
          </p:nvSpPr>
          <p:spPr>
            <a:xfrm>
              <a:off x="6861367" y="4869160"/>
              <a:ext cx="1533411" cy="295202"/>
            </a:xfrm>
            <a:prstGeom prst="rect">
              <a:avLst/>
            </a:prstGeom>
            <a:noFill/>
          </p:spPr>
          <p:txBody>
            <a:bodyPr wrap="square" rtlCol="0">
              <a:spAutoFit/>
            </a:bodyPr>
            <a:lstStyle/>
            <a:p>
              <a:pPr algn="ctr"/>
              <a:r>
                <a:rPr lang="en-GB" sz="1400" b="1" i="1" dirty="0" smtClean="0">
                  <a:solidFill>
                    <a:srgbClr val="4CA146"/>
                  </a:solidFill>
                </a:rPr>
                <a:t>TBC </a:t>
              </a:r>
              <a:r>
                <a:rPr lang="en-GB" sz="1400" b="1" dirty="0" smtClean="0">
                  <a:solidFill>
                    <a:srgbClr val="4CA146"/>
                  </a:solidFill>
                </a:rPr>
                <a:t> xx 2019</a:t>
              </a:r>
              <a:endParaRPr lang="en-GB" sz="1400" b="1" dirty="0">
                <a:solidFill>
                  <a:srgbClr val="4CA146"/>
                </a:solidFill>
              </a:endParaRPr>
            </a:p>
          </p:txBody>
        </p:sp>
        <p:sp>
          <p:nvSpPr>
            <p:cNvPr id="69" name="Rectangle 68"/>
            <p:cNvSpPr/>
            <p:nvPr/>
          </p:nvSpPr>
          <p:spPr>
            <a:xfrm>
              <a:off x="619057" y="4228798"/>
              <a:ext cx="1531295" cy="295202"/>
            </a:xfrm>
            <a:prstGeom prst="rect">
              <a:avLst/>
            </a:prstGeom>
          </p:spPr>
          <p:txBody>
            <a:bodyPr wrap="square">
              <a:spAutoFit/>
            </a:bodyPr>
            <a:lstStyle/>
            <a:p>
              <a:r>
                <a:rPr lang="en-GB" sz="1400" dirty="0" smtClean="0"/>
                <a:t>Finalizing modules</a:t>
              </a:r>
              <a:endParaRPr lang="en-GB" sz="1400" dirty="0"/>
            </a:p>
          </p:txBody>
        </p:sp>
        <p:sp>
          <p:nvSpPr>
            <p:cNvPr id="70" name="Rectangle 69"/>
            <p:cNvSpPr/>
            <p:nvPr/>
          </p:nvSpPr>
          <p:spPr>
            <a:xfrm>
              <a:off x="2155267" y="3520699"/>
              <a:ext cx="1573041" cy="1235417"/>
            </a:xfrm>
            <a:prstGeom prst="rect">
              <a:avLst/>
            </a:prstGeom>
          </p:spPr>
          <p:txBody>
            <a:bodyPr wrap="square">
              <a:spAutoFit/>
            </a:bodyPr>
            <a:lstStyle/>
            <a:p>
              <a:pPr lvl="0" defTabSz="400050">
                <a:lnSpc>
                  <a:spcPct val="90000"/>
                </a:lnSpc>
                <a:spcBef>
                  <a:spcPct val="0"/>
                </a:spcBef>
                <a:spcAft>
                  <a:spcPct val="35000"/>
                </a:spcAft>
              </a:pPr>
              <a:r>
                <a:rPr lang="en-GB" sz="1400" dirty="0" smtClean="0"/>
                <a:t>Data entry tools and </a:t>
              </a:r>
              <a:r>
                <a:rPr lang="en-GB" sz="1400" dirty="0" err="1" smtClean="0"/>
                <a:t>TR</a:t>
              </a:r>
              <a:r>
                <a:rPr lang="en-GB" sz="1400" dirty="0" smtClean="0"/>
                <a:t> material</a:t>
              </a:r>
            </a:p>
            <a:p>
              <a:pPr marL="285750" lvl="0" indent="-285750" defTabSz="400050">
                <a:lnSpc>
                  <a:spcPct val="90000"/>
                </a:lnSpc>
                <a:spcBef>
                  <a:spcPct val="0"/>
                </a:spcBef>
                <a:spcAft>
                  <a:spcPct val="35000"/>
                </a:spcAft>
                <a:buFont typeface="Arial" panose="020B0604020202020204" pitchFamily="34" charset="0"/>
                <a:buChar char="•"/>
              </a:pPr>
              <a:r>
                <a:rPr lang="en-GB" sz="1400" dirty="0" err="1" smtClean="0"/>
                <a:t>CSPro</a:t>
              </a:r>
              <a:endParaRPr lang="en-GB" sz="1400" dirty="0"/>
            </a:p>
            <a:p>
              <a:pPr marL="285750" lvl="0" indent="-285750" defTabSz="400050">
                <a:lnSpc>
                  <a:spcPct val="90000"/>
                </a:lnSpc>
                <a:spcBef>
                  <a:spcPct val="0"/>
                </a:spcBef>
                <a:spcAft>
                  <a:spcPct val="35000"/>
                </a:spcAft>
                <a:buFont typeface="Arial" panose="020B0604020202020204" pitchFamily="34" charset="0"/>
                <a:buChar char="•"/>
              </a:pPr>
              <a:r>
                <a:rPr lang="en-GB" sz="1400" dirty="0" err="1" smtClean="0"/>
                <a:t>LimeSurvey</a:t>
              </a:r>
              <a:endParaRPr lang="en-GB" sz="1400" dirty="0" smtClean="0"/>
            </a:p>
            <a:p>
              <a:pPr marL="285750" lvl="0" indent="-285750" defTabSz="400050">
                <a:lnSpc>
                  <a:spcPct val="90000"/>
                </a:lnSpc>
                <a:spcBef>
                  <a:spcPct val="0"/>
                </a:spcBef>
                <a:spcAft>
                  <a:spcPct val="35000"/>
                </a:spcAft>
                <a:buFont typeface="Arial" panose="020B0604020202020204" pitchFamily="34" charset="0"/>
                <a:buChar char="•"/>
              </a:pPr>
              <a:r>
                <a:rPr lang="en-GB" sz="1400" dirty="0" smtClean="0"/>
                <a:t>Questions Bank</a:t>
              </a:r>
              <a:endParaRPr lang="en-GB" sz="1400" dirty="0"/>
            </a:p>
          </p:txBody>
        </p:sp>
        <p:sp>
          <p:nvSpPr>
            <p:cNvPr id="71" name="Rectangle 70"/>
            <p:cNvSpPr/>
            <p:nvPr/>
          </p:nvSpPr>
          <p:spPr>
            <a:xfrm>
              <a:off x="3747460" y="3196541"/>
              <a:ext cx="1531295" cy="460513"/>
            </a:xfrm>
            <a:prstGeom prst="rect">
              <a:avLst/>
            </a:prstGeom>
          </p:spPr>
          <p:txBody>
            <a:bodyPr wrap="square">
              <a:spAutoFit/>
            </a:bodyPr>
            <a:lstStyle/>
            <a:p>
              <a:pPr lvl="0" defTabSz="533400">
                <a:lnSpc>
                  <a:spcPct val="90000"/>
                </a:lnSpc>
                <a:spcBef>
                  <a:spcPct val="0"/>
                </a:spcBef>
                <a:spcAft>
                  <a:spcPct val="35000"/>
                </a:spcAft>
              </a:pPr>
              <a:r>
                <a:rPr lang="en-GB" sz="1400" dirty="0" smtClean="0"/>
                <a:t>Pilot-testing 2-3 countries</a:t>
              </a:r>
            </a:p>
          </p:txBody>
        </p:sp>
        <p:sp>
          <p:nvSpPr>
            <p:cNvPr id="72" name="Rectangle 71"/>
            <p:cNvSpPr/>
            <p:nvPr/>
          </p:nvSpPr>
          <p:spPr>
            <a:xfrm>
              <a:off x="5302993" y="2835653"/>
              <a:ext cx="1531295" cy="646491"/>
            </a:xfrm>
            <a:prstGeom prst="rect">
              <a:avLst/>
            </a:prstGeom>
          </p:spPr>
          <p:txBody>
            <a:bodyPr wrap="square">
              <a:spAutoFit/>
            </a:bodyPr>
            <a:lstStyle/>
            <a:p>
              <a:pPr lvl="0" defTabSz="533400">
                <a:lnSpc>
                  <a:spcPct val="90000"/>
                </a:lnSpc>
                <a:spcBef>
                  <a:spcPct val="0"/>
                </a:spcBef>
                <a:spcAft>
                  <a:spcPct val="35000"/>
                </a:spcAft>
              </a:pPr>
              <a:r>
                <a:rPr lang="en-GB" sz="1400" dirty="0"/>
                <a:t>Generate spotlight analytics and visualizations</a:t>
              </a:r>
            </a:p>
          </p:txBody>
        </p:sp>
        <p:sp>
          <p:nvSpPr>
            <p:cNvPr id="73" name="Rectangle 72"/>
            <p:cNvSpPr/>
            <p:nvPr/>
          </p:nvSpPr>
          <p:spPr>
            <a:xfrm>
              <a:off x="6861367" y="2342908"/>
              <a:ext cx="1531295" cy="2154969"/>
            </a:xfrm>
            <a:prstGeom prst="rect">
              <a:avLst/>
            </a:prstGeom>
          </p:spPr>
          <p:txBody>
            <a:bodyPr wrap="square">
              <a:spAutoFit/>
            </a:bodyPr>
            <a:lstStyle/>
            <a:p>
              <a:endParaRPr lang="en-GB" sz="1400" b="1" i="1" dirty="0" smtClean="0"/>
            </a:p>
            <a:p>
              <a:r>
                <a:rPr lang="en-GB" sz="1400" b="1" i="1" dirty="0" smtClean="0"/>
                <a:t>Launch platform </a:t>
              </a:r>
            </a:p>
            <a:p>
              <a:endParaRPr lang="en-GB" sz="1400" dirty="0"/>
            </a:p>
            <a:p>
              <a:pPr marL="285750" indent="-285750">
                <a:buFont typeface="Arial" charset="0"/>
                <a:buChar char="•"/>
              </a:pPr>
              <a:r>
                <a:rPr lang="en-GB" sz="1400" dirty="0" smtClean="0"/>
                <a:t>Tools, guidance, analytics compiler</a:t>
              </a:r>
            </a:p>
            <a:p>
              <a:pPr marL="285750" indent="-285750">
                <a:buFont typeface="Arial" charset="0"/>
                <a:buChar char="•"/>
              </a:pPr>
              <a:endParaRPr lang="en-GB" sz="1400" dirty="0" smtClean="0"/>
            </a:p>
            <a:p>
              <a:pPr marL="285750" indent="-285750">
                <a:buFont typeface="Arial" charset="0"/>
                <a:buChar char="•"/>
              </a:pPr>
              <a:r>
                <a:rPr lang="en-GB" sz="1400" dirty="0" smtClean="0"/>
                <a:t>Data repository</a:t>
              </a:r>
            </a:p>
            <a:p>
              <a:pPr marL="285750" indent="-285750">
                <a:buFont typeface="Arial" charset="0"/>
                <a:buChar char="•"/>
              </a:pPr>
              <a:endParaRPr lang="en-GB" sz="1400" dirty="0"/>
            </a:p>
          </p:txBody>
        </p:sp>
        <p:sp>
          <p:nvSpPr>
            <p:cNvPr id="78" name="Oval 77"/>
            <p:cNvSpPr/>
            <p:nvPr/>
          </p:nvSpPr>
          <p:spPr>
            <a:xfrm>
              <a:off x="1042643" y="5160121"/>
              <a:ext cx="518457" cy="518457"/>
            </a:xfrm>
            <a:prstGeom prst="ellipse">
              <a:avLst/>
            </a:prstGeom>
            <a:solidFill>
              <a:schemeClr val="accent3">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9" name="Oval 78"/>
            <p:cNvSpPr/>
            <p:nvPr/>
          </p:nvSpPr>
          <p:spPr>
            <a:xfrm>
              <a:off x="2637448" y="5160121"/>
              <a:ext cx="518457" cy="518457"/>
            </a:xfrm>
            <a:prstGeom prst="ellipse">
              <a:avLst/>
            </a:prstGeom>
            <a:solidFill>
              <a:schemeClr val="accent3">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0" name="Oval 79"/>
            <p:cNvSpPr/>
            <p:nvPr/>
          </p:nvSpPr>
          <p:spPr>
            <a:xfrm>
              <a:off x="4211301" y="5160121"/>
              <a:ext cx="518457" cy="518457"/>
            </a:xfrm>
            <a:prstGeom prst="ellipse">
              <a:avLst/>
            </a:prstGeom>
            <a:solidFill>
              <a:schemeClr val="accent3">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1" name="Oval 80"/>
            <p:cNvSpPr/>
            <p:nvPr/>
          </p:nvSpPr>
          <p:spPr>
            <a:xfrm>
              <a:off x="5795875" y="5160121"/>
              <a:ext cx="518457" cy="518457"/>
            </a:xfrm>
            <a:prstGeom prst="ellipse">
              <a:avLst/>
            </a:prstGeom>
            <a:solidFill>
              <a:schemeClr val="accent3">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2" name="Oval 81"/>
            <p:cNvSpPr/>
            <p:nvPr/>
          </p:nvSpPr>
          <p:spPr>
            <a:xfrm>
              <a:off x="7354248" y="5160121"/>
              <a:ext cx="518457" cy="518457"/>
            </a:xfrm>
            <a:prstGeom prst="ellipse">
              <a:avLst/>
            </a:prstGeom>
            <a:solidFill>
              <a:schemeClr val="accent3">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pic>
        <p:nvPicPr>
          <p:cNvPr id="86" name="Picture 85"/>
          <p:cNvPicPr/>
          <p:nvPr/>
        </p:nvPicPr>
        <p:blipFill>
          <a:blip r:embed="rId2">
            <a:extLst>
              <a:ext uri="{28A0092B-C50C-407E-A947-70E740481C1C}">
                <a14:useLocalDpi xmlns:a14="http://schemas.microsoft.com/office/drawing/2010/main" val="0"/>
              </a:ext>
            </a:extLst>
          </a:blip>
          <a:srcRect/>
          <a:stretch>
            <a:fillRect/>
          </a:stretch>
        </p:blipFill>
        <p:spPr bwMode="auto">
          <a:xfrm>
            <a:off x="476442" y="3833421"/>
            <a:ext cx="1570028" cy="775095"/>
          </a:xfrm>
          <a:prstGeom prst="rect">
            <a:avLst/>
          </a:prstGeom>
          <a:noFill/>
        </p:spPr>
      </p:pic>
      <p:pic>
        <p:nvPicPr>
          <p:cNvPr id="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41" t="8436" b="2359"/>
          <a:stretch/>
        </p:blipFill>
        <p:spPr bwMode="auto">
          <a:xfrm>
            <a:off x="2128870" y="1581856"/>
            <a:ext cx="1549207" cy="1266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5475" y="2741554"/>
            <a:ext cx="1572601" cy="1202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3189" y="1473631"/>
            <a:ext cx="1713140" cy="85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0386" y="2341621"/>
            <a:ext cx="1589445" cy="855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5467" y="2127346"/>
            <a:ext cx="1607306" cy="1178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9089" y="1272575"/>
            <a:ext cx="1564736" cy="148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846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60442" y="1114287"/>
            <a:ext cx="8769258" cy="535318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Clr>
                <a:schemeClr val="tx2"/>
              </a:buClr>
              <a:buSzPct val="80000"/>
              <a:buFont typeface="Wingdings" panose="05000000000000000000" pitchFamily="2" charset="2"/>
              <a:buChar char="Ø"/>
            </a:pPr>
            <a:endParaRPr lang="en-US" sz="1900" b="1" dirty="0">
              <a:solidFill>
                <a:srgbClr val="8A0000"/>
              </a:solidFill>
            </a:endParaRPr>
          </a:p>
          <a:p>
            <a:pPr marL="457200" lvl="1" indent="0">
              <a:buClr>
                <a:schemeClr val="tx2"/>
              </a:buClr>
              <a:buSzPct val="80000"/>
              <a:buNone/>
            </a:pPr>
            <a:endParaRPr lang="en-US" altLang="en-US" sz="2400" dirty="0" smtClean="0">
              <a:latin typeface="+mj-lt"/>
            </a:endParaRPr>
          </a:p>
          <a:p>
            <a:pPr>
              <a:buSzPct val="80000"/>
              <a:buFont typeface="Wingdings" pitchFamily="2" charset="2"/>
              <a:buChar char=""/>
            </a:pPr>
            <a:endParaRPr lang="en-US" altLang="en-US" sz="2400" dirty="0" smtClean="0">
              <a:latin typeface="+mj-lt"/>
            </a:endParaRPr>
          </a:p>
          <a:p>
            <a:pPr>
              <a:buSzPct val="80000"/>
              <a:buFont typeface="Wingdings" pitchFamily="2" charset="2"/>
              <a:buNone/>
            </a:pPr>
            <a:endParaRPr lang="en-US" altLang="en-US" sz="2400" dirty="0" smtClean="0">
              <a:latin typeface="+mj-lt"/>
            </a:endParaRPr>
          </a:p>
          <a:p>
            <a:pPr>
              <a:buSzPct val="80000"/>
              <a:buFont typeface="Wingdings" pitchFamily="2" charset="2"/>
              <a:buNone/>
            </a:pPr>
            <a:endParaRPr lang="en-US" altLang="en-US" dirty="0" smtClean="0">
              <a:latin typeface="+mj-lt"/>
            </a:endParaRPr>
          </a:p>
          <a:p>
            <a:pPr>
              <a:buSzPct val="80000"/>
              <a:buFont typeface="Wingdings" pitchFamily="2" charset="2"/>
              <a:buNone/>
            </a:pPr>
            <a:endParaRPr lang="en-US" altLang="en-US" dirty="0" smtClean="0">
              <a:latin typeface="+mj-lt"/>
            </a:endParaRPr>
          </a:p>
        </p:txBody>
      </p:sp>
      <p:sp>
        <p:nvSpPr>
          <p:cNvPr id="7" name="Text Box 22"/>
          <p:cNvSpPr txBox="1">
            <a:spLocks noChangeArrowheads="1"/>
          </p:cNvSpPr>
          <p:nvPr/>
        </p:nvSpPr>
        <p:spPr bwMode="auto">
          <a:xfrm>
            <a:off x="0" y="34265"/>
            <a:ext cx="9029700" cy="1015550"/>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dirty="0">
                <a:solidFill>
                  <a:schemeClr val="bg1"/>
                </a:solidFill>
              </a:rPr>
              <a:t>HFA 2018 edition </a:t>
            </a:r>
            <a:endParaRPr lang="en-US" altLang="en-US" sz="2800" b="1" dirty="0" smtClean="0">
              <a:solidFill>
                <a:schemeClr val="bg1"/>
              </a:solidFill>
            </a:endParaRPr>
          </a:p>
          <a:p>
            <a:pPr algn="ctr" eaLnBrk="1" hangingPunct="1"/>
            <a:r>
              <a:rPr lang="en-GB" sz="3200" dirty="0" smtClean="0">
                <a:solidFill>
                  <a:srgbClr val="FFFF00"/>
                </a:solidFill>
              </a:rPr>
              <a:t>WHO Programme updates</a:t>
            </a:r>
            <a:endParaRPr lang="en-US" sz="3200" b="1" dirty="0">
              <a:solidFill>
                <a:srgbClr val="FFFF00"/>
              </a:solidFill>
              <a:latin typeface="Calibri" pitchFamily="34" charset="0"/>
              <a:cs typeface="Arial"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800" y="1022479"/>
            <a:ext cx="5742100" cy="582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619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47749"/>
            <a:ext cx="9144000" cy="5802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22"/>
          <p:cNvSpPr txBox="1">
            <a:spLocks noChangeArrowheads="1"/>
          </p:cNvSpPr>
          <p:nvPr/>
        </p:nvSpPr>
        <p:spPr bwMode="auto">
          <a:xfrm>
            <a:off x="0" y="32200"/>
            <a:ext cx="9144000" cy="1015549"/>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dirty="0">
                <a:solidFill>
                  <a:schemeClr val="bg1"/>
                </a:solidFill>
              </a:rPr>
              <a:t>HFA 2018 edition </a:t>
            </a:r>
          </a:p>
          <a:p>
            <a:pPr algn="ctr" eaLnBrk="1" hangingPunct="1"/>
            <a:r>
              <a:rPr lang="en-GB" sz="3200" dirty="0" smtClean="0">
                <a:solidFill>
                  <a:srgbClr val="92D050"/>
                </a:solidFill>
              </a:rPr>
              <a:t>Data entry utility (</a:t>
            </a:r>
            <a:r>
              <a:rPr lang="en-GB" sz="1600" dirty="0" smtClean="0">
                <a:solidFill>
                  <a:srgbClr val="92D050"/>
                </a:solidFill>
              </a:rPr>
              <a:t>…underdevelopment</a:t>
            </a:r>
            <a:r>
              <a:rPr lang="en-GB" sz="3200" dirty="0" smtClean="0">
                <a:solidFill>
                  <a:srgbClr val="92D050"/>
                </a:solidFill>
              </a:rPr>
              <a:t>)</a:t>
            </a:r>
            <a:endParaRPr lang="en-US" sz="3200" b="1" dirty="0">
              <a:solidFill>
                <a:srgbClr val="92D050"/>
              </a:solidFill>
              <a:latin typeface="Calibri" pitchFamily="34" charset="0"/>
              <a:cs typeface="Arial" charset="0"/>
            </a:endParaRPr>
          </a:p>
        </p:txBody>
      </p:sp>
    </p:spTree>
    <p:extLst>
      <p:ext uri="{BB962C8B-B14F-4D97-AF65-F5344CB8AC3E}">
        <p14:creationId xmlns:p14="http://schemas.microsoft.com/office/powerpoint/2010/main" val="3598732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2"/>
          <p:cNvSpPr txBox="1">
            <a:spLocks noChangeArrowheads="1"/>
          </p:cNvSpPr>
          <p:nvPr/>
        </p:nvSpPr>
        <p:spPr bwMode="auto">
          <a:xfrm>
            <a:off x="0" y="32200"/>
            <a:ext cx="9144000" cy="1015549"/>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dirty="0">
                <a:solidFill>
                  <a:schemeClr val="bg1"/>
                </a:solidFill>
              </a:rPr>
              <a:t>HFA 2018 edition </a:t>
            </a:r>
          </a:p>
          <a:p>
            <a:pPr algn="ctr" eaLnBrk="1" hangingPunct="1"/>
            <a:r>
              <a:rPr lang="en-GB" sz="3200" dirty="0" smtClean="0">
                <a:solidFill>
                  <a:srgbClr val="92D050"/>
                </a:solidFill>
              </a:rPr>
              <a:t>Question bank (</a:t>
            </a:r>
            <a:r>
              <a:rPr lang="en-GB" sz="3200" dirty="0" smtClean="0">
                <a:solidFill>
                  <a:srgbClr val="92D050"/>
                </a:solidFill>
                <a:hlinkClick r:id="rId2"/>
              </a:rPr>
              <a:t>demo</a:t>
            </a:r>
            <a:r>
              <a:rPr lang="en-GB" sz="3200" dirty="0" smtClean="0">
                <a:solidFill>
                  <a:srgbClr val="92D050"/>
                </a:solidFill>
              </a:rPr>
              <a:t>)</a:t>
            </a:r>
            <a:endParaRPr lang="en-US" sz="3200" b="1" dirty="0">
              <a:solidFill>
                <a:srgbClr val="92D050"/>
              </a:solidFill>
              <a:latin typeface="Calibri" pitchFamily="34" charset="0"/>
              <a:cs typeface="Arial" charset="0"/>
            </a:endParaRPr>
          </a:p>
        </p:txBody>
      </p:sp>
      <p:sp>
        <p:nvSpPr>
          <p:cNvPr id="2" name="Content Placeholder 1"/>
          <p:cNvSpPr>
            <a:spLocks noGrp="1"/>
          </p:cNvSpPr>
          <p:nvPr>
            <p:ph idx="1"/>
          </p:nvPr>
        </p:nvSpPr>
        <p:spPr/>
        <p:txBody>
          <a:bodyPr/>
          <a:lstStyle/>
          <a:p>
            <a:endParaRPr lang="en-GB"/>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966"/>
          <a:stretch/>
        </p:blipFill>
        <p:spPr bwMode="auto">
          <a:xfrm>
            <a:off x="290512" y="1047748"/>
            <a:ext cx="8634413" cy="5814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59452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2"/>
          <p:cNvSpPr txBox="1">
            <a:spLocks noChangeArrowheads="1"/>
          </p:cNvSpPr>
          <p:nvPr/>
        </p:nvSpPr>
        <p:spPr bwMode="auto">
          <a:xfrm>
            <a:off x="0" y="32200"/>
            <a:ext cx="9144000" cy="1015550"/>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dirty="0">
                <a:solidFill>
                  <a:schemeClr val="bg1"/>
                </a:solidFill>
              </a:rPr>
              <a:t>HFA 2018 edition </a:t>
            </a:r>
          </a:p>
          <a:p>
            <a:pPr algn="ctr" eaLnBrk="1" hangingPunct="1"/>
            <a:r>
              <a:rPr lang="en-GB" sz="3200" dirty="0" smtClean="0">
                <a:solidFill>
                  <a:srgbClr val="92D050"/>
                </a:solidFill>
              </a:rPr>
              <a:t>References (</a:t>
            </a:r>
            <a:r>
              <a:rPr lang="en-GB" sz="1600" dirty="0" smtClean="0">
                <a:solidFill>
                  <a:srgbClr val="92D050"/>
                </a:solidFill>
              </a:rPr>
              <a:t>showing a section</a:t>
            </a:r>
            <a:r>
              <a:rPr lang="en-GB" sz="3200" dirty="0" smtClean="0">
                <a:solidFill>
                  <a:srgbClr val="92D050"/>
                </a:solidFill>
              </a:rPr>
              <a:t>)</a:t>
            </a:r>
            <a:endParaRPr lang="en-US" sz="3200" b="1" dirty="0">
              <a:solidFill>
                <a:srgbClr val="92D050"/>
              </a:solidFill>
              <a:latin typeface="Calibri" pitchFamily="34" charset="0"/>
              <a:cs typeface="Arial"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3999"/>
            <a:ext cx="9144000" cy="363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2649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2"/>
          <p:cNvSpPr txBox="1">
            <a:spLocks noChangeArrowheads="1"/>
          </p:cNvSpPr>
          <p:nvPr/>
        </p:nvSpPr>
        <p:spPr bwMode="auto">
          <a:xfrm>
            <a:off x="0" y="32200"/>
            <a:ext cx="9144000" cy="1292548"/>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dirty="0">
                <a:solidFill>
                  <a:schemeClr val="bg1"/>
                </a:solidFill>
              </a:rPr>
              <a:t>HFA 2018 edition </a:t>
            </a:r>
          </a:p>
          <a:p>
            <a:pPr algn="ctr" eaLnBrk="1" hangingPunct="1"/>
            <a:r>
              <a:rPr lang="en-GB" sz="3200" dirty="0" smtClean="0">
                <a:solidFill>
                  <a:srgbClr val="92D050"/>
                </a:solidFill>
              </a:rPr>
              <a:t>Country pilot-testing </a:t>
            </a:r>
          </a:p>
          <a:p>
            <a:pPr algn="ctr" eaLnBrk="1" hangingPunct="1"/>
            <a:r>
              <a:rPr lang="en-GB" dirty="0" smtClean="0">
                <a:solidFill>
                  <a:srgbClr val="92D050"/>
                </a:solidFill>
              </a:rPr>
              <a:t>(showing an example of current activities…..)</a:t>
            </a:r>
            <a:endParaRPr lang="en-US" b="1" dirty="0">
              <a:solidFill>
                <a:srgbClr val="92D050"/>
              </a:solidFill>
              <a:latin typeface="Calibri" pitchFamily="34" charset="0"/>
              <a:cs typeface="Arial"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044" y="1324748"/>
            <a:ext cx="6919912" cy="542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016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8109" y="619072"/>
            <a:ext cx="7134225" cy="461665"/>
          </a:xfrm>
          <a:prstGeom prst="rect">
            <a:avLst/>
          </a:prstGeom>
        </p:spPr>
        <p:txBody>
          <a:bodyPr wrap="square">
            <a:spAutoFit/>
          </a:bodyPr>
          <a:lstStyle/>
          <a:p>
            <a:pPr algn="ctr"/>
            <a:r>
              <a:rPr lang="en-US" sz="2400" b="1" dirty="0" smtClean="0">
                <a:solidFill>
                  <a:srgbClr val="FF0000"/>
                </a:solidFill>
              </a:rPr>
              <a:t>Aligning investment and support to countries</a:t>
            </a:r>
            <a:endParaRPr lang="en-GB" sz="2400" b="1" dirty="0"/>
          </a:p>
        </p:txBody>
      </p:sp>
      <p:grpSp>
        <p:nvGrpSpPr>
          <p:cNvPr id="2" name="Group 1"/>
          <p:cNvGrpSpPr/>
          <p:nvPr/>
        </p:nvGrpSpPr>
        <p:grpSpPr>
          <a:xfrm>
            <a:off x="1187624" y="1059746"/>
            <a:ext cx="6798136" cy="5274549"/>
            <a:chOff x="1187624" y="1454168"/>
            <a:chExt cx="6624735" cy="5089677"/>
          </a:xfrm>
        </p:grpSpPr>
        <p:grpSp>
          <p:nvGrpSpPr>
            <p:cNvPr id="4" name="Group 3"/>
            <p:cNvGrpSpPr/>
            <p:nvPr/>
          </p:nvGrpSpPr>
          <p:grpSpPr>
            <a:xfrm>
              <a:off x="3660015" y="2426277"/>
              <a:ext cx="1707165" cy="1464142"/>
              <a:chOff x="3055716" y="1026174"/>
              <a:chExt cx="1848766" cy="1848766"/>
            </a:xfrm>
            <a:solidFill>
              <a:srgbClr val="669900"/>
            </a:solidFill>
            <a:effectLst/>
          </p:grpSpPr>
          <p:sp>
            <p:nvSpPr>
              <p:cNvPr id="5" name="Oval 4"/>
              <p:cNvSpPr/>
              <p:nvPr/>
            </p:nvSpPr>
            <p:spPr>
              <a:xfrm>
                <a:off x="3055716" y="1026174"/>
                <a:ext cx="1848766" cy="1848766"/>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l 4"/>
              <p:cNvSpPr/>
              <p:nvPr/>
            </p:nvSpPr>
            <p:spPr>
              <a:xfrm>
                <a:off x="3326462" y="1296920"/>
                <a:ext cx="1307274" cy="13072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1600" b="1" kern="1200" dirty="0" smtClean="0"/>
                  <a:t>National Health Sector Strategic Plan</a:t>
                </a:r>
              </a:p>
            </p:txBody>
          </p:sp>
        </p:grpSp>
        <p:sp>
          <p:nvSpPr>
            <p:cNvPr id="8" name="Oval 7"/>
            <p:cNvSpPr/>
            <p:nvPr/>
          </p:nvSpPr>
          <p:spPr>
            <a:xfrm>
              <a:off x="3028286" y="1753651"/>
              <a:ext cx="985995" cy="553164"/>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en-GB" sz="1000" b="1" dirty="0" err="1"/>
                <a:t>cMYP</a:t>
              </a:r>
              <a:r>
                <a:rPr lang="en-GB" sz="1000" b="1" dirty="0"/>
                <a:t> </a:t>
              </a:r>
              <a:r>
                <a:rPr lang="en-GB" sz="800" b="1" dirty="0"/>
                <a:t>(immunization</a:t>
              </a:r>
              <a:r>
                <a:rPr lang="en-GB" sz="800" b="1" dirty="0" smtClean="0"/>
                <a:t>)</a:t>
              </a:r>
              <a:endParaRPr lang="en-GB" sz="800" b="1" dirty="0"/>
            </a:p>
          </p:txBody>
        </p:sp>
        <p:sp>
          <p:nvSpPr>
            <p:cNvPr id="9" name="Oval 8"/>
            <p:cNvSpPr/>
            <p:nvPr/>
          </p:nvSpPr>
          <p:spPr>
            <a:xfrm>
              <a:off x="2668960" y="2322444"/>
              <a:ext cx="669994" cy="648072"/>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b="1" dirty="0" smtClean="0"/>
                <a:t>HIV/AIDS</a:t>
              </a:r>
              <a:endParaRPr lang="en-GB" sz="900" b="1" dirty="0"/>
            </a:p>
          </p:txBody>
        </p:sp>
        <p:sp>
          <p:nvSpPr>
            <p:cNvPr id="10" name="Oval 9"/>
            <p:cNvSpPr/>
            <p:nvPr/>
          </p:nvSpPr>
          <p:spPr>
            <a:xfrm>
              <a:off x="2777514" y="3123043"/>
              <a:ext cx="681592" cy="648072"/>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b="1" dirty="0" smtClean="0"/>
                <a:t>MALARIA</a:t>
              </a:r>
              <a:endParaRPr lang="en-GB" sz="800" b="1" dirty="0"/>
            </a:p>
          </p:txBody>
        </p:sp>
        <p:sp>
          <p:nvSpPr>
            <p:cNvPr id="11" name="Oval 10"/>
            <p:cNvSpPr/>
            <p:nvPr/>
          </p:nvSpPr>
          <p:spPr>
            <a:xfrm>
              <a:off x="4131582" y="1454168"/>
              <a:ext cx="617724" cy="566149"/>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smtClean="0"/>
                <a:t>TB</a:t>
              </a:r>
              <a:endParaRPr lang="en-GB" sz="1000" b="1" dirty="0"/>
            </a:p>
          </p:txBody>
        </p:sp>
        <p:sp>
          <p:nvSpPr>
            <p:cNvPr id="12" name="Oval 11"/>
            <p:cNvSpPr/>
            <p:nvPr/>
          </p:nvSpPr>
          <p:spPr>
            <a:xfrm>
              <a:off x="5199318" y="1737243"/>
              <a:ext cx="647344" cy="638157"/>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b="1" dirty="0" smtClean="0"/>
                <a:t>GLOBAL</a:t>
              </a:r>
              <a:r>
                <a:rPr lang="en-GB" sz="800" dirty="0" smtClean="0"/>
                <a:t> </a:t>
              </a:r>
              <a:r>
                <a:rPr lang="en-GB" sz="800" b="1" dirty="0" smtClean="0"/>
                <a:t>STRATEGY</a:t>
              </a:r>
              <a:endParaRPr lang="en-GB" sz="800" b="1" dirty="0"/>
            </a:p>
          </p:txBody>
        </p:sp>
        <p:sp>
          <p:nvSpPr>
            <p:cNvPr id="13" name="Oval 12"/>
            <p:cNvSpPr/>
            <p:nvPr/>
          </p:nvSpPr>
          <p:spPr>
            <a:xfrm>
              <a:off x="5612660" y="2518808"/>
              <a:ext cx="550808" cy="527015"/>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smtClean="0"/>
                <a:t>NCDs</a:t>
              </a:r>
              <a:endParaRPr lang="en-GB" sz="1000" b="1" dirty="0"/>
            </a:p>
          </p:txBody>
        </p:sp>
        <p:sp>
          <p:nvSpPr>
            <p:cNvPr id="14" name="Oval 13"/>
            <p:cNvSpPr/>
            <p:nvPr/>
          </p:nvSpPr>
          <p:spPr>
            <a:xfrm>
              <a:off x="5657743" y="3216102"/>
              <a:ext cx="575401" cy="555013"/>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b="1" dirty="0" smtClean="0"/>
                <a:t>OTHER HEALTH PROGR.</a:t>
              </a:r>
              <a:endParaRPr lang="en-GB" sz="800" b="1" dirty="0"/>
            </a:p>
          </p:txBody>
        </p:sp>
        <p:grpSp>
          <p:nvGrpSpPr>
            <p:cNvPr id="15" name="Group 14"/>
            <p:cNvGrpSpPr/>
            <p:nvPr/>
          </p:nvGrpSpPr>
          <p:grpSpPr>
            <a:xfrm>
              <a:off x="2352039" y="3939876"/>
              <a:ext cx="4647905" cy="451674"/>
              <a:chOff x="3349539" y="0"/>
              <a:chExt cx="815344" cy="451674"/>
            </a:xfrm>
          </p:grpSpPr>
          <p:sp>
            <p:nvSpPr>
              <p:cNvPr id="16" name="Rounded Rectangle 15"/>
              <p:cNvSpPr/>
              <p:nvPr/>
            </p:nvSpPr>
            <p:spPr>
              <a:xfrm>
                <a:off x="3349539" y="0"/>
                <a:ext cx="815344" cy="451674"/>
              </a:xfrm>
              <a:prstGeom prst="roundRect">
                <a:avLst>
                  <a:gd name="adj" fmla="val 1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3349539" y="13229"/>
                <a:ext cx="814705" cy="425216"/>
              </a:xfrm>
              <a:prstGeom prst="rect">
                <a:avLst/>
              </a:prstGeom>
              <a:solidFill>
                <a:srgbClr val="669900"/>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GB" sz="1600" b="1" dirty="0" smtClean="0"/>
                  <a:t>National overarching development plan</a:t>
                </a:r>
                <a:endParaRPr lang="en-GB" sz="1600" b="1" kern="1200" dirty="0"/>
              </a:p>
            </p:txBody>
          </p:sp>
        </p:grpSp>
        <p:grpSp>
          <p:nvGrpSpPr>
            <p:cNvPr id="18" name="Group 17"/>
            <p:cNvGrpSpPr/>
            <p:nvPr/>
          </p:nvGrpSpPr>
          <p:grpSpPr>
            <a:xfrm>
              <a:off x="1187624" y="4515940"/>
              <a:ext cx="6624735" cy="451674"/>
              <a:chOff x="3349539" y="0"/>
              <a:chExt cx="815344" cy="451674"/>
            </a:xfrm>
            <a:solidFill>
              <a:srgbClr val="DCAA0A"/>
            </a:solidFill>
          </p:grpSpPr>
          <p:sp>
            <p:nvSpPr>
              <p:cNvPr id="19" name="Rounded Rectangle 18"/>
              <p:cNvSpPr/>
              <p:nvPr/>
            </p:nvSpPr>
            <p:spPr>
              <a:xfrm>
                <a:off x="3349539" y="0"/>
                <a:ext cx="815344" cy="45167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p:nvPr/>
            </p:nvSpPr>
            <p:spPr>
              <a:xfrm>
                <a:off x="3351947" y="13229"/>
                <a:ext cx="811370" cy="4252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GB" b="1" dirty="0" smtClean="0"/>
                  <a:t>Common investment framework for M&amp;E</a:t>
                </a:r>
                <a:endParaRPr lang="en-GB" b="1" kern="1200" dirty="0"/>
              </a:p>
            </p:txBody>
          </p:sp>
        </p:grpSp>
        <p:cxnSp>
          <p:nvCxnSpPr>
            <p:cNvPr id="21" name="Straight Arrow Connector 20"/>
            <p:cNvCxnSpPr/>
            <p:nvPr/>
          </p:nvCxnSpPr>
          <p:spPr>
            <a:xfrm>
              <a:off x="3742319" y="2285024"/>
              <a:ext cx="271961" cy="284351"/>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5" idx="7"/>
            </p:cNvCxnSpPr>
            <p:nvPr/>
          </p:nvCxnSpPr>
          <p:spPr>
            <a:xfrm flipH="1">
              <a:off x="5117171" y="2322444"/>
              <a:ext cx="208303" cy="318252"/>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326091" y="2838323"/>
              <a:ext cx="286569" cy="11340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337297" y="3352553"/>
              <a:ext cx="305200" cy="94526"/>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308625" y="2782316"/>
              <a:ext cx="351390" cy="112707"/>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459106" y="3222069"/>
              <a:ext cx="200910" cy="94898"/>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435058" y="2020319"/>
              <a:ext cx="0" cy="405958"/>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611510" y="5092004"/>
              <a:ext cx="952205" cy="648072"/>
            </a:xfrm>
            <a:prstGeom prst="ellipse">
              <a:avLst/>
            </a:prstGeom>
            <a:solidFill>
              <a:srgbClr val="DCAA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en-GB" sz="900" b="1" dirty="0" smtClean="0">
                  <a:solidFill>
                    <a:schemeClr val="bg1"/>
                  </a:solidFill>
                </a:rPr>
                <a:t>DOMESTIC</a:t>
              </a:r>
              <a:br>
                <a:rPr lang="en-GB" sz="900" b="1" dirty="0" smtClean="0">
                  <a:solidFill>
                    <a:schemeClr val="bg1"/>
                  </a:solidFill>
                </a:rPr>
              </a:br>
              <a:r>
                <a:rPr lang="en-GB" sz="900" b="1" dirty="0" smtClean="0">
                  <a:solidFill>
                    <a:schemeClr val="bg1"/>
                  </a:solidFill>
                </a:rPr>
                <a:t>FUNDING</a:t>
              </a:r>
              <a:endParaRPr lang="en-GB" sz="900" b="1" dirty="0">
                <a:solidFill>
                  <a:schemeClr val="bg1"/>
                </a:solidFill>
              </a:endParaRPr>
            </a:p>
          </p:txBody>
        </p:sp>
        <p:sp>
          <p:nvSpPr>
            <p:cNvPr id="29" name="Oval 28"/>
            <p:cNvSpPr/>
            <p:nvPr/>
          </p:nvSpPr>
          <p:spPr>
            <a:xfrm>
              <a:off x="2486143" y="5092004"/>
              <a:ext cx="1084287" cy="648072"/>
            </a:xfrm>
            <a:prstGeom prst="ellipse">
              <a:avLst/>
            </a:prstGeom>
            <a:solidFill>
              <a:srgbClr val="DCAA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b="1" dirty="0" smtClean="0">
                  <a:solidFill>
                    <a:schemeClr val="bg1"/>
                  </a:solidFill>
                </a:rPr>
                <a:t>BILATERAL/</a:t>
              </a:r>
              <a:br>
                <a:rPr lang="en-GB" sz="900" b="1" dirty="0" smtClean="0">
                  <a:solidFill>
                    <a:schemeClr val="bg1"/>
                  </a:solidFill>
                </a:rPr>
              </a:br>
              <a:r>
                <a:rPr lang="en-GB" sz="900" b="1" dirty="0" smtClean="0">
                  <a:solidFill>
                    <a:schemeClr val="bg1"/>
                  </a:solidFill>
                </a:rPr>
                <a:t>MULTILATERAL</a:t>
              </a:r>
              <a:br>
                <a:rPr lang="en-GB" sz="900" b="1" dirty="0" smtClean="0">
                  <a:solidFill>
                    <a:schemeClr val="bg1"/>
                  </a:solidFill>
                </a:rPr>
              </a:br>
              <a:r>
                <a:rPr lang="en-GB" sz="900" b="1" dirty="0" smtClean="0">
                  <a:solidFill>
                    <a:schemeClr val="bg1"/>
                  </a:solidFill>
                </a:rPr>
                <a:t>FUNDING</a:t>
              </a:r>
              <a:endParaRPr lang="en-GB" sz="900" b="1" dirty="0">
                <a:solidFill>
                  <a:schemeClr val="bg1"/>
                </a:solidFill>
              </a:endParaRPr>
            </a:p>
          </p:txBody>
        </p:sp>
        <p:sp>
          <p:nvSpPr>
            <p:cNvPr id="30" name="Oval 29"/>
            <p:cNvSpPr/>
            <p:nvPr/>
          </p:nvSpPr>
          <p:spPr>
            <a:xfrm>
              <a:off x="1481364" y="4741777"/>
              <a:ext cx="1054011" cy="648072"/>
            </a:xfrm>
            <a:prstGeom prst="ellipse">
              <a:avLst/>
            </a:prstGeom>
            <a:solidFill>
              <a:srgbClr val="DCAA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b="1" dirty="0" smtClean="0">
                  <a:solidFill>
                    <a:schemeClr val="bg1"/>
                  </a:solidFill>
                </a:rPr>
                <a:t>FOUNDATIONS</a:t>
              </a:r>
              <a:endParaRPr lang="en-GB" sz="900" b="1" dirty="0">
                <a:solidFill>
                  <a:schemeClr val="bg1"/>
                </a:solidFill>
              </a:endParaRPr>
            </a:p>
          </p:txBody>
        </p:sp>
        <p:sp>
          <p:nvSpPr>
            <p:cNvPr id="31" name="Oval 30"/>
            <p:cNvSpPr/>
            <p:nvPr/>
          </p:nvSpPr>
          <p:spPr>
            <a:xfrm>
              <a:off x="4693458" y="5027738"/>
              <a:ext cx="954000" cy="648072"/>
            </a:xfrm>
            <a:prstGeom prst="ellipse">
              <a:avLst/>
            </a:prstGeom>
            <a:solidFill>
              <a:srgbClr val="DCAA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b="1" dirty="0" smtClean="0">
                  <a:solidFill>
                    <a:schemeClr val="bg1"/>
                  </a:solidFill>
                </a:rPr>
                <a:t>GAVI</a:t>
              </a:r>
              <a:endParaRPr lang="en-GB" sz="900" b="1" dirty="0">
                <a:solidFill>
                  <a:schemeClr val="bg1"/>
                </a:solidFill>
              </a:endParaRPr>
            </a:p>
          </p:txBody>
        </p:sp>
        <p:sp>
          <p:nvSpPr>
            <p:cNvPr id="32" name="Oval 31"/>
            <p:cNvSpPr/>
            <p:nvPr/>
          </p:nvSpPr>
          <p:spPr>
            <a:xfrm>
              <a:off x="5777201" y="5092004"/>
              <a:ext cx="954000" cy="648072"/>
            </a:xfrm>
            <a:prstGeom prst="ellipse">
              <a:avLst/>
            </a:prstGeom>
            <a:solidFill>
              <a:srgbClr val="DCAA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b="1" dirty="0" smtClean="0">
                  <a:solidFill>
                    <a:schemeClr val="bg1"/>
                  </a:solidFill>
                </a:rPr>
                <a:t>GFF</a:t>
              </a:r>
              <a:endParaRPr lang="en-GB" sz="900" b="1" dirty="0">
                <a:solidFill>
                  <a:schemeClr val="bg1"/>
                </a:solidFill>
              </a:endParaRPr>
            </a:p>
          </p:txBody>
        </p:sp>
        <p:sp>
          <p:nvSpPr>
            <p:cNvPr id="33" name="Oval 32"/>
            <p:cNvSpPr/>
            <p:nvPr/>
          </p:nvSpPr>
          <p:spPr>
            <a:xfrm>
              <a:off x="6731201" y="4731964"/>
              <a:ext cx="954000" cy="648072"/>
            </a:xfrm>
            <a:prstGeom prst="ellipse">
              <a:avLst/>
            </a:prstGeom>
            <a:solidFill>
              <a:srgbClr val="DCAA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b="1" dirty="0" smtClean="0">
                  <a:solidFill>
                    <a:schemeClr val="bg1"/>
                  </a:solidFill>
                </a:rPr>
                <a:t>GLOBAL FUND</a:t>
              </a:r>
              <a:endParaRPr lang="en-GB" sz="900" b="1" dirty="0">
                <a:solidFill>
                  <a:schemeClr val="bg1"/>
                </a:solidFill>
              </a:endParaRPr>
            </a:p>
          </p:txBody>
        </p:sp>
        <p:sp>
          <p:nvSpPr>
            <p:cNvPr id="34" name="Up Arrow 33"/>
            <p:cNvSpPr/>
            <p:nvPr/>
          </p:nvSpPr>
          <p:spPr>
            <a:xfrm>
              <a:off x="1864369" y="4621573"/>
              <a:ext cx="288000" cy="216024"/>
            </a:xfrm>
            <a:prstGeom prst="upArrow">
              <a:avLst/>
            </a:prstGeom>
            <a:solidFill>
              <a:srgbClr val="E7B30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Up Arrow 34"/>
            <p:cNvSpPr/>
            <p:nvPr/>
          </p:nvSpPr>
          <p:spPr>
            <a:xfrm>
              <a:off x="2859957" y="4983992"/>
              <a:ext cx="288000" cy="216024"/>
            </a:xfrm>
            <a:prstGeom prst="upArrow">
              <a:avLst/>
            </a:prstGeom>
            <a:solidFill>
              <a:srgbClr val="DCAA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Up Arrow 35"/>
            <p:cNvSpPr/>
            <p:nvPr/>
          </p:nvSpPr>
          <p:spPr>
            <a:xfrm>
              <a:off x="3943612" y="4964954"/>
              <a:ext cx="288000" cy="216024"/>
            </a:xfrm>
            <a:prstGeom prst="upArrow">
              <a:avLst/>
            </a:prstGeom>
            <a:solidFill>
              <a:srgbClr val="DCAA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Up Arrow 36"/>
            <p:cNvSpPr/>
            <p:nvPr/>
          </p:nvSpPr>
          <p:spPr>
            <a:xfrm>
              <a:off x="5037474" y="4947988"/>
              <a:ext cx="288000" cy="216024"/>
            </a:xfrm>
            <a:prstGeom prst="upArrow">
              <a:avLst/>
            </a:prstGeom>
            <a:solidFill>
              <a:srgbClr val="DCAA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Up Arrow 37"/>
            <p:cNvSpPr/>
            <p:nvPr/>
          </p:nvSpPr>
          <p:spPr>
            <a:xfrm>
              <a:off x="6122281" y="4947988"/>
              <a:ext cx="288000" cy="216024"/>
            </a:xfrm>
            <a:prstGeom prst="upArrow">
              <a:avLst/>
            </a:prstGeom>
            <a:solidFill>
              <a:srgbClr val="DCAA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Up Arrow 38"/>
            <p:cNvSpPr/>
            <p:nvPr/>
          </p:nvSpPr>
          <p:spPr>
            <a:xfrm>
              <a:off x="7064201" y="4633765"/>
              <a:ext cx="288000" cy="216024"/>
            </a:xfrm>
            <a:prstGeom prst="upArrow">
              <a:avLst/>
            </a:prstGeom>
            <a:solidFill>
              <a:srgbClr val="DCAA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2078166" y="5804776"/>
              <a:ext cx="4995649" cy="739069"/>
            </a:xfrm>
            <a:prstGeom prst="ellipse">
              <a:avLst/>
            </a:prstGeom>
            <a:solidFill>
              <a:srgbClr val="DCA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44500">
                <a:lnSpc>
                  <a:spcPct val="90000"/>
                </a:lnSpc>
                <a:spcBef>
                  <a:spcPct val="0"/>
                </a:spcBef>
                <a:spcAft>
                  <a:spcPct val="35000"/>
                </a:spcAft>
              </a:pPr>
              <a:r>
                <a:rPr lang="en-GB" b="1" dirty="0" smtClean="0">
                  <a:solidFill>
                    <a:schemeClr val="bg1"/>
                  </a:solidFill>
                </a:rPr>
                <a:t>Coordinated technical support and </a:t>
              </a:r>
              <a:r>
                <a:rPr lang="en-GB" b="1" dirty="0">
                  <a:solidFill>
                    <a:schemeClr val="bg1"/>
                  </a:solidFill>
                </a:rPr>
                <a:t>i</a:t>
              </a:r>
              <a:r>
                <a:rPr lang="en-GB" b="1" dirty="0" smtClean="0">
                  <a:solidFill>
                    <a:schemeClr val="bg1"/>
                  </a:solidFill>
                </a:rPr>
                <a:t>mplementation </a:t>
              </a:r>
              <a:endParaRPr lang="en-GB" b="1" dirty="0">
                <a:solidFill>
                  <a:schemeClr val="bg1"/>
                </a:solidFill>
              </a:endParaRPr>
            </a:p>
          </p:txBody>
        </p:sp>
      </p:grpSp>
      <p:sp>
        <p:nvSpPr>
          <p:cNvPr id="41" name="Rectangle 40"/>
          <p:cNvSpPr/>
          <p:nvPr/>
        </p:nvSpPr>
        <p:spPr>
          <a:xfrm>
            <a:off x="572046" y="6455745"/>
            <a:ext cx="7999908" cy="261610"/>
          </a:xfrm>
          <a:prstGeom prst="rect">
            <a:avLst/>
          </a:prstGeom>
        </p:spPr>
        <p:txBody>
          <a:bodyPr wrap="square">
            <a:spAutoFit/>
          </a:bodyPr>
          <a:lstStyle/>
          <a:p>
            <a:r>
              <a:rPr lang="en-GB" sz="1100" dirty="0"/>
              <a:t>https://www.healthdatacollaborative.org/fileadmin/uploads/hdc/Documents/Country_documents/KHSSP_Statistical__Report_2016.pdf</a:t>
            </a:r>
          </a:p>
        </p:txBody>
      </p:sp>
      <p:sp>
        <p:nvSpPr>
          <p:cNvPr id="42" name="Text Box 22"/>
          <p:cNvSpPr txBox="1">
            <a:spLocks noChangeArrowheads="1"/>
          </p:cNvSpPr>
          <p:nvPr/>
        </p:nvSpPr>
        <p:spPr bwMode="auto">
          <a:xfrm>
            <a:off x="0" y="19765"/>
            <a:ext cx="9144000" cy="523107"/>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b="1" dirty="0" smtClean="0">
                <a:solidFill>
                  <a:schemeClr val="bg1"/>
                </a:solidFill>
                <a:latin typeface="Calibri" pitchFamily="34" charset="0"/>
                <a:cs typeface="Arial" charset="0"/>
              </a:rPr>
              <a:t>A Health Data Collaborative (</a:t>
            </a:r>
            <a:r>
              <a:rPr lang="en-GB" sz="2800" b="1" dirty="0" err="1" smtClean="0">
                <a:solidFill>
                  <a:schemeClr val="bg1"/>
                </a:solidFill>
                <a:latin typeface="Calibri" pitchFamily="34" charset="0"/>
                <a:cs typeface="Arial" charset="0"/>
              </a:rPr>
              <a:t>HDC</a:t>
            </a:r>
            <a:r>
              <a:rPr lang="en-GB" sz="2800" b="1" dirty="0" smtClean="0">
                <a:solidFill>
                  <a:schemeClr val="bg1"/>
                </a:solidFill>
                <a:latin typeface="Calibri" pitchFamily="34" charset="0"/>
                <a:cs typeface="Arial" charset="0"/>
              </a:rPr>
              <a:t>) shared vision</a:t>
            </a:r>
            <a:endParaRPr lang="en-US" sz="2800" b="1" dirty="0">
              <a:solidFill>
                <a:srgbClr val="FFFF00"/>
              </a:solidFill>
              <a:latin typeface="Calibri" pitchFamily="34" charset="0"/>
              <a:cs typeface="Arial" charset="0"/>
            </a:endParaRPr>
          </a:p>
        </p:txBody>
      </p:sp>
    </p:spTree>
    <p:extLst>
      <p:ext uri="{BB962C8B-B14F-4D97-AF65-F5344CB8AC3E}">
        <p14:creationId xmlns:p14="http://schemas.microsoft.com/office/powerpoint/2010/main" val="22339977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30384" y="1097440"/>
            <a:ext cx="8673916" cy="5638800"/>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SzPct val="80000"/>
              <a:buNone/>
            </a:pPr>
            <a:r>
              <a:rPr lang="en-US" altLang="en-US" sz="2400" b="1" dirty="0" smtClean="0">
                <a:solidFill>
                  <a:srgbClr val="C00000"/>
                </a:solidFill>
                <a:latin typeface="+mj-lt"/>
              </a:rPr>
              <a:t>IT IS </a:t>
            </a:r>
            <a:r>
              <a:rPr lang="en-US" altLang="en-US" sz="2400" b="1" dirty="0">
                <a:solidFill>
                  <a:srgbClr val="C00000"/>
                </a:solidFill>
                <a:latin typeface="+mj-lt"/>
              </a:rPr>
              <a:t>NOT MEANT TO:</a:t>
            </a:r>
          </a:p>
          <a:p>
            <a:pPr>
              <a:buSzPct val="80000"/>
            </a:pPr>
            <a:r>
              <a:rPr lang="en-US" altLang="en-US" sz="2400" dirty="0" smtClean="0">
                <a:solidFill>
                  <a:schemeClr val="accent1">
                    <a:lumMod val="75000"/>
                  </a:schemeClr>
                </a:solidFill>
                <a:latin typeface="+mj-lt"/>
              </a:rPr>
              <a:t>Provide the same information collected by supervisors and internal monitoring systems—these may look at all items required for meeting standards</a:t>
            </a:r>
          </a:p>
          <a:p>
            <a:pPr>
              <a:buSzPct val="80000"/>
            </a:pPr>
            <a:r>
              <a:rPr lang="en-US" altLang="en-US" sz="2400" dirty="0">
                <a:solidFill>
                  <a:schemeClr val="accent1">
                    <a:lumMod val="75000"/>
                  </a:schemeClr>
                </a:solidFill>
                <a:latin typeface="+mj-lt"/>
              </a:rPr>
              <a:t>Replace </a:t>
            </a:r>
            <a:r>
              <a:rPr lang="en-US" altLang="en-US" sz="2400" dirty="0" smtClean="0">
                <a:solidFill>
                  <a:schemeClr val="accent1">
                    <a:lumMod val="75000"/>
                  </a:schemeClr>
                </a:solidFill>
                <a:latin typeface="+mj-lt"/>
              </a:rPr>
              <a:t>routine </a:t>
            </a:r>
            <a:r>
              <a:rPr lang="en-US" altLang="en-US" sz="2400" dirty="0">
                <a:solidFill>
                  <a:schemeClr val="accent1">
                    <a:lumMod val="75000"/>
                  </a:schemeClr>
                </a:solidFill>
                <a:latin typeface="+mj-lt"/>
              </a:rPr>
              <a:t>supervision and monitoring</a:t>
            </a:r>
            <a:r>
              <a:rPr lang="en-US" altLang="en-US" sz="2400" dirty="0" smtClean="0">
                <a:solidFill>
                  <a:schemeClr val="accent1">
                    <a:lumMod val="75000"/>
                  </a:schemeClr>
                </a:solidFill>
                <a:latin typeface="+mj-lt"/>
              </a:rPr>
              <a:t>—using </a:t>
            </a:r>
            <a:r>
              <a:rPr lang="en-US" altLang="en-US" sz="2400" dirty="0">
                <a:solidFill>
                  <a:schemeClr val="accent1">
                    <a:lumMod val="75000"/>
                  </a:schemeClr>
                </a:solidFill>
                <a:latin typeface="+mj-lt"/>
              </a:rPr>
              <a:t>the HFA to collect information that </a:t>
            </a:r>
            <a:r>
              <a:rPr lang="en-US" altLang="en-US" sz="2400" b="1" u="sng" dirty="0">
                <a:solidFill>
                  <a:schemeClr val="accent1">
                    <a:lumMod val="75000"/>
                  </a:schemeClr>
                </a:solidFill>
                <a:latin typeface="+mj-lt"/>
              </a:rPr>
              <a:t>should be part of routine </a:t>
            </a:r>
            <a:r>
              <a:rPr lang="en-US" altLang="en-US" sz="2400" b="1" u="sng" dirty="0" smtClean="0">
                <a:solidFill>
                  <a:schemeClr val="accent1">
                    <a:lumMod val="75000"/>
                  </a:schemeClr>
                </a:solidFill>
                <a:latin typeface="+mj-lt"/>
              </a:rPr>
              <a:t>M &amp;</a:t>
            </a:r>
            <a:r>
              <a:rPr lang="en-US" altLang="en-US" sz="2400" b="1" u="sng" dirty="0">
                <a:solidFill>
                  <a:schemeClr val="accent1">
                    <a:lumMod val="75000"/>
                  </a:schemeClr>
                </a:solidFill>
                <a:latin typeface="+mj-lt"/>
              </a:rPr>
              <a:t>E</a:t>
            </a:r>
            <a:r>
              <a:rPr lang="en-US" altLang="en-US" sz="2400" dirty="0">
                <a:solidFill>
                  <a:schemeClr val="accent1">
                    <a:lumMod val="75000"/>
                  </a:schemeClr>
                </a:solidFill>
                <a:latin typeface="+mj-lt"/>
              </a:rPr>
              <a:t> can weaken the incentive to establish effective </a:t>
            </a:r>
            <a:r>
              <a:rPr lang="en-US" altLang="en-US" sz="2400" dirty="0" smtClean="0">
                <a:solidFill>
                  <a:schemeClr val="accent1">
                    <a:lumMod val="75000"/>
                  </a:schemeClr>
                </a:solidFill>
                <a:latin typeface="+mj-lt"/>
              </a:rPr>
              <a:t>systems —</a:t>
            </a:r>
            <a:r>
              <a:rPr lang="en-US" altLang="en-US" sz="2400" b="1" i="1" dirty="0" smtClean="0">
                <a:solidFill>
                  <a:srgbClr val="FF0000"/>
                </a:solidFill>
                <a:latin typeface="+mj-lt"/>
              </a:rPr>
              <a:t>”</a:t>
            </a:r>
            <a:r>
              <a:rPr lang="en-US" altLang="en-US" sz="2400" b="1" i="1" dirty="0">
                <a:solidFill>
                  <a:srgbClr val="FF0000"/>
                </a:solidFill>
                <a:latin typeface="+mj-lt"/>
              </a:rPr>
              <a:t>we don’t need to monitor this….periodically donors will come in and assess this for us” .</a:t>
            </a:r>
          </a:p>
          <a:p>
            <a:pPr>
              <a:buSzPct val="80000"/>
            </a:pPr>
            <a:r>
              <a:rPr lang="en-US" altLang="en-US" sz="2400" dirty="0" smtClean="0">
                <a:solidFill>
                  <a:schemeClr val="accent1">
                    <a:lumMod val="75000"/>
                  </a:schemeClr>
                </a:solidFill>
                <a:latin typeface="+mj-lt"/>
              </a:rPr>
              <a:t>Provide </a:t>
            </a:r>
            <a:r>
              <a:rPr lang="en-US" altLang="en-US" sz="2400" dirty="0">
                <a:solidFill>
                  <a:schemeClr val="accent1">
                    <a:lumMod val="75000"/>
                  </a:schemeClr>
                </a:solidFill>
                <a:latin typeface="+mj-lt"/>
              </a:rPr>
              <a:t>new information to managers—except where this is being used to show need for improved internal systems—</a:t>
            </a:r>
            <a:r>
              <a:rPr lang="en-US" altLang="en-US" sz="2400" i="1" dirty="0">
                <a:solidFill>
                  <a:schemeClr val="accent1">
                    <a:lumMod val="75000"/>
                  </a:schemeClr>
                </a:solidFill>
                <a:latin typeface="+mj-lt"/>
              </a:rPr>
              <a:t>they should know strengths and weaknesses in their systems/services/quality from supervisors and reports.</a:t>
            </a:r>
          </a:p>
          <a:p>
            <a:pPr marL="0" indent="0">
              <a:buSzPct val="80000"/>
              <a:buNone/>
            </a:pPr>
            <a:r>
              <a:rPr lang="en-US" altLang="en-US" sz="2400" b="1" dirty="0" smtClean="0">
                <a:solidFill>
                  <a:schemeClr val="accent3">
                    <a:lumMod val="75000"/>
                  </a:schemeClr>
                </a:solidFill>
                <a:latin typeface="+mj-lt"/>
              </a:rPr>
              <a:t>Its purpose is to :</a:t>
            </a:r>
            <a:endParaRPr lang="en-US" altLang="en-US" sz="2400" b="1" dirty="0">
              <a:solidFill>
                <a:schemeClr val="accent3">
                  <a:lumMod val="75000"/>
                </a:schemeClr>
              </a:solidFill>
              <a:latin typeface="+mj-lt"/>
            </a:endParaRPr>
          </a:p>
          <a:p>
            <a:pPr>
              <a:buSzPct val="80000"/>
            </a:pPr>
            <a:r>
              <a:rPr lang="en-US" altLang="en-US" sz="2400" dirty="0">
                <a:solidFill>
                  <a:schemeClr val="accent1">
                    <a:lumMod val="75000"/>
                  </a:schemeClr>
                </a:solidFill>
                <a:latin typeface="+mj-lt"/>
              </a:rPr>
              <a:t>Provide external validation of findings by country/facility systems</a:t>
            </a:r>
          </a:p>
          <a:p>
            <a:pPr>
              <a:buSzPct val="80000"/>
            </a:pPr>
            <a:r>
              <a:rPr lang="en-US" altLang="en-US" sz="2400" dirty="0">
                <a:solidFill>
                  <a:schemeClr val="accent1">
                    <a:lumMod val="75000"/>
                  </a:schemeClr>
                </a:solidFill>
                <a:latin typeface="+mj-lt"/>
              </a:rPr>
              <a:t>Provide comparable data across geography and time because there is </a:t>
            </a:r>
            <a:r>
              <a:rPr lang="en-US" altLang="en-US" sz="2400" dirty="0" smtClean="0">
                <a:solidFill>
                  <a:schemeClr val="accent1">
                    <a:lumMod val="75000"/>
                  </a:schemeClr>
                </a:solidFill>
                <a:latin typeface="+mj-lt"/>
              </a:rPr>
              <a:t>a massive need and responsibility to ensure similar </a:t>
            </a:r>
            <a:r>
              <a:rPr lang="en-US" altLang="en-US" sz="2400" dirty="0">
                <a:solidFill>
                  <a:schemeClr val="accent1">
                    <a:lumMod val="75000"/>
                  </a:schemeClr>
                </a:solidFill>
                <a:latin typeface="+mj-lt"/>
              </a:rPr>
              <a:t>methods, definitions in collecting information—measuring </a:t>
            </a:r>
            <a:r>
              <a:rPr lang="en-US" altLang="en-US" sz="2400" dirty="0" smtClean="0">
                <a:solidFill>
                  <a:schemeClr val="accent1">
                    <a:lumMod val="75000"/>
                  </a:schemeClr>
                </a:solidFill>
                <a:latin typeface="+mj-lt"/>
              </a:rPr>
              <a:t>every </a:t>
            </a:r>
            <a:r>
              <a:rPr lang="en-US" altLang="en-US" sz="2400" dirty="0">
                <a:solidFill>
                  <a:schemeClr val="accent1">
                    <a:lumMod val="75000"/>
                  </a:schemeClr>
                </a:solidFill>
                <a:latin typeface="+mj-lt"/>
              </a:rPr>
              <a:t>indicator</a:t>
            </a:r>
          </a:p>
          <a:p>
            <a:pPr>
              <a:buSzPct val="80000"/>
            </a:pPr>
            <a:endParaRPr lang="en-US" altLang="en-US" sz="2400" dirty="0">
              <a:latin typeface="+mj-lt"/>
            </a:endParaRPr>
          </a:p>
          <a:p>
            <a:pPr>
              <a:buSzPct val="80000"/>
              <a:buFont typeface="Wingdings" pitchFamily="2" charset="2"/>
              <a:buChar char=""/>
            </a:pPr>
            <a:endParaRPr lang="en-US" altLang="en-US" sz="2400" dirty="0">
              <a:latin typeface="+mj-lt"/>
            </a:endParaRPr>
          </a:p>
          <a:p>
            <a:pPr>
              <a:buSzPct val="80000"/>
              <a:buFont typeface="Wingdings" pitchFamily="2" charset="2"/>
              <a:buNone/>
            </a:pPr>
            <a:endParaRPr lang="en-US" altLang="en-US" sz="2400" dirty="0">
              <a:latin typeface="+mj-lt"/>
            </a:endParaRPr>
          </a:p>
          <a:p>
            <a:pPr>
              <a:buSzPct val="80000"/>
              <a:buFont typeface="Wingdings" pitchFamily="2" charset="2"/>
              <a:buNone/>
            </a:pPr>
            <a:endParaRPr lang="en-US" altLang="en-US" dirty="0">
              <a:latin typeface="+mj-lt"/>
            </a:endParaRPr>
          </a:p>
          <a:p>
            <a:pPr>
              <a:buSzPct val="80000"/>
              <a:buFont typeface="Wingdings" pitchFamily="2" charset="2"/>
              <a:buNone/>
            </a:pPr>
            <a:endParaRPr lang="en-US" altLang="en-US" dirty="0">
              <a:latin typeface="+mj-lt"/>
            </a:endParaRPr>
          </a:p>
        </p:txBody>
      </p:sp>
      <p:sp>
        <p:nvSpPr>
          <p:cNvPr id="5" name="Text Box 22"/>
          <p:cNvSpPr txBox="1">
            <a:spLocks noChangeArrowheads="1"/>
          </p:cNvSpPr>
          <p:nvPr/>
        </p:nvSpPr>
        <p:spPr bwMode="auto">
          <a:xfrm>
            <a:off x="0" y="34265"/>
            <a:ext cx="9029700" cy="1015550"/>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solidFill>
                  <a:srgbClr val="FFC000"/>
                </a:solidFill>
                <a:latin typeface="Calibri" pitchFamily="34" charset="0"/>
                <a:cs typeface="Arial" charset="0"/>
              </a:rPr>
              <a:t>A harmonized modular approach to HFA</a:t>
            </a:r>
          </a:p>
          <a:p>
            <a:pPr algn="ctr" eaLnBrk="1" hangingPunct="1"/>
            <a:r>
              <a:rPr lang="en-GB" sz="3200" dirty="0" smtClean="0">
                <a:solidFill>
                  <a:srgbClr val="92D050"/>
                </a:solidFill>
              </a:rPr>
              <a:t>The summary </a:t>
            </a:r>
            <a:endParaRPr lang="en-US" sz="3200" b="1" dirty="0">
              <a:solidFill>
                <a:srgbClr val="92D050"/>
              </a:solidFill>
              <a:latin typeface="Calibri" pitchFamily="34" charset="0"/>
              <a:cs typeface="Arial" charset="0"/>
            </a:endParaRPr>
          </a:p>
        </p:txBody>
      </p:sp>
    </p:spTree>
    <p:extLst>
      <p:ext uri="{BB962C8B-B14F-4D97-AF65-F5344CB8AC3E}">
        <p14:creationId xmlns:p14="http://schemas.microsoft.com/office/powerpoint/2010/main" val="1805197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3930" y="0"/>
            <a:ext cx="9201834" cy="691929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0147" tIns="40074" rIns="80147" bIns="40074" numCol="1" rtlCol="0" anchor="t" anchorCtr="0" compatLnSpc="1">
            <a:prstTxWarp prst="textNoShape">
              <a:avLst/>
            </a:prstTxWarp>
          </a:bodyPr>
          <a:lstStyle/>
          <a:p>
            <a:pPr defTabSz="914179" rtl="1" fontAlgn="base">
              <a:spcBef>
                <a:spcPct val="0"/>
              </a:spcBef>
              <a:spcAft>
                <a:spcPct val="0"/>
              </a:spcAft>
            </a:pPr>
            <a:endParaRPr lang="en-GB" sz="3400" b="1">
              <a:solidFill>
                <a:srgbClr val="000066"/>
              </a:solidFill>
              <a:latin typeface="Arial" charset="0"/>
              <a:cs typeface="Arial" charset="0"/>
            </a:endParaRPr>
          </a:p>
        </p:txBody>
      </p:sp>
      <p:sp>
        <p:nvSpPr>
          <p:cNvPr id="6" name="TextBox 5"/>
          <p:cNvSpPr txBox="1"/>
          <p:nvPr/>
        </p:nvSpPr>
        <p:spPr>
          <a:xfrm>
            <a:off x="263668" y="250379"/>
            <a:ext cx="8500996" cy="942705"/>
          </a:xfrm>
          <a:prstGeom prst="rect">
            <a:avLst/>
          </a:prstGeom>
          <a:solidFill>
            <a:srgbClr val="72BBE8"/>
          </a:solidFill>
        </p:spPr>
        <p:txBody>
          <a:bodyPr wrap="square" lIns="80147" tIns="40074" rIns="80147" bIns="40074" rtlCol="0">
            <a:spAutoFit/>
          </a:bodyPr>
          <a:lstStyle/>
          <a:p>
            <a:pPr algn="ctr"/>
            <a:r>
              <a:rPr lang="en-GB" sz="2800" b="1" dirty="0" smtClean="0">
                <a:solidFill>
                  <a:srgbClr val="FF0000"/>
                </a:solidFill>
              </a:rPr>
              <a:t>Placing the HFA in the</a:t>
            </a:r>
            <a:r>
              <a:rPr lang="en-GB" sz="2800" dirty="0" smtClean="0">
                <a:solidFill>
                  <a:schemeClr val="bg1"/>
                </a:solidFill>
              </a:rPr>
              <a:t> Country </a:t>
            </a:r>
            <a:r>
              <a:rPr lang="en-GB" sz="2800" dirty="0">
                <a:solidFill>
                  <a:schemeClr val="bg1"/>
                </a:solidFill>
              </a:rPr>
              <a:t>Planning and Review Process</a:t>
            </a:r>
          </a:p>
        </p:txBody>
      </p:sp>
      <p:sp>
        <p:nvSpPr>
          <p:cNvPr id="20" name="Rectangle 19"/>
          <p:cNvSpPr/>
          <p:nvPr/>
        </p:nvSpPr>
        <p:spPr bwMode="auto">
          <a:xfrm>
            <a:off x="263668" y="790408"/>
            <a:ext cx="8500996" cy="716624"/>
          </a:xfrm>
          <a:prstGeom prst="rect">
            <a:avLst/>
          </a:prstGeom>
          <a:solidFill>
            <a:srgbClr val="D9F1FF"/>
          </a:solidFill>
          <a:ln w="9525" cap="flat" cmpd="sng" algn="ctr">
            <a:noFill/>
            <a:prstDash val="solid"/>
            <a:round/>
            <a:headEnd type="none" w="med" len="med"/>
            <a:tailEnd type="none" w="med" len="med"/>
          </a:ln>
          <a:effectLst/>
        </p:spPr>
        <p:txBody>
          <a:bodyPr vert="horz" wrap="square" lIns="80147" tIns="40074" rIns="80147" bIns="40074" numCol="1" rtlCol="0" anchor="t" anchorCtr="0" compatLnSpc="1">
            <a:prstTxWarp prst="textNoShape">
              <a:avLst/>
            </a:prstTxWarp>
          </a:bodyPr>
          <a:lstStyle/>
          <a:p>
            <a:pPr defTabSz="914179" rtl="1" fontAlgn="base">
              <a:spcBef>
                <a:spcPct val="0"/>
              </a:spcBef>
              <a:spcAft>
                <a:spcPct val="0"/>
              </a:spcAft>
            </a:pPr>
            <a:endParaRPr lang="en-GB" sz="3400" b="1">
              <a:solidFill>
                <a:srgbClr val="000066"/>
              </a:solidFill>
              <a:latin typeface="Arial" charset="0"/>
              <a:cs typeface="Arial" charset="0"/>
            </a:endParaRPr>
          </a:p>
        </p:txBody>
      </p:sp>
      <p:sp>
        <p:nvSpPr>
          <p:cNvPr id="8" name="TextBox 4"/>
          <p:cNvSpPr txBox="1">
            <a:spLocks noChangeArrowheads="1"/>
          </p:cNvSpPr>
          <p:nvPr/>
        </p:nvSpPr>
        <p:spPr bwMode="auto">
          <a:xfrm>
            <a:off x="263667" y="784438"/>
            <a:ext cx="836462" cy="362896"/>
          </a:xfrm>
          <a:prstGeom prst="rect">
            <a:avLst/>
          </a:prstGeom>
          <a:solidFill>
            <a:srgbClr val="D9F1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3900">
                <a:solidFill>
                  <a:srgbClr val="000066"/>
                </a:solidFill>
                <a:latin typeface="Arial" charset="0"/>
                <a:ea typeface="MS PGothic" pitchFamily="34" charset="-128"/>
              </a:defRPr>
            </a:lvl1pPr>
            <a:lvl2pPr marL="742950" indent="-285750">
              <a:defRPr sz="3900">
                <a:solidFill>
                  <a:srgbClr val="000066"/>
                </a:solidFill>
                <a:latin typeface="Arial" charset="0"/>
                <a:ea typeface="MS PGothic" pitchFamily="34" charset="-128"/>
              </a:defRPr>
            </a:lvl2pPr>
            <a:lvl3pPr marL="1143000" indent="-228600">
              <a:defRPr sz="3900">
                <a:solidFill>
                  <a:srgbClr val="000066"/>
                </a:solidFill>
                <a:latin typeface="Arial" charset="0"/>
                <a:ea typeface="MS PGothic" pitchFamily="34" charset="-128"/>
              </a:defRPr>
            </a:lvl3pPr>
            <a:lvl4pPr marL="1600200" indent="-228600">
              <a:defRPr sz="3900">
                <a:solidFill>
                  <a:srgbClr val="000066"/>
                </a:solidFill>
                <a:latin typeface="Arial" charset="0"/>
                <a:ea typeface="MS PGothic" pitchFamily="34" charset="-128"/>
              </a:defRPr>
            </a:lvl4pPr>
            <a:lvl5pPr marL="2057400" indent="-228600">
              <a:defRPr sz="3900">
                <a:solidFill>
                  <a:srgbClr val="000066"/>
                </a:solidFill>
                <a:latin typeface="Arial" charset="0"/>
                <a:ea typeface="MS PGothic" pitchFamily="34" charset="-128"/>
              </a:defRPr>
            </a:lvl5pPr>
            <a:lvl6pPr marL="2514600" indent="-228600" eaLnBrk="0" fontAlgn="base" hangingPunct="0">
              <a:spcBef>
                <a:spcPct val="0"/>
              </a:spcBef>
              <a:spcAft>
                <a:spcPct val="0"/>
              </a:spcAft>
              <a:defRPr sz="3900">
                <a:solidFill>
                  <a:srgbClr val="000066"/>
                </a:solidFill>
                <a:latin typeface="Arial" charset="0"/>
                <a:ea typeface="MS PGothic" pitchFamily="34" charset="-128"/>
              </a:defRPr>
            </a:lvl6pPr>
            <a:lvl7pPr marL="2971800" indent="-228600" eaLnBrk="0" fontAlgn="base" hangingPunct="0">
              <a:spcBef>
                <a:spcPct val="0"/>
              </a:spcBef>
              <a:spcAft>
                <a:spcPct val="0"/>
              </a:spcAft>
              <a:defRPr sz="3900">
                <a:solidFill>
                  <a:srgbClr val="000066"/>
                </a:solidFill>
                <a:latin typeface="Arial" charset="0"/>
                <a:ea typeface="MS PGothic" pitchFamily="34" charset="-128"/>
              </a:defRPr>
            </a:lvl7pPr>
            <a:lvl8pPr marL="3429000" indent="-228600" eaLnBrk="0" fontAlgn="base" hangingPunct="0">
              <a:spcBef>
                <a:spcPct val="0"/>
              </a:spcBef>
              <a:spcAft>
                <a:spcPct val="0"/>
              </a:spcAft>
              <a:defRPr sz="3900">
                <a:solidFill>
                  <a:srgbClr val="000066"/>
                </a:solidFill>
                <a:latin typeface="Arial" charset="0"/>
                <a:ea typeface="MS PGothic" pitchFamily="34" charset="-128"/>
              </a:defRPr>
            </a:lvl8pPr>
            <a:lvl9pPr marL="3886200" indent="-228600" eaLnBrk="0" fontAlgn="base" hangingPunct="0">
              <a:spcBef>
                <a:spcPct val="0"/>
              </a:spcBef>
              <a:spcAft>
                <a:spcPct val="0"/>
              </a:spcAft>
              <a:defRPr sz="3900">
                <a:solidFill>
                  <a:srgbClr val="000066"/>
                </a:solidFill>
                <a:latin typeface="Arial" charset="0"/>
                <a:ea typeface="MS PGothic" pitchFamily="34" charset="-128"/>
              </a:defRPr>
            </a:lvl9pPr>
          </a:lstStyle>
          <a:p>
            <a:r>
              <a:rPr lang="en-US" sz="1800" dirty="0"/>
              <a:t>Year 0</a:t>
            </a:r>
          </a:p>
        </p:txBody>
      </p:sp>
      <p:sp>
        <p:nvSpPr>
          <p:cNvPr id="9" name="TextBox 4"/>
          <p:cNvSpPr txBox="1">
            <a:spLocks noChangeArrowheads="1"/>
          </p:cNvSpPr>
          <p:nvPr/>
        </p:nvSpPr>
        <p:spPr bwMode="auto">
          <a:xfrm>
            <a:off x="1751071" y="784438"/>
            <a:ext cx="837321" cy="362896"/>
          </a:xfrm>
          <a:prstGeom prst="rect">
            <a:avLst/>
          </a:prstGeom>
          <a:solidFill>
            <a:srgbClr val="D9F1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3900">
                <a:solidFill>
                  <a:srgbClr val="000066"/>
                </a:solidFill>
                <a:latin typeface="Arial" charset="0"/>
                <a:ea typeface="MS PGothic" pitchFamily="34" charset="-128"/>
              </a:defRPr>
            </a:lvl1pPr>
            <a:lvl2pPr marL="742950" indent="-285750">
              <a:defRPr sz="3900">
                <a:solidFill>
                  <a:srgbClr val="000066"/>
                </a:solidFill>
                <a:latin typeface="Arial" charset="0"/>
                <a:ea typeface="MS PGothic" pitchFamily="34" charset="-128"/>
              </a:defRPr>
            </a:lvl2pPr>
            <a:lvl3pPr marL="1143000" indent="-228600">
              <a:defRPr sz="3900">
                <a:solidFill>
                  <a:srgbClr val="000066"/>
                </a:solidFill>
                <a:latin typeface="Arial" charset="0"/>
                <a:ea typeface="MS PGothic" pitchFamily="34" charset="-128"/>
              </a:defRPr>
            </a:lvl3pPr>
            <a:lvl4pPr marL="1600200" indent="-228600">
              <a:defRPr sz="3900">
                <a:solidFill>
                  <a:srgbClr val="000066"/>
                </a:solidFill>
                <a:latin typeface="Arial" charset="0"/>
                <a:ea typeface="MS PGothic" pitchFamily="34" charset="-128"/>
              </a:defRPr>
            </a:lvl4pPr>
            <a:lvl5pPr marL="2057400" indent="-228600">
              <a:defRPr sz="3900">
                <a:solidFill>
                  <a:srgbClr val="000066"/>
                </a:solidFill>
                <a:latin typeface="Arial" charset="0"/>
                <a:ea typeface="MS PGothic" pitchFamily="34" charset="-128"/>
              </a:defRPr>
            </a:lvl5pPr>
            <a:lvl6pPr marL="2514600" indent="-228600" eaLnBrk="0" fontAlgn="base" hangingPunct="0">
              <a:spcBef>
                <a:spcPct val="0"/>
              </a:spcBef>
              <a:spcAft>
                <a:spcPct val="0"/>
              </a:spcAft>
              <a:defRPr sz="3900">
                <a:solidFill>
                  <a:srgbClr val="000066"/>
                </a:solidFill>
                <a:latin typeface="Arial" charset="0"/>
                <a:ea typeface="MS PGothic" pitchFamily="34" charset="-128"/>
              </a:defRPr>
            </a:lvl6pPr>
            <a:lvl7pPr marL="2971800" indent="-228600" eaLnBrk="0" fontAlgn="base" hangingPunct="0">
              <a:spcBef>
                <a:spcPct val="0"/>
              </a:spcBef>
              <a:spcAft>
                <a:spcPct val="0"/>
              </a:spcAft>
              <a:defRPr sz="3900">
                <a:solidFill>
                  <a:srgbClr val="000066"/>
                </a:solidFill>
                <a:latin typeface="Arial" charset="0"/>
                <a:ea typeface="MS PGothic" pitchFamily="34" charset="-128"/>
              </a:defRPr>
            </a:lvl7pPr>
            <a:lvl8pPr marL="3429000" indent="-228600" eaLnBrk="0" fontAlgn="base" hangingPunct="0">
              <a:spcBef>
                <a:spcPct val="0"/>
              </a:spcBef>
              <a:spcAft>
                <a:spcPct val="0"/>
              </a:spcAft>
              <a:defRPr sz="3900">
                <a:solidFill>
                  <a:srgbClr val="000066"/>
                </a:solidFill>
                <a:latin typeface="Arial" charset="0"/>
                <a:ea typeface="MS PGothic" pitchFamily="34" charset="-128"/>
              </a:defRPr>
            </a:lvl8pPr>
            <a:lvl9pPr marL="3886200" indent="-228600" eaLnBrk="0" fontAlgn="base" hangingPunct="0">
              <a:spcBef>
                <a:spcPct val="0"/>
              </a:spcBef>
              <a:spcAft>
                <a:spcPct val="0"/>
              </a:spcAft>
              <a:defRPr sz="3900">
                <a:solidFill>
                  <a:srgbClr val="000066"/>
                </a:solidFill>
                <a:latin typeface="Arial" charset="0"/>
                <a:ea typeface="MS PGothic" pitchFamily="34" charset="-128"/>
              </a:defRPr>
            </a:lvl9pPr>
          </a:lstStyle>
          <a:p>
            <a:r>
              <a:rPr lang="en-US" sz="1800" dirty="0"/>
              <a:t>Year 1</a:t>
            </a:r>
          </a:p>
        </p:txBody>
      </p:sp>
      <p:sp>
        <p:nvSpPr>
          <p:cNvPr id="10" name="TextBox 4"/>
          <p:cNvSpPr txBox="1">
            <a:spLocks noChangeArrowheads="1"/>
          </p:cNvSpPr>
          <p:nvPr/>
        </p:nvSpPr>
        <p:spPr bwMode="auto">
          <a:xfrm>
            <a:off x="3239333" y="784438"/>
            <a:ext cx="837321" cy="362896"/>
          </a:xfrm>
          <a:prstGeom prst="rect">
            <a:avLst/>
          </a:prstGeom>
          <a:solidFill>
            <a:srgbClr val="D9F1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3900">
                <a:solidFill>
                  <a:srgbClr val="000066"/>
                </a:solidFill>
                <a:latin typeface="Arial" charset="0"/>
                <a:ea typeface="MS PGothic" pitchFamily="34" charset="-128"/>
              </a:defRPr>
            </a:lvl1pPr>
            <a:lvl2pPr marL="742950" indent="-285750">
              <a:defRPr sz="3900">
                <a:solidFill>
                  <a:srgbClr val="000066"/>
                </a:solidFill>
                <a:latin typeface="Arial" charset="0"/>
                <a:ea typeface="MS PGothic" pitchFamily="34" charset="-128"/>
              </a:defRPr>
            </a:lvl2pPr>
            <a:lvl3pPr marL="1143000" indent="-228600">
              <a:defRPr sz="3900">
                <a:solidFill>
                  <a:srgbClr val="000066"/>
                </a:solidFill>
                <a:latin typeface="Arial" charset="0"/>
                <a:ea typeface="MS PGothic" pitchFamily="34" charset="-128"/>
              </a:defRPr>
            </a:lvl3pPr>
            <a:lvl4pPr marL="1600200" indent="-228600">
              <a:defRPr sz="3900">
                <a:solidFill>
                  <a:srgbClr val="000066"/>
                </a:solidFill>
                <a:latin typeface="Arial" charset="0"/>
                <a:ea typeface="MS PGothic" pitchFamily="34" charset="-128"/>
              </a:defRPr>
            </a:lvl4pPr>
            <a:lvl5pPr marL="2057400" indent="-228600">
              <a:defRPr sz="3900">
                <a:solidFill>
                  <a:srgbClr val="000066"/>
                </a:solidFill>
                <a:latin typeface="Arial" charset="0"/>
                <a:ea typeface="MS PGothic" pitchFamily="34" charset="-128"/>
              </a:defRPr>
            </a:lvl5pPr>
            <a:lvl6pPr marL="2514600" indent="-228600" eaLnBrk="0" fontAlgn="base" hangingPunct="0">
              <a:spcBef>
                <a:spcPct val="0"/>
              </a:spcBef>
              <a:spcAft>
                <a:spcPct val="0"/>
              </a:spcAft>
              <a:defRPr sz="3900">
                <a:solidFill>
                  <a:srgbClr val="000066"/>
                </a:solidFill>
                <a:latin typeface="Arial" charset="0"/>
                <a:ea typeface="MS PGothic" pitchFamily="34" charset="-128"/>
              </a:defRPr>
            </a:lvl6pPr>
            <a:lvl7pPr marL="2971800" indent="-228600" eaLnBrk="0" fontAlgn="base" hangingPunct="0">
              <a:spcBef>
                <a:spcPct val="0"/>
              </a:spcBef>
              <a:spcAft>
                <a:spcPct val="0"/>
              </a:spcAft>
              <a:defRPr sz="3900">
                <a:solidFill>
                  <a:srgbClr val="000066"/>
                </a:solidFill>
                <a:latin typeface="Arial" charset="0"/>
                <a:ea typeface="MS PGothic" pitchFamily="34" charset="-128"/>
              </a:defRPr>
            </a:lvl7pPr>
            <a:lvl8pPr marL="3429000" indent="-228600" eaLnBrk="0" fontAlgn="base" hangingPunct="0">
              <a:spcBef>
                <a:spcPct val="0"/>
              </a:spcBef>
              <a:spcAft>
                <a:spcPct val="0"/>
              </a:spcAft>
              <a:defRPr sz="3900">
                <a:solidFill>
                  <a:srgbClr val="000066"/>
                </a:solidFill>
                <a:latin typeface="Arial" charset="0"/>
                <a:ea typeface="MS PGothic" pitchFamily="34" charset="-128"/>
              </a:defRPr>
            </a:lvl8pPr>
            <a:lvl9pPr marL="3886200" indent="-228600" eaLnBrk="0" fontAlgn="base" hangingPunct="0">
              <a:spcBef>
                <a:spcPct val="0"/>
              </a:spcBef>
              <a:spcAft>
                <a:spcPct val="0"/>
              </a:spcAft>
              <a:defRPr sz="3900">
                <a:solidFill>
                  <a:srgbClr val="000066"/>
                </a:solidFill>
                <a:latin typeface="Arial" charset="0"/>
                <a:ea typeface="MS PGothic" pitchFamily="34" charset="-128"/>
              </a:defRPr>
            </a:lvl9pPr>
          </a:lstStyle>
          <a:p>
            <a:r>
              <a:rPr lang="en-US" sz="1800" dirty="0"/>
              <a:t>Year 2</a:t>
            </a:r>
          </a:p>
        </p:txBody>
      </p:sp>
      <p:sp>
        <p:nvSpPr>
          <p:cNvPr id="11" name="TextBox 4"/>
          <p:cNvSpPr txBox="1">
            <a:spLocks noChangeArrowheads="1"/>
          </p:cNvSpPr>
          <p:nvPr/>
        </p:nvSpPr>
        <p:spPr bwMode="auto">
          <a:xfrm>
            <a:off x="4727595" y="784438"/>
            <a:ext cx="837321" cy="362896"/>
          </a:xfrm>
          <a:prstGeom prst="rect">
            <a:avLst/>
          </a:prstGeom>
          <a:solidFill>
            <a:srgbClr val="D9F1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3900">
                <a:solidFill>
                  <a:srgbClr val="000066"/>
                </a:solidFill>
                <a:latin typeface="Arial" charset="0"/>
                <a:ea typeface="MS PGothic" pitchFamily="34" charset="-128"/>
              </a:defRPr>
            </a:lvl1pPr>
            <a:lvl2pPr marL="742950" indent="-285750">
              <a:defRPr sz="3900">
                <a:solidFill>
                  <a:srgbClr val="000066"/>
                </a:solidFill>
                <a:latin typeface="Arial" charset="0"/>
                <a:ea typeface="MS PGothic" pitchFamily="34" charset="-128"/>
              </a:defRPr>
            </a:lvl2pPr>
            <a:lvl3pPr marL="1143000" indent="-228600">
              <a:defRPr sz="3900">
                <a:solidFill>
                  <a:srgbClr val="000066"/>
                </a:solidFill>
                <a:latin typeface="Arial" charset="0"/>
                <a:ea typeface="MS PGothic" pitchFamily="34" charset="-128"/>
              </a:defRPr>
            </a:lvl3pPr>
            <a:lvl4pPr marL="1600200" indent="-228600">
              <a:defRPr sz="3900">
                <a:solidFill>
                  <a:srgbClr val="000066"/>
                </a:solidFill>
                <a:latin typeface="Arial" charset="0"/>
                <a:ea typeface="MS PGothic" pitchFamily="34" charset="-128"/>
              </a:defRPr>
            </a:lvl4pPr>
            <a:lvl5pPr marL="2057400" indent="-228600">
              <a:defRPr sz="3900">
                <a:solidFill>
                  <a:srgbClr val="000066"/>
                </a:solidFill>
                <a:latin typeface="Arial" charset="0"/>
                <a:ea typeface="MS PGothic" pitchFamily="34" charset="-128"/>
              </a:defRPr>
            </a:lvl5pPr>
            <a:lvl6pPr marL="2514600" indent="-228600" eaLnBrk="0" fontAlgn="base" hangingPunct="0">
              <a:spcBef>
                <a:spcPct val="0"/>
              </a:spcBef>
              <a:spcAft>
                <a:spcPct val="0"/>
              </a:spcAft>
              <a:defRPr sz="3900">
                <a:solidFill>
                  <a:srgbClr val="000066"/>
                </a:solidFill>
                <a:latin typeface="Arial" charset="0"/>
                <a:ea typeface="MS PGothic" pitchFamily="34" charset="-128"/>
              </a:defRPr>
            </a:lvl6pPr>
            <a:lvl7pPr marL="2971800" indent="-228600" eaLnBrk="0" fontAlgn="base" hangingPunct="0">
              <a:spcBef>
                <a:spcPct val="0"/>
              </a:spcBef>
              <a:spcAft>
                <a:spcPct val="0"/>
              </a:spcAft>
              <a:defRPr sz="3900">
                <a:solidFill>
                  <a:srgbClr val="000066"/>
                </a:solidFill>
                <a:latin typeface="Arial" charset="0"/>
                <a:ea typeface="MS PGothic" pitchFamily="34" charset="-128"/>
              </a:defRPr>
            </a:lvl7pPr>
            <a:lvl8pPr marL="3429000" indent="-228600" eaLnBrk="0" fontAlgn="base" hangingPunct="0">
              <a:spcBef>
                <a:spcPct val="0"/>
              </a:spcBef>
              <a:spcAft>
                <a:spcPct val="0"/>
              </a:spcAft>
              <a:defRPr sz="3900">
                <a:solidFill>
                  <a:srgbClr val="000066"/>
                </a:solidFill>
                <a:latin typeface="Arial" charset="0"/>
                <a:ea typeface="MS PGothic" pitchFamily="34" charset="-128"/>
              </a:defRPr>
            </a:lvl8pPr>
            <a:lvl9pPr marL="3886200" indent="-228600" eaLnBrk="0" fontAlgn="base" hangingPunct="0">
              <a:spcBef>
                <a:spcPct val="0"/>
              </a:spcBef>
              <a:spcAft>
                <a:spcPct val="0"/>
              </a:spcAft>
              <a:defRPr sz="3900">
                <a:solidFill>
                  <a:srgbClr val="000066"/>
                </a:solidFill>
                <a:latin typeface="Arial" charset="0"/>
                <a:ea typeface="MS PGothic" pitchFamily="34" charset="-128"/>
              </a:defRPr>
            </a:lvl9pPr>
          </a:lstStyle>
          <a:p>
            <a:r>
              <a:rPr lang="en-US" sz="1800" dirty="0"/>
              <a:t>Year 3</a:t>
            </a:r>
          </a:p>
        </p:txBody>
      </p:sp>
      <p:sp>
        <p:nvSpPr>
          <p:cNvPr id="12" name="TextBox 4"/>
          <p:cNvSpPr txBox="1">
            <a:spLocks noChangeArrowheads="1"/>
          </p:cNvSpPr>
          <p:nvPr/>
        </p:nvSpPr>
        <p:spPr bwMode="auto">
          <a:xfrm>
            <a:off x="6215857" y="784438"/>
            <a:ext cx="837321" cy="362896"/>
          </a:xfrm>
          <a:prstGeom prst="rect">
            <a:avLst/>
          </a:prstGeom>
          <a:solidFill>
            <a:srgbClr val="D9F1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3900">
                <a:solidFill>
                  <a:srgbClr val="000066"/>
                </a:solidFill>
                <a:latin typeface="Arial" charset="0"/>
                <a:ea typeface="MS PGothic" pitchFamily="34" charset="-128"/>
              </a:defRPr>
            </a:lvl1pPr>
            <a:lvl2pPr marL="742950" indent="-285750">
              <a:defRPr sz="3900">
                <a:solidFill>
                  <a:srgbClr val="000066"/>
                </a:solidFill>
                <a:latin typeface="Arial" charset="0"/>
                <a:ea typeface="MS PGothic" pitchFamily="34" charset="-128"/>
              </a:defRPr>
            </a:lvl2pPr>
            <a:lvl3pPr marL="1143000" indent="-228600">
              <a:defRPr sz="3900">
                <a:solidFill>
                  <a:srgbClr val="000066"/>
                </a:solidFill>
                <a:latin typeface="Arial" charset="0"/>
                <a:ea typeface="MS PGothic" pitchFamily="34" charset="-128"/>
              </a:defRPr>
            </a:lvl3pPr>
            <a:lvl4pPr marL="1600200" indent="-228600">
              <a:defRPr sz="3900">
                <a:solidFill>
                  <a:srgbClr val="000066"/>
                </a:solidFill>
                <a:latin typeface="Arial" charset="0"/>
                <a:ea typeface="MS PGothic" pitchFamily="34" charset="-128"/>
              </a:defRPr>
            </a:lvl4pPr>
            <a:lvl5pPr marL="2057400" indent="-228600">
              <a:defRPr sz="3900">
                <a:solidFill>
                  <a:srgbClr val="000066"/>
                </a:solidFill>
                <a:latin typeface="Arial" charset="0"/>
                <a:ea typeface="MS PGothic" pitchFamily="34" charset="-128"/>
              </a:defRPr>
            </a:lvl5pPr>
            <a:lvl6pPr marL="2514600" indent="-228600" eaLnBrk="0" fontAlgn="base" hangingPunct="0">
              <a:spcBef>
                <a:spcPct val="0"/>
              </a:spcBef>
              <a:spcAft>
                <a:spcPct val="0"/>
              </a:spcAft>
              <a:defRPr sz="3900">
                <a:solidFill>
                  <a:srgbClr val="000066"/>
                </a:solidFill>
                <a:latin typeface="Arial" charset="0"/>
                <a:ea typeface="MS PGothic" pitchFamily="34" charset="-128"/>
              </a:defRPr>
            </a:lvl6pPr>
            <a:lvl7pPr marL="2971800" indent="-228600" eaLnBrk="0" fontAlgn="base" hangingPunct="0">
              <a:spcBef>
                <a:spcPct val="0"/>
              </a:spcBef>
              <a:spcAft>
                <a:spcPct val="0"/>
              </a:spcAft>
              <a:defRPr sz="3900">
                <a:solidFill>
                  <a:srgbClr val="000066"/>
                </a:solidFill>
                <a:latin typeface="Arial" charset="0"/>
                <a:ea typeface="MS PGothic" pitchFamily="34" charset="-128"/>
              </a:defRPr>
            </a:lvl7pPr>
            <a:lvl8pPr marL="3429000" indent="-228600" eaLnBrk="0" fontAlgn="base" hangingPunct="0">
              <a:spcBef>
                <a:spcPct val="0"/>
              </a:spcBef>
              <a:spcAft>
                <a:spcPct val="0"/>
              </a:spcAft>
              <a:defRPr sz="3900">
                <a:solidFill>
                  <a:srgbClr val="000066"/>
                </a:solidFill>
                <a:latin typeface="Arial" charset="0"/>
                <a:ea typeface="MS PGothic" pitchFamily="34" charset="-128"/>
              </a:defRPr>
            </a:lvl8pPr>
            <a:lvl9pPr marL="3886200" indent="-228600" eaLnBrk="0" fontAlgn="base" hangingPunct="0">
              <a:spcBef>
                <a:spcPct val="0"/>
              </a:spcBef>
              <a:spcAft>
                <a:spcPct val="0"/>
              </a:spcAft>
              <a:defRPr sz="3900">
                <a:solidFill>
                  <a:srgbClr val="000066"/>
                </a:solidFill>
                <a:latin typeface="Arial" charset="0"/>
                <a:ea typeface="MS PGothic" pitchFamily="34" charset="-128"/>
              </a:defRPr>
            </a:lvl9pPr>
          </a:lstStyle>
          <a:p>
            <a:r>
              <a:rPr lang="en-US" sz="1800" dirty="0"/>
              <a:t>Year 4</a:t>
            </a:r>
          </a:p>
        </p:txBody>
      </p:sp>
      <p:sp>
        <p:nvSpPr>
          <p:cNvPr id="14" name="TextBox 4"/>
          <p:cNvSpPr txBox="1">
            <a:spLocks noChangeArrowheads="1"/>
          </p:cNvSpPr>
          <p:nvPr/>
        </p:nvSpPr>
        <p:spPr bwMode="auto">
          <a:xfrm>
            <a:off x="263668" y="1144135"/>
            <a:ext cx="8500996" cy="362896"/>
          </a:xfrm>
          <a:prstGeom prst="rect">
            <a:avLst/>
          </a:prstGeom>
          <a:solidFill>
            <a:srgbClr val="D9F1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3900">
                <a:solidFill>
                  <a:srgbClr val="000066"/>
                </a:solidFill>
                <a:latin typeface="Arial" charset="0"/>
                <a:ea typeface="MS PGothic" pitchFamily="34" charset="-128"/>
              </a:defRPr>
            </a:lvl1pPr>
            <a:lvl2pPr marL="742950" indent="-285750">
              <a:defRPr sz="3900">
                <a:solidFill>
                  <a:srgbClr val="000066"/>
                </a:solidFill>
                <a:latin typeface="Arial" charset="0"/>
                <a:ea typeface="MS PGothic" pitchFamily="34" charset="-128"/>
              </a:defRPr>
            </a:lvl2pPr>
            <a:lvl3pPr marL="1143000" indent="-228600">
              <a:defRPr sz="3900">
                <a:solidFill>
                  <a:srgbClr val="000066"/>
                </a:solidFill>
                <a:latin typeface="Arial" charset="0"/>
                <a:ea typeface="MS PGothic" pitchFamily="34" charset="-128"/>
              </a:defRPr>
            </a:lvl3pPr>
            <a:lvl4pPr marL="1600200" indent="-228600">
              <a:defRPr sz="3900">
                <a:solidFill>
                  <a:srgbClr val="000066"/>
                </a:solidFill>
                <a:latin typeface="Arial" charset="0"/>
                <a:ea typeface="MS PGothic" pitchFamily="34" charset="-128"/>
              </a:defRPr>
            </a:lvl4pPr>
            <a:lvl5pPr marL="2057400" indent="-228600">
              <a:defRPr sz="3900">
                <a:solidFill>
                  <a:srgbClr val="000066"/>
                </a:solidFill>
                <a:latin typeface="Arial" charset="0"/>
                <a:ea typeface="MS PGothic" pitchFamily="34" charset="-128"/>
              </a:defRPr>
            </a:lvl5pPr>
            <a:lvl6pPr marL="2514600" indent="-228600" eaLnBrk="0" fontAlgn="base" hangingPunct="0">
              <a:spcBef>
                <a:spcPct val="0"/>
              </a:spcBef>
              <a:spcAft>
                <a:spcPct val="0"/>
              </a:spcAft>
              <a:defRPr sz="3900">
                <a:solidFill>
                  <a:srgbClr val="000066"/>
                </a:solidFill>
                <a:latin typeface="Arial" charset="0"/>
                <a:ea typeface="MS PGothic" pitchFamily="34" charset="-128"/>
              </a:defRPr>
            </a:lvl6pPr>
            <a:lvl7pPr marL="2971800" indent="-228600" eaLnBrk="0" fontAlgn="base" hangingPunct="0">
              <a:spcBef>
                <a:spcPct val="0"/>
              </a:spcBef>
              <a:spcAft>
                <a:spcPct val="0"/>
              </a:spcAft>
              <a:defRPr sz="3900">
                <a:solidFill>
                  <a:srgbClr val="000066"/>
                </a:solidFill>
                <a:latin typeface="Arial" charset="0"/>
                <a:ea typeface="MS PGothic" pitchFamily="34" charset="-128"/>
              </a:defRPr>
            </a:lvl7pPr>
            <a:lvl8pPr marL="3429000" indent="-228600" eaLnBrk="0" fontAlgn="base" hangingPunct="0">
              <a:spcBef>
                <a:spcPct val="0"/>
              </a:spcBef>
              <a:spcAft>
                <a:spcPct val="0"/>
              </a:spcAft>
              <a:defRPr sz="3900">
                <a:solidFill>
                  <a:srgbClr val="000066"/>
                </a:solidFill>
                <a:latin typeface="Arial" charset="0"/>
                <a:ea typeface="MS PGothic" pitchFamily="34" charset="-128"/>
              </a:defRPr>
            </a:lvl8pPr>
            <a:lvl9pPr marL="3886200" indent="-228600" eaLnBrk="0" fontAlgn="base" hangingPunct="0">
              <a:spcBef>
                <a:spcPct val="0"/>
              </a:spcBef>
              <a:spcAft>
                <a:spcPct val="0"/>
              </a:spcAft>
              <a:defRPr sz="3900">
                <a:solidFill>
                  <a:srgbClr val="000066"/>
                </a:solidFill>
                <a:latin typeface="Arial" charset="0"/>
                <a:ea typeface="MS PGothic" pitchFamily="34" charset="-128"/>
              </a:defRPr>
            </a:lvl9pPr>
          </a:lstStyle>
          <a:p>
            <a:pPr algn="ctr"/>
            <a:r>
              <a:rPr lang="en-US" sz="1800" dirty="0"/>
              <a:t>Annual operational plans</a:t>
            </a:r>
          </a:p>
        </p:txBody>
      </p:sp>
      <p:sp>
        <p:nvSpPr>
          <p:cNvPr id="13" name="TextBox 4"/>
          <p:cNvSpPr txBox="1">
            <a:spLocks noChangeArrowheads="1"/>
          </p:cNvSpPr>
          <p:nvPr/>
        </p:nvSpPr>
        <p:spPr bwMode="auto">
          <a:xfrm>
            <a:off x="7704120" y="784438"/>
            <a:ext cx="837321" cy="362896"/>
          </a:xfrm>
          <a:prstGeom prst="rect">
            <a:avLst/>
          </a:prstGeom>
          <a:solidFill>
            <a:srgbClr val="D9F1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3900">
                <a:solidFill>
                  <a:srgbClr val="000066"/>
                </a:solidFill>
                <a:latin typeface="Arial" charset="0"/>
                <a:ea typeface="MS PGothic" pitchFamily="34" charset="-128"/>
              </a:defRPr>
            </a:lvl1pPr>
            <a:lvl2pPr marL="742950" indent="-285750">
              <a:defRPr sz="3900">
                <a:solidFill>
                  <a:srgbClr val="000066"/>
                </a:solidFill>
                <a:latin typeface="Arial" charset="0"/>
                <a:ea typeface="MS PGothic" pitchFamily="34" charset="-128"/>
              </a:defRPr>
            </a:lvl2pPr>
            <a:lvl3pPr marL="1143000" indent="-228600">
              <a:defRPr sz="3900">
                <a:solidFill>
                  <a:srgbClr val="000066"/>
                </a:solidFill>
                <a:latin typeface="Arial" charset="0"/>
                <a:ea typeface="MS PGothic" pitchFamily="34" charset="-128"/>
              </a:defRPr>
            </a:lvl3pPr>
            <a:lvl4pPr marL="1600200" indent="-228600">
              <a:defRPr sz="3900">
                <a:solidFill>
                  <a:srgbClr val="000066"/>
                </a:solidFill>
                <a:latin typeface="Arial" charset="0"/>
                <a:ea typeface="MS PGothic" pitchFamily="34" charset="-128"/>
              </a:defRPr>
            </a:lvl4pPr>
            <a:lvl5pPr marL="2057400" indent="-228600">
              <a:defRPr sz="3900">
                <a:solidFill>
                  <a:srgbClr val="000066"/>
                </a:solidFill>
                <a:latin typeface="Arial" charset="0"/>
                <a:ea typeface="MS PGothic" pitchFamily="34" charset="-128"/>
              </a:defRPr>
            </a:lvl5pPr>
            <a:lvl6pPr marL="2514600" indent="-228600" eaLnBrk="0" fontAlgn="base" hangingPunct="0">
              <a:spcBef>
                <a:spcPct val="0"/>
              </a:spcBef>
              <a:spcAft>
                <a:spcPct val="0"/>
              </a:spcAft>
              <a:defRPr sz="3900">
                <a:solidFill>
                  <a:srgbClr val="000066"/>
                </a:solidFill>
                <a:latin typeface="Arial" charset="0"/>
                <a:ea typeface="MS PGothic" pitchFamily="34" charset="-128"/>
              </a:defRPr>
            </a:lvl6pPr>
            <a:lvl7pPr marL="2971800" indent="-228600" eaLnBrk="0" fontAlgn="base" hangingPunct="0">
              <a:spcBef>
                <a:spcPct val="0"/>
              </a:spcBef>
              <a:spcAft>
                <a:spcPct val="0"/>
              </a:spcAft>
              <a:defRPr sz="3900">
                <a:solidFill>
                  <a:srgbClr val="000066"/>
                </a:solidFill>
                <a:latin typeface="Arial" charset="0"/>
                <a:ea typeface="MS PGothic" pitchFamily="34" charset="-128"/>
              </a:defRPr>
            </a:lvl7pPr>
            <a:lvl8pPr marL="3429000" indent="-228600" eaLnBrk="0" fontAlgn="base" hangingPunct="0">
              <a:spcBef>
                <a:spcPct val="0"/>
              </a:spcBef>
              <a:spcAft>
                <a:spcPct val="0"/>
              </a:spcAft>
              <a:defRPr sz="3900">
                <a:solidFill>
                  <a:srgbClr val="000066"/>
                </a:solidFill>
                <a:latin typeface="Arial" charset="0"/>
                <a:ea typeface="MS PGothic" pitchFamily="34" charset="-128"/>
              </a:defRPr>
            </a:lvl8pPr>
            <a:lvl9pPr marL="3886200" indent="-228600" eaLnBrk="0" fontAlgn="base" hangingPunct="0">
              <a:spcBef>
                <a:spcPct val="0"/>
              </a:spcBef>
              <a:spcAft>
                <a:spcPct val="0"/>
              </a:spcAft>
              <a:defRPr sz="3900">
                <a:solidFill>
                  <a:srgbClr val="000066"/>
                </a:solidFill>
                <a:latin typeface="Arial" charset="0"/>
                <a:ea typeface="MS PGothic" pitchFamily="34" charset="-128"/>
              </a:defRPr>
            </a:lvl9pPr>
          </a:lstStyle>
          <a:p>
            <a:r>
              <a:rPr lang="en-US" sz="1800" dirty="0"/>
              <a:t>Year 5</a:t>
            </a:r>
          </a:p>
        </p:txBody>
      </p:sp>
      <p:sp>
        <p:nvSpPr>
          <p:cNvPr id="15" name="TextBox 14"/>
          <p:cNvSpPr txBox="1"/>
          <p:nvPr/>
        </p:nvSpPr>
        <p:spPr>
          <a:xfrm>
            <a:off x="1751759" y="1738350"/>
            <a:ext cx="801980" cy="450263"/>
          </a:xfrm>
          <a:prstGeom prst="rect">
            <a:avLst/>
          </a:prstGeom>
          <a:solidFill>
            <a:srgbClr val="72BBE8"/>
          </a:solidFill>
        </p:spPr>
        <p:txBody>
          <a:bodyPr wrap="square" lIns="80147" tIns="40074" rIns="80147" bIns="40074" rtlCol="0">
            <a:spAutoFit/>
          </a:bodyPr>
          <a:lstStyle/>
          <a:p>
            <a:pPr algn="ctr"/>
            <a:r>
              <a:rPr lang="en-GB" sz="1200" dirty="0"/>
              <a:t>Annual </a:t>
            </a:r>
          </a:p>
          <a:p>
            <a:pPr algn="ctr"/>
            <a:r>
              <a:rPr lang="en-GB" sz="1200" dirty="0"/>
              <a:t>reviews</a:t>
            </a:r>
          </a:p>
        </p:txBody>
      </p:sp>
      <p:sp>
        <p:nvSpPr>
          <p:cNvPr id="16" name="TextBox 15"/>
          <p:cNvSpPr txBox="1"/>
          <p:nvPr/>
        </p:nvSpPr>
        <p:spPr>
          <a:xfrm>
            <a:off x="3272170" y="1738350"/>
            <a:ext cx="801980" cy="450263"/>
          </a:xfrm>
          <a:prstGeom prst="rect">
            <a:avLst/>
          </a:prstGeom>
          <a:solidFill>
            <a:srgbClr val="72BBE8"/>
          </a:solidFill>
        </p:spPr>
        <p:txBody>
          <a:bodyPr wrap="square" lIns="80147" tIns="40074" rIns="80147" bIns="40074" rtlCol="0">
            <a:spAutoFit/>
          </a:bodyPr>
          <a:lstStyle/>
          <a:p>
            <a:pPr algn="ctr"/>
            <a:r>
              <a:rPr lang="en-GB" sz="1200" dirty="0"/>
              <a:t>Annual </a:t>
            </a:r>
          </a:p>
          <a:p>
            <a:pPr algn="ctr"/>
            <a:r>
              <a:rPr lang="en-GB" sz="1200" dirty="0"/>
              <a:t>reviews</a:t>
            </a:r>
          </a:p>
        </p:txBody>
      </p:sp>
      <p:sp>
        <p:nvSpPr>
          <p:cNvPr id="17" name="TextBox 16"/>
          <p:cNvSpPr txBox="1"/>
          <p:nvPr/>
        </p:nvSpPr>
        <p:spPr>
          <a:xfrm>
            <a:off x="4792580" y="1738350"/>
            <a:ext cx="801980" cy="450263"/>
          </a:xfrm>
          <a:prstGeom prst="rect">
            <a:avLst/>
          </a:prstGeom>
          <a:solidFill>
            <a:srgbClr val="72BBE8"/>
          </a:solidFill>
        </p:spPr>
        <p:txBody>
          <a:bodyPr wrap="square" lIns="80147" tIns="40074" rIns="80147" bIns="40074" rtlCol="0">
            <a:spAutoFit/>
          </a:bodyPr>
          <a:lstStyle/>
          <a:p>
            <a:pPr algn="ctr"/>
            <a:r>
              <a:rPr lang="en-GB" sz="1200" dirty="0"/>
              <a:t>Midterm </a:t>
            </a:r>
          </a:p>
          <a:p>
            <a:pPr algn="ctr"/>
            <a:r>
              <a:rPr lang="en-GB" sz="1200" dirty="0"/>
              <a:t>reviews</a:t>
            </a:r>
          </a:p>
        </p:txBody>
      </p:sp>
      <p:sp>
        <p:nvSpPr>
          <p:cNvPr id="18" name="TextBox 17"/>
          <p:cNvSpPr txBox="1"/>
          <p:nvPr/>
        </p:nvSpPr>
        <p:spPr>
          <a:xfrm>
            <a:off x="6312991" y="1738350"/>
            <a:ext cx="801980" cy="450263"/>
          </a:xfrm>
          <a:prstGeom prst="rect">
            <a:avLst/>
          </a:prstGeom>
          <a:solidFill>
            <a:srgbClr val="72BBE8"/>
          </a:solidFill>
        </p:spPr>
        <p:txBody>
          <a:bodyPr wrap="square" lIns="80147" tIns="40074" rIns="80147" bIns="40074" rtlCol="0">
            <a:spAutoFit/>
          </a:bodyPr>
          <a:lstStyle/>
          <a:p>
            <a:pPr algn="ctr"/>
            <a:r>
              <a:rPr lang="en-GB" sz="1200" dirty="0"/>
              <a:t>Annual </a:t>
            </a:r>
          </a:p>
          <a:p>
            <a:pPr algn="ctr"/>
            <a:r>
              <a:rPr lang="en-GB" sz="1200" dirty="0"/>
              <a:t>reviews</a:t>
            </a:r>
          </a:p>
        </p:txBody>
      </p:sp>
      <p:sp>
        <p:nvSpPr>
          <p:cNvPr id="19" name="TextBox 18"/>
          <p:cNvSpPr txBox="1"/>
          <p:nvPr/>
        </p:nvSpPr>
        <p:spPr>
          <a:xfrm>
            <a:off x="7833400" y="1738350"/>
            <a:ext cx="801980" cy="450263"/>
          </a:xfrm>
          <a:prstGeom prst="rect">
            <a:avLst/>
          </a:prstGeom>
          <a:solidFill>
            <a:srgbClr val="72BBE8"/>
          </a:solidFill>
        </p:spPr>
        <p:txBody>
          <a:bodyPr wrap="square" lIns="80147" tIns="40074" rIns="80147" bIns="40074" rtlCol="0">
            <a:spAutoFit/>
          </a:bodyPr>
          <a:lstStyle/>
          <a:p>
            <a:pPr algn="ctr"/>
            <a:r>
              <a:rPr lang="en-GB" sz="1200" dirty="0"/>
              <a:t>Final</a:t>
            </a:r>
          </a:p>
          <a:p>
            <a:pPr algn="ctr"/>
            <a:r>
              <a:rPr lang="en-GB" sz="1200" dirty="0"/>
              <a:t>reviews</a:t>
            </a:r>
          </a:p>
        </p:txBody>
      </p:sp>
      <p:cxnSp>
        <p:nvCxnSpPr>
          <p:cNvPr id="24" name="Straight Connector 23"/>
          <p:cNvCxnSpPr/>
          <p:nvPr/>
        </p:nvCxnSpPr>
        <p:spPr bwMode="auto">
          <a:xfrm>
            <a:off x="1332671" y="1121058"/>
            <a:ext cx="0" cy="5621942"/>
          </a:xfrm>
          <a:prstGeom prst="line">
            <a:avLst/>
          </a:prstGeom>
          <a:solidFill>
            <a:schemeClr val="accent1"/>
          </a:solidFill>
          <a:ln w="12700" cap="flat" cmpd="sng" algn="ctr">
            <a:solidFill>
              <a:srgbClr val="96CCEE"/>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2912515" y="1130701"/>
            <a:ext cx="0" cy="5612299"/>
          </a:xfrm>
          <a:prstGeom prst="line">
            <a:avLst/>
          </a:prstGeom>
          <a:solidFill>
            <a:schemeClr val="accent1"/>
          </a:solidFill>
          <a:ln w="12700" cap="flat" cmpd="sng" algn="ctr">
            <a:solidFill>
              <a:srgbClr val="96CCEE"/>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4403598" y="1121058"/>
            <a:ext cx="8727" cy="5621942"/>
          </a:xfrm>
          <a:prstGeom prst="line">
            <a:avLst/>
          </a:prstGeom>
          <a:solidFill>
            <a:schemeClr val="accent1"/>
          </a:solidFill>
          <a:ln w="12700" cap="flat" cmpd="sng" algn="ctr">
            <a:solidFill>
              <a:srgbClr val="96CCEE"/>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5894682" y="1121057"/>
            <a:ext cx="0" cy="5621943"/>
          </a:xfrm>
          <a:prstGeom prst="line">
            <a:avLst/>
          </a:prstGeom>
          <a:solidFill>
            <a:schemeClr val="accent1"/>
          </a:solidFill>
          <a:ln w="12700" cap="flat" cmpd="sng" algn="ctr">
            <a:solidFill>
              <a:srgbClr val="96CCEE"/>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7440318" y="1124731"/>
            <a:ext cx="0" cy="5618269"/>
          </a:xfrm>
          <a:prstGeom prst="line">
            <a:avLst/>
          </a:prstGeom>
          <a:solidFill>
            <a:schemeClr val="accent1"/>
          </a:solidFill>
          <a:ln w="12700" cap="flat" cmpd="sng" algn="ctr">
            <a:solidFill>
              <a:srgbClr val="96CCEE"/>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121"/>
          <p:cNvSpPr txBox="1">
            <a:spLocks noChangeArrowheads="1"/>
          </p:cNvSpPr>
          <p:nvPr/>
        </p:nvSpPr>
        <p:spPr bwMode="auto">
          <a:xfrm>
            <a:off x="1354756" y="2241839"/>
            <a:ext cx="7409907" cy="251236"/>
          </a:xfrm>
          <a:prstGeom prst="rect">
            <a:avLst/>
          </a:prstGeom>
          <a:solidFill>
            <a:srgbClr val="72BBE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0147" tIns="0" rIns="80147" bIns="0">
            <a:spAutoFit/>
          </a:bodyPr>
          <a:lstStyle>
            <a:lvl1pPr>
              <a:defRPr sz="3900">
                <a:solidFill>
                  <a:srgbClr val="000066"/>
                </a:solidFill>
                <a:latin typeface="Arial" charset="0"/>
                <a:ea typeface="MS PGothic" pitchFamily="34" charset="-128"/>
              </a:defRPr>
            </a:lvl1pPr>
            <a:lvl2pPr marL="742950" indent="-285750">
              <a:defRPr sz="3900">
                <a:solidFill>
                  <a:srgbClr val="000066"/>
                </a:solidFill>
                <a:latin typeface="Arial" charset="0"/>
                <a:ea typeface="MS PGothic" pitchFamily="34" charset="-128"/>
              </a:defRPr>
            </a:lvl2pPr>
            <a:lvl3pPr marL="1143000" indent="-228600">
              <a:defRPr sz="3900">
                <a:solidFill>
                  <a:srgbClr val="000066"/>
                </a:solidFill>
                <a:latin typeface="Arial" charset="0"/>
                <a:ea typeface="MS PGothic" pitchFamily="34" charset="-128"/>
              </a:defRPr>
            </a:lvl3pPr>
            <a:lvl4pPr marL="1600200" indent="-228600">
              <a:defRPr sz="3900">
                <a:solidFill>
                  <a:srgbClr val="000066"/>
                </a:solidFill>
                <a:latin typeface="Arial" charset="0"/>
                <a:ea typeface="MS PGothic" pitchFamily="34" charset="-128"/>
              </a:defRPr>
            </a:lvl4pPr>
            <a:lvl5pPr marL="2057400" indent="-228600">
              <a:defRPr sz="3900">
                <a:solidFill>
                  <a:srgbClr val="000066"/>
                </a:solidFill>
                <a:latin typeface="Arial" charset="0"/>
                <a:ea typeface="MS PGothic" pitchFamily="34" charset="-128"/>
              </a:defRPr>
            </a:lvl5pPr>
            <a:lvl6pPr marL="2514600" indent="-228600" eaLnBrk="0" fontAlgn="base" hangingPunct="0">
              <a:spcBef>
                <a:spcPct val="0"/>
              </a:spcBef>
              <a:spcAft>
                <a:spcPct val="0"/>
              </a:spcAft>
              <a:defRPr sz="3900">
                <a:solidFill>
                  <a:srgbClr val="000066"/>
                </a:solidFill>
                <a:latin typeface="Arial" charset="0"/>
                <a:ea typeface="MS PGothic" pitchFamily="34" charset="-128"/>
              </a:defRPr>
            </a:lvl6pPr>
            <a:lvl7pPr marL="2971800" indent="-228600" eaLnBrk="0" fontAlgn="base" hangingPunct="0">
              <a:spcBef>
                <a:spcPct val="0"/>
              </a:spcBef>
              <a:spcAft>
                <a:spcPct val="0"/>
              </a:spcAft>
              <a:defRPr sz="3900">
                <a:solidFill>
                  <a:srgbClr val="000066"/>
                </a:solidFill>
                <a:latin typeface="Arial" charset="0"/>
                <a:ea typeface="MS PGothic" pitchFamily="34" charset="-128"/>
              </a:defRPr>
            </a:lvl7pPr>
            <a:lvl8pPr marL="3429000" indent="-228600" eaLnBrk="0" fontAlgn="base" hangingPunct="0">
              <a:spcBef>
                <a:spcPct val="0"/>
              </a:spcBef>
              <a:spcAft>
                <a:spcPct val="0"/>
              </a:spcAft>
              <a:defRPr sz="3900">
                <a:solidFill>
                  <a:srgbClr val="000066"/>
                </a:solidFill>
                <a:latin typeface="Arial" charset="0"/>
                <a:ea typeface="MS PGothic" pitchFamily="34" charset="-128"/>
              </a:defRPr>
            </a:lvl8pPr>
            <a:lvl9pPr marL="3886200" indent="-228600" eaLnBrk="0" fontAlgn="base" hangingPunct="0">
              <a:spcBef>
                <a:spcPct val="0"/>
              </a:spcBef>
              <a:spcAft>
                <a:spcPct val="0"/>
              </a:spcAft>
              <a:defRPr sz="3900">
                <a:solidFill>
                  <a:srgbClr val="000066"/>
                </a:solidFill>
                <a:latin typeface="Arial" charset="0"/>
                <a:ea typeface="MS PGothic" pitchFamily="34" charset="-128"/>
              </a:defRPr>
            </a:lvl9pPr>
          </a:lstStyle>
          <a:p>
            <a:pPr algn="ctr"/>
            <a:r>
              <a:rPr lang="en-US" sz="1600" dirty="0"/>
              <a:t>Annual health sector progress and performance </a:t>
            </a:r>
            <a:r>
              <a:rPr lang="en-US" sz="1600" dirty="0" smtClean="0"/>
              <a:t>analysis</a:t>
            </a:r>
            <a:endParaRPr lang="en-US" sz="1600" dirty="0"/>
          </a:p>
        </p:txBody>
      </p:sp>
      <p:cxnSp>
        <p:nvCxnSpPr>
          <p:cNvPr id="29" name="Straight Connector 20"/>
          <p:cNvCxnSpPr>
            <a:cxnSpLocks noChangeShapeType="1"/>
          </p:cNvCxnSpPr>
          <p:nvPr/>
        </p:nvCxnSpPr>
        <p:spPr bwMode="auto">
          <a:xfrm>
            <a:off x="1195621" y="3943879"/>
            <a:ext cx="7728177" cy="0"/>
          </a:xfrm>
          <a:prstGeom prst="line">
            <a:avLst/>
          </a:prstGeom>
          <a:noFill/>
          <a:ln w="25400" algn="ctr">
            <a:solidFill>
              <a:srgbClr val="0070C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124"/>
          <p:cNvSpPr txBox="1">
            <a:spLocks noChangeArrowheads="1"/>
          </p:cNvSpPr>
          <p:nvPr/>
        </p:nvSpPr>
        <p:spPr bwMode="auto">
          <a:xfrm>
            <a:off x="99557" y="2774753"/>
            <a:ext cx="1007094" cy="58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3900">
                <a:solidFill>
                  <a:srgbClr val="000066"/>
                </a:solidFill>
                <a:latin typeface="Arial" charset="0"/>
                <a:ea typeface="MS PGothic" pitchFamily="34" charset="-128"/>
              </a:defRPr>
            </a:lvl1pPr>
            <a:lvl2pPr marL="742950" indent="-285750">
              <a:defRPr sz="3900">
                <a:solidFill>
                  <a:srgbClr val="000066"/>
                </a:solidFill>
                <a:latin typeface="Arial" charset="0"/>
                <a:ea typeface="MS PGothic" pitchFamily="34" charset="-128"/>
              </a:defRPr>
            </a:lvl2pPr>
            <a:lvl3pPr marL="1143000" indent="-228600">
              <a:defRPr sz="3900">
                <a:solidFill>
                  <a:srgbClr val="000066"/>
                </a:solidFill>
                <a:latin typeface="Arial" charset="0"/>
                <a:ea typeface="MS PGothic" pitchFamily="34" charset="-128"/>
              </a:defRPr>
            </a:lvl3pPr>
            <a:lvl4pPr marL="1600200" indent="-228600">
              <a:defRPr sz="3900">
                <a:solidFill>
                  <a:srgbClr val="000066"/>
                </a:solidFill>
                <a:latin typeface="Arial" charset="0"/>
                <a:ea typeface="MS PGothic" pitchFamily="34" charset="-128"/>
              </a:defRPr>
            </a:lvl4pPr>
            <a:lvl5pPr marL="2057400" indent="-228600">
              <a:defRPr sz="3900">
                <a:solidFill>
                  <a:srgbClr val="000066"/>
                </a:solidFill>
                <a:latin typeface="Arial" charset="0"/>
                <a:ea typeface="MS PGothic" pitchFamily="34" charset="-128"/>
              </a:defRPr>
            </a:lvl5pPr>
            <a:lvl6pPr marL="2514600" indent="-228600" eaLnBrk="0" fontAlgn="base" hangingPunct="0">
              <a:spcBef>
                <a:spcPct val="0"/>
              </a:spcBef>
              <a:spcAft>
                <a:spcPct val="0"/>
              </a:spcAft>
              <a:defRPr sz="3900">
                <a:solidFill>
                  <a:srgbClr val="000066"/>
                </a:solidFill>
                <a:latin typeface="Arial" charset="0"/>
                <a:ea typeface="MS PGothic" pitchFamily="34" charset="-128"/>
              </a:defRPr>
            </a:lvl6pPr>
            <a:lvl7pPr marL="2971800" indent="-228600" eaLnBrk="0" fontAlgn="base" hangingPunct="0">
              <a:spcBef>
                <a:spcPct val="0"/>
              </a:spcBef>
              <a:spcAft>
                <a:spcPct val="0"/>
              </a:spcAft>
              <a:defRPr sz="3900">
                <a:solidFill>
                  <a:srgbClr val="000066"/>
                </a:solidFill>
                <a:latin typeface="Arial" charset="0"/>
                <a:ea typeface="MS PGothic" pitchFamily="34" charset="-128"/>
              </a:defRPr>
            </a:lvl7pPr>
            <a:lvl8pPr marL="3429000" indent="-228600" eaLnBrk="0" fontAlgn="base" hangingPunct="0">
              <a:spcBef>
                <a:spcPct val="0"/>
              </a:spcBef>
              <a:spcAft>
                <a:spcPct val="0"/>
              </a:spcAft>
              <a:defRPr sz="3900">
                <a:solidFill>
                  <a:srgbClr val="000066"/>
                </a:solidFill>
                <a:latin typeface="Arial" charset="0"/>
                <a:ea typeface="MS PGothic" pitchFamily="34" charset="-128"/>
              </a:defRPr>
            </a:lvl8pPr>
            <a:lvl9pPr marL="3886200" indent="-228600" eaLnBrk="0" fontAlgn="base" hangingPunct="0">
              <a:spcBef>
                <a:spcPct val="0"/>
              </a:spcBef>
              <a:spcAft>
                <a:spcPct val="0"/>
              </a:spcAft>
              <a:defRPr sz="3900">
                <a:solidFill>
                  <a:srgbClr val="000066"/>
                </a:solidFill>
                <a:latin typeface="Arial" charset="0"/>
                <a:ea typeface="MS PGothic" pitchFamily="34" charset="-128"/>
              </a:defRPr>
            </a:lvl9pPr>
          </a:lstStyle>
          <a:p>
            <a:r>
              <a:rPr lang="en-GB" sz="1100" dirty="0">
                <a:solidFill>
                  <a:srgbClr val="002060"/>
                </a:solidFill>
              </a:rPr>
              <a:t>Routine reports</a:t>
            </a:r>
          </a:p>
          <a:p>
            <a:r>
              <a:rPr lang="en-GB" sz="1100" dirty="0">
                <a:solidFill>
                  <a:srgbClr val="002060"/>
                </a:solidFill>
              </a:rPr>
              <a:t>&amp; admin data</a:t>
            </a:r>
          </a:p>
        </p:txBody>
      </p:sp>
      <p:sp>
        <p:nvSpPr>
          <p:cNvPr id="43" name="TextBox 49"/>
          <p:cNvSpPr txBox="1">
            <a:spLocks noChangeArrowheads="1"/>
          </p:cNvSpPr>
          <p:nvPr/>
        </p:nvSpPr>
        <p:spPr bwMode="auto">
          <a:xfrm>
            <a:off x="126128" y="4822336"/>
            <a:ext cx="1007094" cy="58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3900">
                <a:solidFill>
                  <a:srgbClr val="000066"/>
                </a:solidFill>
                <a:latin typeface="Arial" charset="0"/>
                <a:ea typeface="MS PGothic" pitchFamily="34" charset="-128"/>
              </a:defRPr>
            </a:lvl1pPr>
            <a:lvl2pPr marL="742950" indent="-285750">
              <a:defRPr sz="3900">
                <a:solidFill>
                  <a:srgbClr val="000066"/>
                </a:solidFill>
                <a:latin typeface="Arial" charset="0"/>
                <a:ea typeface="MS PGothic" pitchFamily="34" charset="-128"/>
              </a:defRPr>
            </a:lvl2pPr>
            <a:lvl3pPr marL="1143000" indent="-228600">
              <a:defRPr sz="3900">
                <a:solidFill>
                  <a:srgbClr val="000066"/>
                </a:solidFill>
                <a:latin typeface="Arial" charset="0"/>
                <a:ea typeface="MS PGothic" pitchFamily="34" charset="-128"/>
              </a:defRPr>
            </a:lvl3pPr>
            <a:lvl4pPr marL="1600200" indent="-228600">
              <a:defRPr sz="3900">
                <a:solidFill>
                  <a:srgbClr val="000066"/>
                </a:solidFill>
                <a:latin typeface="Arial" charset="0"/>
                <a:ea typeface="MS PGothic" pitchFamily="34" charset="-128"/>
              </a:defRPr>
            </a:lvl4pPr>
            <a:lvl5pPr marL="2057400" indent="-228600">
              <a:defRPr sz="3900">
                <a:solidFill>
                  <a:srgbClr val="000066"/>
                </a:solidFill>
                <a:latin typeface="Arial" charset="0"/>
                <a:ea typeface="MS PGothic" pitchFamily="34" charset="-128"/>
              </a:defRPr>
            </a:lvl5pPr>
            <a:lvl6pPr marL="2514600" indent="-228600" eaLnBrk="0" fontAlgn="base" hangingPunct="0">
              <a:spcBef>
                <a:spcPct val="0"/>
              </a:spcBef>
              <a:spcAft>
                <a:spcPct val="0"/>
              </a:spcAft>
              <a:defRPr sz="3900">
                <a:solidFill>
                  <a:srgbClr val="000066"/>
                </a:solidFill>
                <a:latin typeface="Arial" charset="0"/>
                <a:ea typeface="MS PGothic" pitchFamily="34" charset="-128"/>
              </a:defRPr>
            </a:lvl6pPr>
            <a:lvl7pPr marL="2971800" indent="-228600" eaLnBrk="0" fontAlgn="base" hangingPunct="0">
              <a:spcBef>
                <a:spcPct val="0"/>
              </a:spcBef>
              <a:spcAft>
                <a:spcPct val="0"/>
              </a:spcAft>
              <a:defRPr sz="3900">
                <a:solidFill>
                  <a:srgbClr val="000066"/>
                </a:solidFill>
                <a:latin typeface="Arial" charset="0"/>
                <a:ea typeface="MS PGothic" pitchFamily="34" charset="-128"/>
              </a:defRPr>
            </a:lvl7pPr>
            <a:lvl8pPr marL="3429000" indent="-228600" eaLnBrk="0" fontAlgn="base" hangingPunct="0">
              <a:spcBef>
                <a:spcPct val="0"/>
              </a:spcBef>
              <a:spcAft>
                <a:spcPct val="0"/>
              </a:spcAft>
              <a:defRPr sz="3900">
                <a:solidFill>
                  <a:srgbClr val="000066"/>
                </a:solidFill>
                <a:latin typeface="Arial" charset="0"/>
                <a:ea typeface="MS PGothic" pitchFamily="34" charset="-128"/>
              </a:defRPr>
            </a:lvl8pPr>
            <a:lvl9pPr marL="3886200" indent="-228600" eaLnBrk="0" fontAlgn="base" hangingPunct="0">
              <a:spcBef>
                <a:spcPct val="0"/>
              </a:spcBef>
              <a:spcAft>
                <a:spcPct val="0"/>
              </a:spcAft>
              <a:defRPr sz="3900">
                <a:solidFill>
                  <a:srgbClr val="000066"/>
                </a:solidFill>
                <a:latin typeface="Arial" charset="0"/>
                <a:ea typeface="MS PGothic" pitchFamily="34" charset="-128"/>
              </a:defRPr>
            </a:lvl9pPr>
          </a:lstStyle>
          <a:p>
            <a:r>
              <a:rPr lang="en-GB" sz="1100" dirty="0" smtClean="0">
                <a:solidFill>
                  <a:srgbClr val="002060"/>
                </a:solidFill>
              </a:rPr>
              <a:t>Health Facility </a:t>
            </a:r>
            <a:r>
              <a:rPr lang="en-GB" sz="1100" dirty="0">
                <a:solidFill>
                  <a:srgbClr val="002060"/>
                </a:solidFill>
              </a:rPr>
              <a:t>assessments</a:t>
            </a:r>
          </a:p>
        </p:txBody>
      </p:sp>
      <p:sp>
        <p:nvSpPr>
          <p:cNvPr id="54" name="Oval 76"/>
          <p:cNvSpPr>
            <a:spLocks noChangeArrowheads="1"/>
          </p:cNvSpPr>
          <p:nvPr/>
        </p:nvSpPr>
        <p:spPr bwMode="auto">
          <a:xfrm>
            <a:off x="3162162" y="4170018"/>
            <a:ext cx="1151007" cy="480909"/>
          </a:xfrm>
          <a:prstGeom prst="ellipse">
            <a:avLst/>
          </a:prstGeom>
          <a:solidFill>
            <a:schemeClr val="accent1">
              <a:lumMod val="40000"/>
              <a:lumOff val="60000"/>
            </a:schemeClr>
          </a:solidFill>
          <a:ln>
            <a:noFill/>
          </a:ln>
          <a:extLst/>
        </p:spPr>
        <p:txBody>
          <a:bodyPr lIns="80147" tIns="40074" rIns="80147" bIns="40074"/>
          <a:lstStyle/>
          <a:p>
            <a:pPr algn="ctr" defTabSz="914179" rtl="1"/>
            <a:r>
              <a:rPr lang="en-US" sz="1000" b="1" dirty="0">
                <a:latin typeface="Calibri" pitchFamily="34" charset="0"/>
                <a:cs typeface="Calibri" pitchFamily="34" charset="0"/>
              </a:rPr>
              <a:t>Data </a:t>
            </a:r>
            <a:r>
              <a:rPr lang="en-US" sz="1000" b="1" dirty="0" smtClean="0">
                <a:latin typeface="Calibri" pitchFamily="34" charset="0"/>
                <a:cs typeface="Calibri" pitchFamily="34" charset="0"/>
              </a:rPr>
              <a:t>verification</a:t>
            </a:r>
            <a:endParaRPr lang="en-US" sz="1000" b="1" dirty="0">
              <a:latin typeface="Calibri" pitchFamily="34" charset="0"/>
              <a:cs typeface="Calibri" pitchFamily="34" charset="0"/>
            </a:endParaRPr>
          </a:p>
        </p:txBody>
      </p:sp>
      <p:sp>
        <p:nvSpPr>
          <p:cNvPr id="55" name="Oval 76"/>
          <p:cNvSpPr>
            <a:spLocks noChangeArrowheads="1"/>
          </p:cNvSpPr>
          <p:nvPr/>
        </p:nvSpPr>
        <p:spPr bwMode="auto">
          <a:xfrm>
            <a:off x="4566987" y="4142314"/>
            <a:ext cx="1158538" cy="480909"/>
          </a:xfrm>
          <a:prstGeom prst="ellipse">
            <a:avLst/>
          </a:prstGeom>
          <a:solidFill>
            <a:schemeClr val="accent1">
              <a:lumMod val="40000"/>
              <a:lumOff val="60000"/>
            </a:schemeClr>
          </a:solidFill>
          <a:ln>
            <a:noFill/>
          </a:ln>
          <a:extLst/>
        </p:spPr>
        <p:txBody>
          <a:bodyPr lIns="80147" tIns="40074" rIns="80147" bIns="40074"/>
          <a:lstStyle/>
          <a:p>
            <a:pPr algn="ctr" defTabSz="914179" rtl="1"/>
            <a:r>
              <a:rPr lang="en-US" sz="1000" b="1" dirty="0">
                <a:latin typeface="Calibri" pitchFamily="34" charset="0"/>
                <a:cs typeface="Calibri" pitchFamily="34" charset="0"/>
              </a:rPr>
              <a:t>Data </a:t>
            </a:r>
            <a:r>
              <a:rPr lang="en-US" sz="1000" b="1" dirty="0" smtClean="0">
                <a:latin typeface="Calibri" pitchFamily="34" charset="0"/>
                <a:cs typeface="Calibri" pitchFamily="34" charset="0"/>
              </a:rPr>
              <a:t>verification</a:t>
            </a:r>
            <a:endParaRPr lang="en-US" sz="1000" b="1" dirty="0">
              <a:latin typeface="Calibri" pitchFamily="34" charset="0"/>
              <a:cs typeface="Calibri" pitchFamily="34" charset="0"/>
            </a:endParaRPr>
          </a:p>
        </p:txBody>
      </p:sp>
      <p:sp>
        <p:nvSpPr>
          <p:cNvPr id="56" name="Oval 76"/>
          <p:cNvSpPr>
            <a:spLocks noChangeArrowheads="1"/>
          </p:cNvSpPr>
          <p:nvPr/>
        </p:nvSpPr>
        <p:spPr bwMode="auto">
          <a:xfrm>
            <a:off x="6067594" y="4169828"/>
            <a:ext cx="1285705" cy="480909"/>
          </a:xfrm>
          <a:prstGeom prst="ellipse">
            <a:avLst/>
          </a:prstGeom>
          <a:solidFill>
            <a:schemeClr val="accent1">
              <a:lumMod val="40000"/>
              <a:lumOff val="60000"/>
            </a:schemeClr>
          </a:solidFill>
          <a:ln>
            <a:noFill/>
          </a:ln>
          <a:extLst/>
        </p:spPr>
        <p:txBody>
          <a:bodyPr lIns="80147" tIns="40074" rIns="80147" bIns="40074"/>
          <a:lstStyle/>
          <a:p>
            <a:pPr algn="ctr" defTabSz="914179" rtl="1"/>
            <a:r>
              <a:rPr lang="en-US" sz="1000" b="1" dirty="0">
                <a:latin typeface="Calibri" pitchFamily="34" charset="0"/>
                <a:cs typeface="Calibri" pitchFamily="34" charset="0"/>
              </a:rPr>
              <a:t>Data </a:t>
            </a:r>
            <a:r>
              <a:rPr lang="en-US" sz="1000" b="1" dirty="0" smtClean="0">
                <a:latin typeface="Calibri" pitchFamily="34" charset="0"/>
                <a:cs typeface="Calibri" pitchFamily="34" charset="0"/>
              </a:rPr>
              <a:t>verification</a:t>
            </a:r>
            <a:endParaRPr lang="en-US" sz="1000" b="1" dirty="0">
              <a:latin typeface="Calibri" pitchFamily="34" charset="0"/>
              <a:cs typeface="Calibri" pitchFamily="34" charset="0"/>
            </a:endParaRPr>
          </a:p>
        </p:txBody>
      </p:sp>
      <p:sp>
        <p:nvSpPr>
          <p:cNvPr id="57" name="Oval 76"/>
          <p:cNvSpPr>
            <a:spLocks noChangeArrowheads="1"/>
          </p:cNvSpPr>
          <p:nvPr/>
        </p:nvSpPr>
        <p:spPr bwMode="auto">
          <a:xfrm>
            <a:off x="7644836" y="4170019"/>
            <a:ext cx="1158538" cy="480909"/>
          </a:xfrm>
          <a:prstGeom prst="ellipse">
            <a:avLst/>
          </a:prstGeom>
          <a:solidFill>
            <a:schemeClr val="accent1">
              <a:lumMod val="40000"/>
              <a:lumOff val="60000"/>
            </a:schemeClr>
          </a:solidFill>
          <a:ln>
            <a:noFill/>
          </a:ln>
          <a:extLst/>
        </p:spPr>
        <p:txBody>
          <a:bodyPr lIns="80147" tIns="40074" rIns="80147" bIns="40074"/>
          <a:lstStyle/>
          <a:p>
            <a:pPr algn="ctr" defTabSz="914179" rtl="1"/>
            <a:r>
              <a:rPr lang="en-US" sz="1000" b="1" dirty="0">
                <a:latin typeface="Calibri" pitchFamily="34" charset="0"/>
                <a:cs typeface="Calibri" pitchFamily="34" charset="0"/>
              </a:rPr>
              <a:t>Data </a:t>
            </a:r>
            <a:r>
              <a:rPr lang="en-US" sz="1000" b="1" dirty="0" smtClean="0">
                <a:latin typeface="Calibri" pitchFamily="34" charset="0"/>
                <a:cs typeface="Calibri" pitchFamily="34" charset="0"/>
              </a:rPr>
              <a:t>verification</a:t>
            </a:r>
            <a:endParaRPr lang="en-US" sz="1000" b="1" dirty="0">
              <a:latin typeface="Calibri" pitchFamily="34" charset="0"/>
              <a:cs typeface="Calibri" pitchFamily="34" charset="0"/>
            </a:endParaRPr>
          </a:p>
        </p:txBody>
      </p:sp>
      <p:sp>
        <p:nvSpPr>
          <p:cNvPr id="58" name="Oval 76"/>
          <p:cNvSpPr>
            <a:spLocks noChangeArrowheads="1"/>
          </p:cNvSpPr>
          <p:nvPr/>
        </p:nvSpPr>
        <p:spPr bwMode="auto">
          <a:xfrm>
            <a:off x="1546822" y="4769168"/>
            <a:ext cx="1158538" cy="480909"/>
          </a:xfrm>
          <a:prstGeom prst="ellipse">
            <a:avLst/>
          </a:prstGeom>
          <a:solidFill>
            <a:srgbClr val="BAD6AD"/>
          </a:solidFill>
          <a:ln>
            <a:noFill/>
          </a:ln>
        </p:spPr>
        <p:txBody>
          <a:bodyPr lIns="80147" tIns="40074" rIns="80147" bIns="40074"/>
          <a:lstStyle/>
          <a:p>
            <a:pPr algn="ctr" defTabSz="914179" rtl="1"/>
            <a:r>
              <a:rPr lang="en-US" sz="1000" b="1" dirty="0">
                <a:latin typeface="Calibri" pitchFamily="34" charset="0"/>
                <a:cs typeface="Calibri" pitchFamily="34" charset="0"/>
              </a:rPr>
              <a:t>Availability &amp; Readiness</a:t>
            </a:r>
          </a:p>
        </p:txBody>
      </p:sp>
      <p:sp>
        <p:nvSpPr>
          <p:cNvPr id="61" name="Oval 76"/>
          <p:cNvSpPr>
            <a:spLocks noChangeArrowheads="1"/>
          </p:cNvSpPr>
          <p:nvPr/>
        </p:nvSpPr>
        <p:spPr bwMode="auto">
          <a:xfrm>
            <a:off x="3112897" y="4760153"/>
            <a:ext cx="1200272" cy="480909"/>
          </a:xfrm>
          <a:prstGeom prst="ellipse">
            <a:avLst/>
          </a:prstGeom>
          <a:solidFill>
            <a:srgbClr val="E1EDDB"/>
          </a:solidFill>
          <a:ln>
            <a:noFill/>
          </a:ln>
        </p:spPr>
        <p:txBody>
          <a:bodyPr lIns="80147" tIns="40074" rIns="80147" bIns="40074"/>
          <a:lstStyle/>
          <a:p>
            <a:pPr algn="ctr" defTabSz="914179" rtl="1"/>
            <a:r>
              <a:rPr lang="en-US" sz="1000" b="1" dirty="0">
                <a:latin typeface="Calibri" pitchFamily="34" charset="0"/>
                <a:cs typeface="Calibri" pitchFamily="34" charset="0"/>
              </a:rPr>
              <a:t>Availability &amp; Readiness</a:t>
            </a:r>
          </a:p>
        </p:txBody>
      </p:sp>
      <p:sp>
        <p:nvSpPr>
          <p:cNvPr id="63" name="Oval 76"/>
          <p:cNvSpPr>
            <a:spLocks noChangeArrowheads="1"/>
          </p:cNvSpPr>
          <p:nvPr/>
        </p:nvSpPr>
        <p:spPr bwMode="auto">
          <a:xfrm>
            <a:off x="1637934" y="5351891"/>
            <a:ext cx="954373" cy="480909"/>
          </a:xfrm>
          <a:prstGeom prst="ellipse">
            <a:avLst/>
          </a:prstGeom>
          <a:solidFill>
            <a:srgbClr val="D6BBEB"/>
          </a:solidFill>
          <a:ln>
            <a:noFill/>
          </a:ln>
        </p:spPr>
        <p:txBody>
          <a:bodyPr lIns="80147" tIns="40074" rIns="80147" bIns="40074"/>
          <a:lstStyle/>
          <a:p>
            <a:pPr algn="ctr" defTabSz="914179" rtl="1"/>
            <a:r>
              <a:rPr lang="en-US" sz="1000" b="1" dirty="0">
                <a:latin typeface="Calibri" pitchFamily="34" charset="0"/>
                <a:cs typeface="Calibri" pitchFamily="34" charset="0"/>
              </a:rPr>
              <a:t>Quality of care</a:t>
            </a:r>
          </a:p>
        </p:txBody>
      </p:sp>
      <p:sp>
        <p:nvSpPr>
          <p:cNvPr id="64" name="Oval 76"/>
          <p:cNvSpPr>
            <a:spLocks noChangeArrowheads="1"/>
          </p:cNvSpPr>
          <p:nvPr/>
        </p:nvSpPr>
        <p:spPr bwMode="auto">
          <a:xfrm>
            <a:off x="7753774" y="5351891"/>
            <a:ext cx="954373" cy="480909"/>
          </a:xfrm>
          <a:prstGeom prst="ellipse">
            <a:avLst/>
          </a:prstGeom>
          <a:solidFill>
            <a:srgbClr val="D6BBEB"/>
          </a:solidFill>
          <a:ln>
            <a:noFill/>
          </a:ln>
        </p:spPr>
        <p:txBody>
          <a:bodyPr lIns="80147" tIns="40074" rIns="80147" bIns="40074"/>
          <a:lstStyle/>
          <a:p>
            <a:pPr algn="ctr" defTabSz="914179" rtl="1"/>
            <a:r>
              <a:rPr lang="en-US" sz="1000" b="1" dirty="0">
                <a:latin typeface="Calibri" pitchFamily="34" charset="0"/>
                <a:cs typeface="Calibri" pitchFamily="34" charset="0"/>
              </a:rPr>
              <a:t>Quality of care</a:t>
            </a:r>
          </a:p>
        </p:txBody>
      </p:sp>
      <p:cxnSp>
        <p:nvCxnSpPr>
          <p:cNvPr id="69" name="Straight Connector 20"/>
          <p:cNvCxnSpPr>
            <a:cxnSpLocks noChangeShapeType="1"/>
          </p:cNvCxnSpPr>
          <p:nvPr/>
        </p:nvCxnSpPr>
        <p:spPr bwMode="auto">
          <a:xfrm>
            <a:off x="1108628" y="5869389"/>
            <a:ext cx="7728177" cy="0"/>
          </a:xfrm>
          <a:prstGeom prst="line">
            <a:avLst/>
          </a:prstGeom>
          <a:noFill/>
          <a:ln w="25400" algn="ctr">
            <a:solidFill>
              <a:srgbClr val="0070C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TextBox 125"/>
          <p:cNvSpPr txBox="1">
            <a:spLocks noChangeArrowheads="1"/>
          </p:cNvSpPr>
          <p:nvPr/>
        </p:nvSpPr>
        <p:spPr bwMode="auto">
          <a:xfrm>
            <a:off x="94484" y="5919000"/>
            <a:ext cx="1005646" cy="41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3900">
                <a:solidFill>
                  <a:srgbClr val="000066"/>
                </a:solidFill>
                <a:latin typeface="Arial" charset="0"/>
                <a:ea typeface="MS PGothic" pitchFamily="34" charset="-128"/>
              </a:defRPr>
            </a:lvl1pPr>
            <a:lvl2pPr marL="742950" indent="-285750">
              <a:defRPr sz="3900">
                <a:solidFill>
                  <a:srgbClr val="000066"/>
                </a:solidFill>
                <a:latin typeface="Arial" charset="0"/>
                <a:ea typeface="MS PGothic" pitchFamily="34" charset="-128"/>
              </a:defRPr>
            </a:lvl2pPr>
            <a:lvl3pPr marL="1143000" indent="-228600">
              <a:defRPr sz="3900">
                <a:solidFill>
                  <a:srgbClr val="000066"/>
                </a:solidFill>
                <a:latin typeface="Arial" charset="0"/>
                <a:ea typeface="MS PGothic" pitchFamily="34" charset="-128"/>
              </a:defRPr>
            </a:lvl3pPr>
            <a:lvl4pPr marL="1600200" indent="-228600">
              <a:defRPr sz="3900">
                <a:solidFill>
                  <a:srgbClr val="000066"/>
                </a:solidFill>
                <a:latin typeface="Arial" charset="0"/>
                <a:ea typeface="MS PGothic" pitchFamily="34" charset="-128"/>
              </a:defRPr>
            </a:lvl4pPr>
            <a:lvl5pPr marL="2057400" indent="-228600">
              <a:defRPr sz="3900">
                <a:solidFill>
                  <a:srgbClr val="000066"/>
                </a:solidFill>
                <a:latin typeface="Arial" charset="0"/>
                <a:ea typeface="MS PGothic" pitchFamily="34" charset="-128"/>
              </a:defRPr>
            </a:lvl5pPr>
            <a:lvl6pPr marL="2514600" indent="-228600" eaLnBrk="0" fontAlgn="base" hangingPunct="0">
              <a:spcBef>
                <a:spcPct val="0"/>
              </a:spcBef>
              <a:spcAft>
                <a:spcPct val="0"/>
              </a:spcAft>
              <a:defRPr sz="3900">
                <a:solidFill>
                  <a:srgbClr val="000066"/>
                </a:solidFill>
                <a:latin typeface="Arial" charset="0"/>
                <a:ea typeface="MS PGothic" pitchFamily="34" charset="-128"/>
              </a:defRPr>
            </a:lvl6pPr>
            <a:lvl7pPr marL="2971800" indent="-228600" eaLnBrk="0" fontAlgn="base" hangingPunct="0">
              <a:spcBef>
                <a:spcPct val="0"/>
              </a:spcBef>
              <a:spcAft>
                <a:spcPct val="0"/>
              </a:spcAft>
              <a:defRPr sz="3900">
                <a:solidFill>
                  <a:srgbClr val="000066"/>
                </a:solidFill>
                <a:latin typeface="Arial" charset="0"/>
                <a:ea typeface="MS PGothic" pitchFamily="34" charset="-128"/>
              </a:defRPr>
            </a:lvl7pPr>
            <a:lvl8pPr marL="3429000" indent="-228600" eaLnBrk="0" fontAlgn="base" hangingPunct="0">
              <a:spcBef>
                <a:spcPct val="0"/>
              </a:spcBef>
              <a:spcAft>
                <a:spcPct val="0"/>
              </a:spcAft>
              <a:defRPr sz="3900">
                <a:solidFill>
                  <a:srgbClr val="000066"/>
                </a:solidFill>
                <a:latin typeface="Arial" charset="0"/>
                <a:ea typeface="MS PGothic" pitchFamily="34" charset="-128"/>
              </a:defRPr>
            </a:lvl8pPr>
            <a:lvl9pPr marL="3886200" indent="-228600" eaLnBrk="0" fontAlgn="base" hangingPunct="0">
              <a:spcBef>
                <a:spcPct val="0"/>
              </a:spcBef>
              <a:spcAft>
                <a:spcPct val="0"/>
              </a:spcAft>
              <a:defRPr sz="3900">
                <a:solidFill>
                  <a:srgbClr val="000066"/>
                </a:solidFill>
                <a:latin typeface="Arial" charset="0"/>
                <a:ea typeface="MS PGothic" pitchFamily="34" charset="-128"/>
              </a:defRPr>
            </a:lvl9pPr>
          </a:lstStyle>
          <a:p>
            <a:r>
              <a:rPr lang="en-GB" sz="1100" dirty="0">
                <a:solidFill>
                  <a:srgbClr val="002060"/>
                </a:solidFill>
              </a:rPr>
              <a:t>Household </a:t>
            </a:r>
          </a:p>
          <a:p>
            <a:r>
              <a:rPr lang="en-GB" sz="1100" dirty="0">
                <a:solidFill>
                  <a:srgbClr val="002060"/>
                </a:solidFill>
              </a:rPr>
              <a:t>Surveys</a:t>
            </a:r>
          </a:p>
        </p:txBody>
      </p:sp>
      <p:sp>
        <p:nvSpPr>
          <p:cNvPr id="71" name="Oval 76"/>
          <p:cNvSpPr>
            <a:spLocks noChangeArrowheads="1"/>
          </p:cNvSpPr>
          <p:nvPr/>
        </p:nvSpPr>
        <p:spPr bwMode="auto">
          <a:xfrm>
            <a:off x="1674497" y="5915417"/>
            <a:ext cx="954373" cy="480909"/>
          </a:xfrm>
          <a:prstGeom prst="ellipse">
            <a:avLst/>
          </a:prstGeom>
          <a:solidFill>
            <a:srgbClr val="E0B6A7"/>
          </a:solidFill>
          <a:ln>
            <a:noFill/>
          </a:ln>
        </p:spPr>
        <p:txBody>
          <a:bodyPr lIns="0" tIns="0" rIns="0" bIns="0"/>
          <a:lstStyle/>
          <a:p>
            <a:pPr algn="ctr" defTabSz="914179" rtl="1"/>
            <a:r>
              <a:rPr lang="en-US" sz="1000" b="1" dirty="0">
                <a:latin typeface="Calibri" pitchFamily="34" charset="0"/>
                <a:cs typeface="Calibri" pitchFamily="34" charset="0"/>
              </a:rPr>
              <a:t>Household Survey</a:t>
            </a:r>
          </a:p>
        </p:txBody>
      </p:sp>
      <p:sp>
        <p:nvSpPr>
          <p:cNvPr id="72" name="Oval 76"/>
          <p:cNvSpPr>
            <a:spLocks noChangeArrowheads="1"/>
          </p:cNvSpPr>
          <p:nvPr/>
        </p:nvSpPr>
        <p:spPr bwMode="auto">
          <a:xfrm>
            <a:off x="4753555" y="5924432"/>
            <a:ext cx="954373" cy="480909"/>
          </a:xfrm>
          <a:prstGeom prst="ellipse">
            <a:avLst/>
          </a:prstGeom>
          <a:solidFill>
            <a:srgbClr val="E0B6A7"/>
          </a:solidFill>
          <a:ln>
            <a:noFill/>
          </a:ln>
        </p:spPr>
        <p:txBody>
          <a:bodyPr lIns="0" tIns="0" rIns="0" bIns="0"/>
          <a:lstStyle/>
          <a:p>
            <a:pPr algn="ctr" defTabSz="914179" rtl="1"/>
            <a:r>
              <a:rPr lang="en-US" sz="1000" b="1" dirty="0">
                <a:latin typeface="Calibri" pitchFamily="34" charset="0"/>
                <a:cs typeface="Calibri" pitchFamily="34" charset="0"/>
              </a:rPr>
              <a:t>Household</a:t>
            </a:r>
          </a:p>
          <a:p>
            <a:pPr algn="ctr" defTabSz="914179" rtl="1"/>
            <a:r>
              <a:rPr lang="en-US" sz="1000" b="1" dirty="0">
                <a:latin typeface="Calibri" pitchFamily="34" charset="0"/>
                <a:cs typeface="Calibri" pitchFamily="34" charset="0"/>
              </a:rPr>
              <a:t> Survey</a:t>
            </a:r>
          </a:p>
        </p:txBody>
      </p:sp>
      <p:sp>
        <p:nvSpPr>
          <p:cNvPr id="73" name="Oval 76"/>
          <p:cNvSpPr>
            <a:spLocks noChangeArrowheads="1"/>
          </p:cNvSpPr>
          <p:nvPr/>
        </p:nvSpPr>
        <p:spPr bwMode="auto">
          <a:xfrm>
            <a:off x="7746919" y="5933446"/>
            <a:ext cx="954373" cy="480909"/>
          </a:xfrm>
          <a:prstGeom prst="ellipse">
            <a:avLst/>
          </a:prstGeom>
          <a:solidFill>
            <a:srgbClr val="E0B6A7"/>
          </a:solidFill>
          <a:ln>
            <a:noFill/>
          </a:ln>
        </p:spPr>
        <p:txBody>
          <a:bodyPr lIns="0" tIns="0" rIns="0" bIns="0"/>
          <a:lstStyle/>
          <a:p>
            <a:pPr algn="ctr" defTabSz="914179" rtl="1"/>
            <a:r>
              <a:rPr lang="en-US" sz="1000" b="1" dirty="0">
                <a:latin typeface="Calibri" pitchFamily="34" charset="0"/>
                <a:cs typeface="Calibri" pitchFamily="34" charset="0"/>
              </a:rPr>
              <a:t>Household</a:t>
            </a:r>
          </a:p>
          <a:p>
            <a:pPr algn="ctr" defTabSz="914179" rtl="1"/>
            <a:r>
              <a:rPr lang="en-US" sz="1000" b="1" dirty="0">
                <a:latin typeface="Calibri" pitchFamily="34" charset="0"/>
                <a:cs typeface="Calibri" pitchFamily="34" charset="0"/>
              </a:rPr>
              <a:t>Survey</a:t>
            </a:r>
          </a:p>
        </p:txBody>
      </p:sp>
      <p:sp>
        <p:nvSpPr>
          <p:cNvPr id="145" name="Up Arrow 144"/>
          <p:cNvSpPr/>
          <p:nvPr/>
        </p:nvSpPr>
        <p:spPr bwMode="auto">
          <a:xfrm>
            <a:off x="1933581" y="1444064"/>
            <a:ext cx="436205" cy="290112"/>
          </a:xfrm>
          <a:prstGeom prst="upArrow">
            <a:avLst/>
          </a:prstGeom>
          <a:solidFill>
            <a:srgbClr val="C4DAF4"/>
          </a:solidFill>
          <a:ln w="9525" cap="flat" cmpd="sng" algn="ctr">
            <a:noFill/>
            <a:prstDash val="solid"/>
            <a:round/>
            <a:headEnd type="none" w="med" len="med"/>
            <a:tailEnd type="none" w="med" len="med"/>
          </a:ln>
          <a:effectLst/>
        </p:spPr>
        <p:txBody>
          <a:bodyPr vert="horz" wrap="square" lIns="80147" tIns="40074" rIns="80147" bIns="40074" numCol="1" rtlCol="0" anchor="t" anchorCtr="0" compatLnSpc="1">
            <a:prstTxWarp prst="textNoShape">
              <a:avLst/>
            </a:prstTxWarp>
          </a:bodyPr>
          <a:lstStyle/>
          <a:p>
            <a:pPr defTabSz="914179" rtl="1" fontAlgn="base">
              <a:spcBef>
                <a:spcPct val="0"/>
              </a:spcBef>
              <a:spcAft>
                <a:spcPct val="0"/>
              </a:spcAft>
            </a:pPr>
            <a:endParaRPr lang="en-GB" sz="3400" b="1">
              <a:solidFill>
                <a:srgbClr val="000066"/>
              </a:solidFill>
              <a:latin typeface="Arial" charset="0"/>
              <a:cs typeface="Arial" charset="0"/>
            </a:endParaRPr>
          </a:p>
        </p:txBody>
      </p:sp>
      <p:sp>
        <p:nvSpPr>
          <p:cNvPr id="148" name="Up Arrow 147"/>
          <p:cNvSpPr/>
          <p:nvPr/>
        </p:nvSpPr>
        <p:spPr bwMode="auto">
          <a:xfrm>
            <a:off x="3471376" y="1438319"/>
            <a:ext cx="436205" cy="290112"/>
          </a:xfrm>
          <a:prstGeom prst="upArrow">
            <a:avLst/>
          </a:prstGeom>
          <a:solidFill>
            <a:srgbClr val="C4DAF4"/>
          </a:solidFill>
          <a:ln w="9525" cap="flat" cmpd="sng" algn="ctr">
            <a:noFill/>
            <a:prstDash val="solid"/>
            <a:round/>
            <a:headEnd type="none" w="med" len="med"/>
            <a:tailEnd type="none" w="med" len="med"/>
          </a:ln>
          <a:effectLst/>
        </p:spPr>
        <p:txBody>
          <a:bodyPr vert="horz" wrap="square" lIns="80147" tIns="40074" rIns="80147" bIns="40074" numCol="1" rtlCol="0" anchor="t" anchorCtr="0" compatLnSpc="1">
            <a:prstTxWarp prst="textNoShape">
              <a:avLst/>
            </a:prstTxWarp>
          </a:bodyPr>
          <a:lstStyle/>
          <a:p>
            <a:pPr defTabSz="914179" rtl="1" fontAlgn="base">
              <a:spcBef>
                <a:spcPct val="0"/>
              </a:spcBef>
              <a:spcAft>
                <a:spcPct val="0"/>
              </a:spcAft>
            </a:pPr>
            <a:endParaRPr lang="en-GB" sz="3400" b="1">
              <a:solidFill>
                <a:srgbClr val="000066"/>
              </a:solidFill>
              <a:latin typeface="Arial" charset="0"/>
              <a:cs typeface="Arial" charset="0"/>
            </a:endParaRPr>
          </a:p>
        </p:txBody>
      </p:sp>
      <p:sp>
        <p:nvSpPr>
          <p:cNvPr id="149" name="Up Arrow 148"/>
          <p:cNvSpPr/>
          <p:nvPr/>
        </p:nvSpPr>
        <p:spPr bwMode="auto">
          <a:xfrm>
            <a:off x="4978680" y="1450166"/>
            <a:ext cx="436205" cy="290112"/>
          </a:xfrm>
          <a:prstGeom prst="upArrow">
            <a:avLst/>
          </a:prstGeom>
          <a:solidFill>
            <a:srgbClr val="C4DAF4"/>
          </a:solidFill>
          <a:ln w="9525" cap="flat" cmpd="sng" algn="ctr">
            <a:noFill/>
            <a:prstDash val="solid"/>
            <a:round/>
            <a:headEnd type="none" w="med" len="med"/>
            <a:tailEnd type="none" w="med" len="med"/>
          </a:ln>
          <a:effectLst/>
        </p:spPr>
        <p:txBody>
          <a:bodyPr vert="horz" wrap="square" lIns="80147" tIns="40074" rIns="80147" bIns="40074" numCol="1" rtlCol="0" anchor="t" anchorCtr="0" compatLnSpc="1">
            <a:prstTxWarp prst="textNoShape">
              <a:avLst/>
            </a:prstTxWarp>
          </a:bodyPr>
          <a:lstStyle/>
          <a:p>
            <a:pPr defTabSz="914179" rtl="1" fontAlgn="base">
              <a:spcBef>
                <a:spcPct val="0"/>
              </a:spcBef>
              <a:spcAft>
                <a:spcPct val="0"/>
              </a:spcAft>
            </a:pPr>
            <a:endParaRPr lang="en-GB" sz="3400" b="1">
              <a:solidFill>
                <a:srgbClr val="000066"/>
              </a:solidFill>
              <a:latin typeface="Arial" charset="0"/>
              <a:cs typeface="Arial" charset="0"/>
            </a:endParaRPr>
          </a:p>
        </p:txBody>
      </p:sp>
      <p:sp>
        <p:nvSpPr>
          <p:cNvPr id="150" name="Up Arrow 149"/>
          <p:cNvSpPr/>
          <p:nvPr/>
        </p:nvSpPr>
        <p:spPr bwMode="auto">
          <a:xfrm>
            <a:off x="6495878" y="1450166"/>
            <a:ext cx="436205" cy="290112"/>
          </a:xfrm>
          <a:prstGeom prst="upArrow">
            <a:avLst/>
          </a:prstGeom>
          <a:solidFill>
            <a:srgbClr val="C4DAF4"/>
          </a:solidFill>
          <a:ln w="9525" cap="flat" cmpd="sng" algn="ctr">
            <a:noFill/>
            <a:prstDash val="solid"/>
            <a:round/>
            <a:headEnd type="none" w="med" len="med"/>
            <a:tailEnd type="none" w="med" len="med"/>
          </a:ln>
          <a:effectLst/>
        </p:spPr>
        <p:txBody>
          <a:bodyPr vert="horz" wrap="square" lIns="80147" tIns="40074" rIns="80147" bIns="40074" numCol="1" rtlCol="0" anchor="t" anchorCtr="0" compatLnSpc="1">
            <a:prstTxWarp prst="textNoShape">
              <a:avLst/>
            </a:prstTxWarp>
          </a:bodyPr>
          <a:lstStyle/>
          <a:p>
            <a:pPr defTabSz="914179" rtl="1" fontAlgn="base">
              <a:spcBef>
                <a:spcPct val="0"/>
              </a:spcBef>
              <a:spcAft>
                <a:spcPct val="0"/>
              </a:spcAft>
            </a:pPr>
            <a:endParaRPr lang="en-GB" sz="3400" b="1">
              <a:solidFill>
                <a:srgbClr val="000066"/>
              </a:solidFill>
              <a:latin typeface="Arial" charset="0"/>
              <a:cs typeface="Arial" charset="0"/>
            </a:endParaRPr>
          </a:p>
        </p:txBody>
      </p:sp>
      <p:sp>
        <p:nvSpPr>
          <p:cNvPr id="151" name="Up Arrow 150"/>
          <p:cNvSpPr/>
          <p:nvPr/>
        </p:nvSpPr>
        <p:spPr bwMode="auto">
          <a:xfrm>
            <a:off x="8055648" y="1438319"/>
            <a:ext cx="436205" cy="290112"/>
          </a:xfrm>
          <a:prstGeom prst="upArrow">
            <a:avLst/>
          </a:prstGeom>
          <a:solidFill>
            <a:srgbClr val="C4DAF4"/>
          </a:solidFill>
          <a:ln w="9525" cap="flat" cmpd="sng" algn="ctr">
            <a:noFill/>
            <a:prstDash val="solid"/>
            <a:round/>
            <a:headEnd type="none" w="med" len="med"/>
            <a:tailEnd type="none" w="med" len="med"/>
          </a:ln>
          <a:effectLst/>
        </p:spPr>
        <p:txBody>
          <a:bodyPr vert="horz" wrap="square" lIns="80147" tIns="40074" rIns="80147" bIns="40074" numCol="1" rtlCol="0" anchor="t" anchorCtr="0" compatLnSpc="1">
            <a:prstTxWarp prst="textNoShape">
              <a:avLst/>
            </a:prstTxWarp>
          </a:bodyPr>
          <a:lstStyle/>
          <a:p>
            <a:pPr defTabSz="914179" rtl="1" fontAlgn="base">
              <a:spcBef>
                <a:spcPct val="0"/>
              </a:spcBef>
              <a:spcAft>
                <a:spcPct val="0"/>
              </a:spcAft>
            </a:pPr>
            <a:endParaRPr lang="en-GB" sz="3400" b="1">
              <a:solidFill>
                <a:srgbClr val="000066"/>
              </a:solidFill>
              <a:latin typeface="Arial" charset="0"/>
              <a:cs typeface="Arial" charset="0"/>
            </a:endParaRPr>
          </a:p>
        </p:txBody>
      </p:sp>
      <p:sp>
        <p:nvSpPr>
          <p:cNvPr id="76" name="TextBox 124"/>
          <p:cNvSpPr txBox="1">
            <a:spLocks noChangeArrowheads="1"/>
          </p:cNvSpPr>
          <p:nvPr/>
        </p:nvSpPr>
        <p:spPr bwMode="auto">
          <a:xfrm>
            <a:off x="93035" y="1728431"/>
            <a:ext cx="1007094" cy="58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3900">
                <a:solidFill>
                  <a:srgbClr val="000066"/>
                </a:solidFill>
                <a:latin typeface="Arial" charset="0"/>
                <a:ea typeface="MS PGothic" pitchFamily="34" charset="-128"/>
              </a:defRPr>
            </a:lvl1pPr>
            <a:lvl2pPr marL="742950" indent="-285750">
              <a:defRPr sz="3900">
                <a:solidFill>
                  <a:srgbClr val="000066"/>
                </a:solidFill>
                <a:latin typeface="Arial" charset="0"/>
                <a:ea typeface="MS PGothic" pitchFamily="34" charset="-128"/>
              </a:defRPr>
            </a:lvl2pPr>
            <a:lvl3pPr marL="1143000" indent="-228600">
              <a:defRPr sz="3900">
                <a:solidFill>
                  <a:srgbClr val="000066"/>
                </a:solidFill>
                <a:latin typeface="Arial" charset="0"/>
                <a:ea typeface="MS PGothic" pitchFamily="34" charset="-128"/>
              </a:defRPr>
            </a:lvl3pPr>
            <a:lvl4pPr marL="1600200" indent="-228600">
              <a:defRPr sz="3900">
                <a:solidFill>
                  <a:srgbClr val="000066"/>
                </a:solidFill>
                <a:latin typeface="Arial" charset="0"/>
                <a:ea typeface="MS PGothic" pitchFamily="34" charset="-128"/>
              </a:defRPr>
            </a:lvl4pPr>
            <a:lvl5pPr marL="2057400" indent="-228600">
              <a:defRPr sz="3900">
                <a:solidFill>
                  <a:srgbClr val="000066"/>
                </a:solidFill>
                <a:latin typeface="Arial" charset="0"/>
                <a:ea typeface="MS PGothic" pitchFamily="34" charset="-128"/>
              </a:defRPr>
            </a:lvl5pPr>
            <a:lvl6pPr marL="2514600" indent="-228600" eaLnBrk="0" fontAlgn="base" hangingPunct="0">
              <a:spcBef>
                <a:spcPct val="0"/>
              </a:spcBef>
              <a:spcAft>
                <a:spcPct val="0"/>
              </a:spcAft>
              <a:defRPr sz="3900">
                <a:solidFill>
                  <a:srgbClr val="000066"/>
                </a:solidFill>
                <a:latin typeface="Arial" charset="0"/>
                <a:ea typeface="MS PGothic" pitchFamily="34" charset="-128"/>
              </a:defRPr>
            </a:lvl6pPr>
            <a:lvl7pPr marL="2971800" indent="-228600" eaLnBrk="0" fontAlgn="base" hangingPunct="0">
              <a:spcBef>
                <a:spcPct val="0"/>
              </a:spcBef>
              <a:spcAft>
                <a:spcPct val="0"/>
              </a:spcAft>
              <a:defRPr sz="3900">
                <a:solidFill>
                  <a:srgbClr val="000066"/>
                </a:solidFill>
                <a:latin typeface="Arial" charset="0"/>
                <a:ea typeface="MS PGothic" pitchFamily="34" charset="-128"/>
              </a:defRPr>
            </a:lvl7pPr>
            <a:lvl8pPr marL="3429000" indent="-228600" eaLnBrk="0" fontAlgn="base" hangingPunct="0">
              <a:spcBef>
                <a:spcPct val="0"/>
              </a:spcBef>
              <a:spcAft>
                <a:spcPct val="0"/>
              </a:spcAft>
              <a:defRPr sz="3900">
                <a:solidFill>
                  <a:srgbClr val="000066"/>
                </a:solidFill>
                <a:latin typeface="Arial" charset="0"/>
                <a:ea typeface="MS PGothic" pitchFamily="34" charset="-128"/>
              </a:defRPr>
            </a:lvl8pPr>
            <a:lvl9pPr marL="3886200" indent="-228600" eaLnBrk="0" fontAlgn="base" hangingPunct="0">
              <a:spcBef>
                <a:spcPct val="0"/>
              </a:spcBef>
              <a:spcAft>
                <a:spcPct val="0"/>
              </a:spcAft>
              <a:defRPr sz="3900">
                <a:solidFill>
                  <a:srgbClr val="000066"/>
                </a:solidFill>
                <a:latin typeface="Arial" charset="0"/>
                <a:ea typeface="MS PGothic" pitchFamily="34" charset="-128"/>
              </a:defRPr>
            </a:lvl9pPr>
          </a:lstStyle>
          <a:p>
            <a:r>
              <a:rPr lang="en-GB" sz="1100" dirty="0">
                <a:solidFill>
                  <a:srgbClr val="002060"/>
                </a:solidFill>
              </a:rPr>
              <a:t>Health sector performance analysis</a:t>
            </a:r>
          </a:p>
        </p:txBody>
      </p:sp>
      <p:sp>
        <p:nvSpPr>
          <p:cNvPr id="79" name="Oval 76"/>
          <p:cNvSpPr>
            <a:spLocks noChangeArrowheads="1"/>
          </p:cNvSpPr>
          <p:nvPr/>
        </p:nvSpPr>
        <p:spPr bwMode="auto">
          <a:xfrm>
            <a:off x="1627849" y="4170019"/>
            <a:ext cx="1077511" cy="480909"/>
          </a:xfrm>
          <a:prstGeom prst="ellipse">
            <a:avLst/>
          </a:prstGeom>
          <a:solidFill>
            <a:schemeClr val="accent1">
              <a:lumMod val="40000"/>
              <a:lumOff val="60000"/>
            </a:schemeClr>
          </a:solidFill>
          <a:ln>
            <a:noFill/>
          </a:ln>
          <a:extLst/>
        </p:spPr>
        <p:txBody>
          <a:bodyPr lIns="80147" tIns="40074" rIns="80147" bIns="40074"/>
          <a:lstStyle/>
          <a:p>
            <a:pPr algn="ctr" defTabSz="914179" rtl="1"/>
            <a:r>
              <a:rPr lang="en-US" sz="1000" b="1" dirty="0">
                <a:latin typeface="Calibri" pitchFamily="34" charset="0"/>
                <a:cs typeface="Calibri" pitchFamily="34" charset="0"/>
              </a:rPr>
              <a:t>Data </a:t>
            </a:r>
            <a:r>
              <a:rPr lang="en-US" sz="1000" b="1" dirty="0" smtClean="0">
                <a:latin typeface="Calibri" pitchFamily="34" charset="0"/>
                <a:cs typeface="Calibri" pitchFamily="34" charset="0"/>
              </a:rPr>
              <a:t>verification</a:t>
            </a:r>
            <a:endParaRPr lang="en-US" sz="1000" b="1" dirty="0">
              <a:latin typeface="Calibri" pitchFamily="34" charset="0"/>
              <a:cs typeface="Calibri" pitchFamily="34" charset="0"/>
            </a:endParaRPr>
          </a:p>
        </p:txBody>
      </p:sp>
      <p:sp>
        <p:nvSpPr>
          <p:cNvPr id="80" name="Oval 76"/>
          <p:cNvSpPr>
            <a:spLocks noChangeArrowheads="1"/>
          </p:cNvSpPr>
          <p:nvPr/>
        </p:nvSpPr>
        <p:spPr bwMode="auto">
          <a:xfrm>
            <a:off x="1364214" y="3818674"/>
            <a:ext cx="566355" cy="351344"/>
          </a:xfrm>
          <a:prstGeom prst="ellipse">
            <a:avLst/>
          </a:prstGeom>
          <a:solidFill>
            <a:schemeClr val="accent1">
              <a:lumMod val="40000"/>
              <a:lumOff val="60000"/>
            </a:schemeClr>
          </a:solidFill>
          <a:ln>
            <a:noFill/>
          </a:ln>
          <a:extLst/>
        </p:spPr>
        <p:txBody>
          <a:bodyPr lIns="0" tIns="0" rIns="0" bIns="0" anchor="ctr" anchorCtr="0"/>
          <a:lstStyle/>
          <a:p>
            <a:pPr algn="ctr" defTabSz="914179" rtl="1">
              <a:spcBef>
                <a:spcPts val="526"/>
              </a:spcBef>
            </a:pPr>
            <a:r>
              <a:rPr lang="en-US" sz="1000" dirty="0">
                <a:latin typeface="Calibri" pitchFamily="34" charset="0"/>
                <a:cs typeface="Calibri" pitchFamily="34" charset="0"/>
              </a:rPr>
              <a:t>DQR</a:t>
            </a:r>
            <a:endParaRPr lang="en-US" sz="1000" b="1" dirty="0">
              <a:latin typeface="Calibri" pitchFamily="34" charset="0"/>
              <a:cs typeface="Calibri" pitchFamily="34" charset="0"/>
            </a:endParaRPr>
          </a:p>
        </p:txBody>
      </p:sp>
      <p:sp>
        <p:nvSpPr>
          <p:cNvPr id="91" name="Oval 76"/>
          <p:cNvSpPr>
            <a:spLocks noChangeArrowheads="1"/>
          </p:cNvSpPr>
          <p:nvPr/>
        </p:nvSpPr>
        <p:spPr bwMode="auto">
          <a:xfrm>
            <a:off x="2905021" y="3807336"/>
            <a:ext cx="566355" cy="351344"/>
          </a:xfrm>
          <a:prstGeom prst="ellipse">
            <a:avLst/>
          </a:prstGeom>
          <a:solidFill>
            <a:schemeClr val="accent1">
              <a:lumMod val="40000"/>
              <a:lumOff val="60000"/>
            </a:schemeClr>
          </a:solidFill>
          <a:ln>
            <a:noFill/>
          </a:ln>
          <a:extLst/>
        </p:spPr>
        <p:txBody>
          <a:bodyPr lIns="0" tIns="0" rIns="0" bIns="0" anchor="ctr" anchorCtr="0"/>
          <a:lstStyle/>
          <a:p>
            <a:pPr algn="ctr" defTabSz="914179" rtl="1">
              <a:spcBef>
                <a:spcPts val="526"/>
              </a:spcBef>
            </a:pPr>
            <a:r>
              <a:rPr lang="en-US" sz="1000" dirty="0">
                <a:latin typeface="Calibri" pitchFamily="34" charset="0"/>
                <a:cs typeface="Calibri" pitchFamily="34" charset="0"/>
              </a:rPr>
              <a:t>DQR</a:t>
            </a:r>
            <a:endParaRPr lang="en-US" sz="1000" b="1" dirty="0">
              <a:latin typeface="Calibri" pitchFamily="34" charset="0"/>
              <a:cs typeface="Calibri" pitchFamily="34" charset="0"/>
            </a:endParaRPr>
          </a:p>
        </p:txBody>
      </p:sp>
      <p:sp>
        <p:nvSpPr>
          <p:cNvPr id="92" name="Oval 76"/>
          <p:cNvSpPr>
            <a:spLocks noChangeArrowheads="1"/>
          </p:cNvSpPr>
          <p:nvPr/>
        </p:nvSpPr>
        <p:spPr bwMode="auto">
          <a:xfrm>
            <a:off x="4385892" y="3761536"/>
            <a:ext cx="566355" cy="351344"/>
          </a:xfrm>
          <a:prstGeom prst="ellipse">
            <a:avLst/>
          </a:prstGeom>
          <a:solidFill>
            <a:schemeClr val="accent1">
              <a:lumMod val="40000"/>
              <a:lumOff val="60000"/>
            </a:schemeClr>
          </a:solidFill>
          <a:ln>
            <a:noFill/>
          </a:ln>
          <a:extLst/>
        </p:spPr>
        <p:txBody>
          <a:bodyPr lIns="0" tIns="0" rIns="0" bIns="0" anchor="ctr" anchorCtr="0"/>
          <a:lstStyle/>
          <a:p>
            <a:pPr algn="ctr" defTabSz="914179" rtl="1">
              <a:spcBef>
                <a:spcPts val="526"/>
              </a:spcBef>
            </a:pPr>
            <a:r>
              <a:rPr lang="en-US" sz="1000" dirty="0">
                <a:latin typeface="Calibri" pitchFamily="34" charset="0"/>
                <a:cs typeface="Calibri" pitchFamily="34" charset="0"/>
              </a:rPr>
              <a:t>DQR</a:t>
            </a:r>
            <a:endParaRPr lang="en-US" sz="1000" b="1" dirty="0">
              <a:latin typeface="Calibri" pitchFamily="34" charset="0"/>
              <a:cs typeface="Calibri" pitchFamily="34" charset="0"/>
            </a:endParaRPr>
          </a:p>
        </p:txBody>
      </p:sp>
      <p:sp>
        <p:nvSpPr>
          <p:cNvPr id="93" name="Oval 76"/>
          <p:cNvSpPr>
            <a:spLocks noChangeArrowheads="1"/>
          </p:cNvSpPr>
          <p:nvPr/>
        </p:nvSpPr>
        <p:spPr bwMode="auto">
          <a:xfrm>
            <a:off x="5826272" y="3761536"/>
            <a:ext cx="566355" cy="351344"/>
          </a:xfrm>
          <a:prstGeom prst="ellipse">
            <a:avLst/>
          </a:prstGeom>
          <a:solidFill>
            <a:schemeClr val="accent1">
              <a:lumMod val="40000"/>
              <a:lumOff val="60000"/>
            </a:schemeClr>
          </a:solidFill>
          <a:ln>
            <a:noFill/>
          </a:ln>
          <a:extLst/>
        </p:spPr>
        <p:txBody>
          <a:bodyPr lIns="0" tIns="0" rIns="0" bIns="0" anchor="ctr" anchorCtr="0"/>
          <a:lstStyle/>
          <a:p>
            <a:pPr algn="ctr" defTabSz="914179" rtl="1">
              <a:spcBef>
                <a:spcPts val="526"/>
              </a:spcBef>
            </a:pPr>
            <a:r>
              <a:rPr lang="en-US" sz="1000" dirty="0">
                <a:latin typeface="Calibri" pitchFamily="34" charset="0"/>
                <a:cs typeface="Calibri" pitchFamily="34" charset="0"/>
              </a:rPr>
              <a:t>DQR</a:t>
            </a:r>
            <a:endParaRPr lang="en-US" sz="1000" b="1" dirty="0">
              <a:latin typeface="Calibri" pitchFamily="34" charset="0"/>
              <a:cs typeface="Calibri" pitchFamily="34" charset="0"/>
            </a:endParaRPr>
          </a:p>
        </p:txBody>
      </p:sp>
      <p:sp>
        <p:nvSpPr>
          <p:cNvPr id="94" name="Oval 76"/>
          <p:cNvSpPr>
            <a:spLocks noChangeArrowheads="1"/>
          </p:cNvSpPr>
          <p:nvPr/>
        </p:nvSpPr>
        <p:spPr bwMode="auto">
          <a:xfrm>
            <a:off x="7440318" y="3807336"/>
            <a:ext cx="566355" cy="351344"/>
          </a:xfrm>
          <a:prstGeom prst="ellipse">
            <a:avLst/>
          </a:prstGeom>
          <a:solidFill>
            <a:schemeClr val="accent1">
              <a:lumMod val="40000"/>
              <a:lumOff val="60000"/>
            </a:schemeClr>
          </a:solidFill>
          <a:ln>
            <a:noFill/>
          </a:ln>
          <a:extLst/>
        </p:spPr>
        <p:txBody>
          <a:bodyPr lIns="0" tIns="0" rIns="0" bIns="0" anchor="ctr" anchorCtr="0"/>
          <a:lstStyle/>
          <a:p>
            <a:pPr algn="ctr" defTabSz="914179" rtl="1">
              <a:spcBef>
                <a:spcPts val="526"/>
              </a:spcBef>
            </a:pPr>
            <a:r>
              <a:rPr lang="en-US" sz="1000" dirty="0">
                <a:latin typeface="Calibri" pitchFamily="34" charset="0"/>
                <a:cs typeface="Calibri" pitchFamily="34" charset="0"/>
              </a:rPr>
              <a:t>DQR</a:t>
            </a:r>
            <a:endParaRPr lang="en-US" sz="1000" b="1" dirty="0">
              <a:latin typeface="Calibri" pitchFamily="34" charset="0"/>
              <a:cs typeface="Calibri" pitchFamily="34" charset="0"/>
            </a:endParaRPr>
          </a:p>
        </p:txBody>
      </p:sp>
      <p:cxnSp>
        <p:nvCxnSpPr>
          <p:cNvPr id="250891" name="Straight Connector 250890"/>
          <p:cNvCxnSpPr/>
          <p:nvPr/>
        </p:nvCxnSpPr>
        <p:spPr bwMode="auto">
          <a:xfrm flipV="1">
            <a:off x="1582367" y="3629545"/>
            <a:ext cx="159272" cy="163338"/>
          </a:xfrm>
          <a:prstGeom prst="line">
            <a:avLst/>
          </a:prstGeom>
          <a:solidFill>
            <a:schemeClr val="accent1"/>
          </a:solidFill>
          <a:ln w="9525" cap="flat" cmpd="sng" algn="ctr">
            <a:solidFill>
              <a:srgbClr val="0070C0"/>
            </a:solidFill>
            <a:prstDash val="sys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893" name="Straight Connector 250892"/>
          <p:cNvCxnSpPr/>
          <p:nvPr/>
        </p:nvCxnSpPr>
        <p:spPr bwMode="auto">
          <a:xfrm flipH="1" flipV="1">
            <a:off x="1579777" y="4153996"/>
            <a:ext cx="96145" cy="169935"/>
          </a:xfrm>
          <a:prstGeom prst="line">
            <a:avLst/>
          </a:prstGeom>
          <a:solidFill>
            <a:schemeClr val="accent1"/>
          </a:solidFill>
          <a:ln w="9525" cap="flat" cmpd="sng" algn="ctr">
            <a:solidFill>
              <a:srgbClr val="0070C0"/>
            </a:solidFill>
            <a:prstDash val="sys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p:cNvCxnSpPr/>
          <p:nvPr/>
        </p:nvCxnSpPr>
        <p:spPr bwMode="auto">
          <a:xfrm flipV="1">
            <a:off x="3112897" y="3655336"/>
            <a:ext cx="159272" cy="163338"/>
          </a:xfrm>
          <a:prstGeom prst="line">
            <a:avLst/>
          </a:prstGeom>
          <a:solidFill>
            <a:schemeClr val="accent1"/>
          </a:solidFill>
          <a:ln w="9525" cap="flat" cmpd="sng" algn="ctr">
            <a:solidFill>
              <a:srgbClr val="0070C0"/>
            </a:solidFill>
            <a:prstDash val="sys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p:cNvCxnSpPr/>
          <p:nvPr/>
        </p:nvCxnSpPr>
        <p:spPr bwMode="auto">
          <a:xfrm flipH="1" flipV="1">
            <a:off x="3222758" y="4142314"/>
            <a:ext cx="96145" cy="169935"/>
          </a:xfrm>
          <a:prstGeom prst="line">
            <a:avLst/>
          </a:prstGeom>
          <a:solidFill>
            <a:schemeClr val="accent1"/>
          </a:solidFill>
          <a:ln w="9525" cap="flat" cmpd="sng" algn="ctr">
            <a:solidFill>
              <a:srgbClr val="0070C0"/>
            </a:solidFill>
            <a:prstDash val="sys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Straight Connector 114"/>
          <p:cNvCxnSpPr/>
          <p:nvPr/>
        </p:nvCxnSpPr>
        <p:spPr bwMode="auto">
          <a:xfrm flipV="1">
            <a:off x="4509796" y="3615092"/>
            <a:ext cx="159272" cy="163338"/>
          </a:xfrm>
          <a:prstGeom prst="line">
            <a:avLst/>
          </a:prstGeom>
          <a:solidFill>
            <a:schemeClr val="accent1"/>
          </a:solidFill>
          <a:ln w="9525" cap="flat" cmpd="sng" algn="ctr">
            <a:solidFill>
              <a:srgbClr val="0070C0"/>
            </a:solidFill>
            <a:prstDash val="sys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Straight Connector 115"/>
          <p:cNvCxnSpPr/>
          <p:nvPr/>
        </p:nvCxnSpPr>
        <p:spPr bwMode="auto">
          <a:xfrm flipH="1" flipV="1">
            <a:off x="4683037" y="4070414"/>
            <a:ext cx="96145" cy="169935"/>
          </a:xfrm>
          <a:prstGeom prst="line">
            <a:avLst/>
          </a:prstGeom>
          <a:solidFill>
            <a:schemeClr val="accent1"/>
          </a:solidFill>
          <a:ln w="9525" cap="flat" cmpd="sng" algn="ctr">
            <a:solidFill>
              <a:srgbClr val="0070C0"/>
            </a:solidFill>
            <a:prstDash val="sys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Straight Connector 118"/>
          <p:cNvCxnSpPr/>
          <p:nvPr/>
        </p:nvCxnSpPr>
        <p:spPr bwMode="auto">
          <a:xfrm flipV="1">
            <a:off x="6019620" y="3615092"/>
            <a:ext cx="159272" cy="163338"/>
          </a:xfrm>
          <a:prstGeom prst="line">
            <a:avLst/>
          </a:prstGeom>
          <a:solidFill>
            <a:schemeClr val="accent1"/>
          </a:solidFill>
          <a:ln w="9525" cap="flat" cmpd="sng" algn="ctr">
            <a:solidFill>
              <a:srgbClr val="0070C0"/>
            </a:solidFill>
            <a:prstDash val="sys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Straight Connector 119"/>
          <p:cNvCxnSpPr/>
          <p:nvPr/>
        </p:nvCxnSpPr>
        <p:spPr bwMode="auto">
          <a:xfrm flipH="1" flipV="1">
            <a:off x="6096423" y="4108377"/>
            <a:ext cx="96145" cy="169935"/>
          </a:xfrm>
          <a:prstGeom prst="line">
            <a:avLst/>
          </a:prstGeom>
          <a:solidFill>
            <a:schemeClr val="accent1"/>
          </a:solidFill>
          <a:ln w="9525" cap="flat" cmpd="sng" algn="ctr">
            <a:solidFill>
              <a:srgbClr val="0070C0"/>
            </a:solidFill>
            <a:prstDash val="sys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Connector 120"/>
          <p:cNvCxnSpPr>
            <a:stCxn id="94" idx="0"/>
          </p:cNvCxnSpPr>
          <p:nvPr/>
        </p:nvCxnSpPr>
        <p:spPr bwMode="auto">
          <a:xfrm flipV="1">
            <a:off x="7723496" y="3615092"/>
            <a:ext cx="203468" cy="192244"/>
          </a:xfrm>
          <a:prstGeom prst="line">
            <a:avLst/>
          </a:prstGeom>
          <a:solidFill>
            <a:schemeClr val="accent1"/>
          </a:solidFill>
          <a:ln w="9525" cap="flat" cmpd="sng" algn="ctr">
            <a:solidFill>
              <a:srgbClr val="0070C0"/>
            </a:solidFill>
            <a:prstDash val="sys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Straight Connector 121"/>
          <p:cNvCxnSpPr/>
          <p:nvPr/>
        </p:nvCxnSpPr>
        <p:spPr bwMode="auto">
          <a:xfrm flipH="1" flipV="1">
            <a:off x="7657629" y="4132747"/>
            <a:ext cx="96145" cy="169935"/>
          </a:xfrm>
          <a:prstGeom prst="line">
            <a:avLst/>
          </a:prstGeom>
          <a:solidFill>
            <a:schemeClr val="accent1"/>
          </a:solidFill>
          <a:ln w="9525" cap="flat" cmpd="sng" algn="ctr">
            <a:solidFill>
              <a:srgbClr val="0070C0"/>
            </a:solidFill>
            <a:prstDash val="sys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 name="Up Arrow 126"/>
          <p:cNvSpPr/>
          <p:nvPr/>
        </p:nvSpPr>
        <p:spPr bwMode="auto">
          <a:xfrm>
            <a:off x="1926984" y="2436115"/>
            <a:ext cx="436205" cy="335809"/>
          </a:xfrm>
          <a:prstGeom prst="upArrow">
            <a:avLst/>
          </a:prstGeom>
          <a:solidFill>
            <a:srgbClr val="C4DAF4"/>
          </a:solidFill>
          <a:ln w="9525" cap="flat" cmpd="sng" algn="ctr">
            <a:noFill/>
            <a:prstDash val="solid"/>
            <a:round/>
            <a:headEnd type="none" w="med" len="med"/>
            <a:tailEnd type="none" w="med" len="med"/>
          </a:ln>
          <a:effectLst/>
        </p:spPr>
        <p:txBody>
          <a:bodyPr vert="horz" wrap="square" lIns="80147" tIns="40074" rIns="80147" bIns="40074" numCol="1" rtlCol="0" anchor="t" anchorCtr="0" compatLnSpc="1">
            <a:prstTxWarp prst="textNoShape">
              <a:avLst/>
            </a:prstTxWarp>
          </a:bodyPr>
          <a:lstStyle/>
          <a:p>
            <a:pPr defTabSz="914179" rtl="1" fontAlgn="base">
              <a:spcBef>
                <a:spcPct val="0"/>
              </a:spcBef>
              <a:spcAft>
                <a:spcPct val="0"/>
              </a:spcAft>
            </a:pPr>
            <a:endParaRPr lang="en-GB" sz="3400" b="1">
              <a:solidFill>
                <a:srgbClr val="000066"/>
              </a:solidFill>
              <a:latin typeface="Arial" charset="0"/>
              <a:cs typeface="Arial" charset="0"/>
            </a:endParaRPr>
          </a:p>
        </p:txBody>
      </p:sp>
      <p:sp>
        <p:nvSpPr>
          <p:cNvPr id="132" name="Up Arrow 131"/>
          <p:cNvSpPr/>
          <p:nvPr/>
        </p:nvSpPr>
        <p:spPr bwMode="auto">
          <a:xfrm>
            <a:off x="8064397" y="2436115"/>
            <a:ext cx="436205" cy="335809"/>
          </a:xfrm>
          <a:prstGeom prst="upArrow">
            <a:avLst/>
          </a:prstGeom>
          <a:solidFill>
            <a:srgbClr val="C4DAF4"/>
          </a:solidFill>
          <a:ln w="9525" cap="flat" cmpd="sng" algn="ctr">
            <a:noFill/>
            <a:prstDash val="solid"/>
            <a:round/>
            <a:headEnd type="none" w="med" len="med"/>
            <a:tailEnd type="none" w="med" len="med"/>
          </a:ln>
          <a:effectLst/>
        </p:spPr>
        <p:txBody>
          <a:bodyPr vert="horz" wrap="square" lIns="80147" tIns="40074" rIns="80147" bIns="40074" numCol="1" rtlCol="0" anchor="t" anchorCtr="0" compatLnSpc="1">
            <a:prstTxWarp prst="textNoShape">
              <a:avLst/>
            </a:prstTxWarp>
          </a:bodyPr>
          <a:lstStyle/>
          <a:p>
            <a:pPr defTabSz="914179" rtl="1" fontAlgn="base">
              <a:spcBef>
                <a:spcPct val="0"/>
              </a:spcBef>
              <a:spcAft>
                <a:spcPct val="0"/>
              </a:spcAft>
            </a:pPr>
            <a:endParaRPr lang="en-GB" sz="3400" b="1">
              <a:solidFill>
                <a:srgbClr val="000066"/>
              </a:solidFill>
              <a:latin typeface="Arial" charset="0"/>
              <a:cs typeface="Arial" charset="0"/>
            </a:endParaRPr>
          </a:p>
        </p:txBody>
      </p:sp>
      <p:sp>
        <p:nvSpPr>
          <p:cNvPr id="146" name="Up Arrow 145"/>
          <p:cNvSpPr/>
          <p:nvPr/>
        </p:nvSpPr>
        <p:spPr bwMode="auto">
          <a:xfrm>
            <a:off x="3504888" y="2436115"/>
            <a:ext cx="436205" cy="335809"/>
          </a:xfrm>
          <a:prstGeom prst="upArrow">
            <a:avLst/>
          </a:prstGeom>
          <a:solidFill>
            <a:srgbClr val="C4DAF4"/>
          </a:solidFill>
          <a:ln w="9525" cap="flat" cmpd="sng" algn="ctr">
            <a:noFill/>
            <a:prstDash val="solid"/>
            <a:round/>
            <a:headEnd type="none" w="med" len="med"/>
            <a:tailEnd type="none" w="med" len="med"/>
          </a:ln>
          <a:effectLst/>
        </p:spPr>
        <p:txBody>
          <a:bodyPr vert="horz" wrap="square" lIns="80147" tIns="40074" rIns="80147" bIns="40074" numCol="1" rtlCol="0" anchor="t" anchorCtr="0" compatLnSpc="1">
            <a:prstTxWarp prst="textNoShape">
              <a:avLst/>
            </a:prstTxWarp>
          </a:bodyPr>
          <a:lstStyle/>
          <a:p>
            <a:pPr defTabSz="914179" rtl="1" fontAlgn="base">
              <a:spcBef>
                <a:spcPct val="0"/>
              </a:spcBef>
              <a:spcAft>
                <a:spcPct val="0"/>
              </a:spcAft>
            </a:pPr>
            <a:endParaRPr lang="en-GB" sz="3400" b="1">
              <a:solidFill>
                <a:srgbClr val="000066"/>
              </a:solidFill>
              <a:latin typeface="Arial" charset="0"/>
              <a:cs typeface="Arial" charset="0"/>
            </a:endParaRPr>
          </a:p>
        </p:txBody>
      </p:sp>
      <p:sp>
        <p:nvSpPr>
          <p:cNvPr id="147" name="Up Arrow 146"/>
          <p:cNvSpPr/>
          <p:nvPr/>
        </p:nvSpPr>
        <p:spPr bwMode="auto">
          <a:xfrm>
            <a:off x="5012639" y="2436115"/>
            <a:ext cx="436205" cy="335809"/>
          </a:xfrm>
          <a:prstGeom prst="upArrow">
            <a:avLst/>
          </a:prstGeom>
          <a:solidFill>
            <a:srgbClr val="C4DAF4"/>
          </a:solidFill>
          <a:ln w="9525" cap="flat" cmpd="sng" algn="ctr">
            <a:noFill/>
            <a:prstDash val="solid"/>
            <a:round/>
            <a:headEnd type="none" w="med" len="med"/>
            <a:tailEnd type="none" w="med" len="med"/>
          </a:ln>
          <a:effectLst/>
        </p:spPr>
        <p:txBody>
          <a:bodyPr vert="horz" wrap="square" lIns="80147" tIns="40074" rIns="80147" bIns="40074" numCol="1" rtlCol="0" anchor="t" anchorCtr="0" compatLnSpc="1">
            <a:prstTxWarp prst="textNoShape">
              <a:avLst/>
            </a:prstTxWarp>
          </a:bodyPr>
          <a:lstStyle/>
          <a:p>
            <a:pPr defTabSz="914179" rtl="1" fontAlgn="base">
              <a:spcBef>
                <a:spcPct val="0"/>
              </a:spcBef>
              <a:spcAft>
                <a:spcPct val="0"/>
              </a:spcAft>
            </a:pPr>
            <a:endParaRPr lang="en-GB" sz="3400" b="1">
              <a:solidFill>
                <a:srgbClr val="000066"/>
              </a:solidFill>
              <a:latin typeface="Arial" charset="0"/>
              <a:cs typeface="Arial" charset="0"/>
            </a:endParaRPr>
          </a:p>
        </p:txBody>
      </p:sp>
      <p:sp>
        <p:nvSpPr>
          <p:cNvPr id="153" name="Up Arrow 152"/>
          <p:cNvSpPr/>
          <p:nvPr/>
        </p:nvSpPr>
        <p:spPr bwMode="auto">
          <a:xfrm>
            <a:off x="6546572" y="2436115"/>
            <a:ext cx="436205" cy="335809"/>
          </a:xfrm>
          <a:prstGeom prst="upArrow">
            <a:avLst/>
          </a:prstGeom>
          <a:solidFill>
            <a:srgbClr val="C4DAF4"/>
          </a:solidFill>
          <a:ln w="9525" cap="flat" cmpd="sng" algn="ctr">
            <a:noFill/>
            <a:prstDash val="solid"/>
            <a:round/>
            <a:headEnd type="none" w="med" len="med"/>
            <a:tailEnd type="none" w="med" len="med"/>
          </a:ln>
          <a:effectLst/>
        </p:spPr>
        <p:txBody>
          <a:bodyPr vert="horz" wrap="square" lIns="80147" tIns="40074" rIns="80147" bIns="40074" numCol="1" rtlCol="0" anchor="t" anchorCtr="0" compatLnSpc="1">
            <a:prstTxWarp prst="textNoShape">
              <a:avLst/>
            </a:prstTxWarp>
          </a:bodyPr>
          <a:lstStyle/>
          <a:p>
            <a:pPr defTabSz="914179" rtl="1" fontAlgn="base">
              <a:spcBef>
                <a:spcPct val="0"/>
              </a:spcBef>
              <a:spcAft>
                <a:spcPct val="0"/>
              </a:spcAft>
            </a:pPr>
            <a:endParaRPr lang="en-GB" sz="3400" b="1">
              <a:solidFill>
                <a:srgbClr val="000066"/>
              </a:solidFill>
              <a:latin typeface="Arial" charset="0"/>
              <a:cs typeface="Arial" charset="0"/>
            </a:endParaRPr>
          </a:p>
        </p:txBody>
      </p:sp>
      <p:sp>
        <p:nvSpPr>
          <p:cNvPr id="82" name="TextBox 81"/>
          <p:cNvSpPr txBox="1"/>
          <p:nvPr/>
        </p:nvSpPr>
        <p:spPr>
          <a:xfrm>
            <a:off x="1637934" y="2771924"/>
            <a:ext cx="1054632" cy="825913"/>
          </a:xfrm>
          <a:prstGeom prst="rect">
            <a:avLst/>
          </a:prstGeom>
          <a:solidFill>
            <a:srgbClr val="FFC000"/>
          </a:solidFill>
        </p:spPr>
        <p:txBody>
          <a:bodyPr wrap="square" lIns="94662" tIns="94662" rIns="94662" bIns="94662" rtlCol="0" anchor="ctr" anchorCtr="0">
            <a:spAutoFit/>
          </a:bodyPr>
          <a:lstStyle/>
          <a:p>
            <a:pPr algn="ctr"/>
            <a:r>
              <a:rPr lang="en-GB" sz="1000" dirty="0">
                <a:latin typeface="Calibri" panose="020F0502020204030204" pitchFamily="34" charset="0"/>
                <a:cs typeface="Calibri" panose="020F0502020204030204" pitchFamily="34" charset="0"/>
              </a:rPr>
              <a:t>Finance</a:t>
            </a:r>
          </a:p>
          <a:p>
            <a:pPr algn="ctr"/>
            <a:r>
              <a:rPr lang="en-GB" sz="1000" dirty="0">
                <a:latin typeface="Calibri" panose="020F0502020204030204" pitchFamily="34" charset="0"/>
                <a:cs typeface="Calibri" panose="020F0502020204030204" pitchFamily="34" charset="0"/>
              </a:rPr>
              <a:t>HRH</a:t>
            </a:r>
          </a:p>
          <a:p>
            <a:pPr algn="ctr"/>
            <a:r>
              <a:rPr lang="en-GB" sz="1000" dirty="0">
                <a:latin typeface="Calibri" panose="020F0502020204030204" pitchFamily="34" charset="0"/>
                <a:cs typeface="Calibri" panose="020F0502020204030204" pitchFamily="34" charset="0"/>
              </a:rPr>
              <a:t>Infrastructure</a:t>
            </a:r>
          </a:p>
          <a:p>
            <a:pPr algn="ctr"/>
            <a:r>
              <a:rPr lang="en-GB" sz="1000" dirty="0">
                <a:latin typeface="Calibri" panose="020F0502020204030204" pitchFamily="34" charset="0"/>
                <a:cs typeface="Calibri" panose="020F0502020204030204" pitchFamily="34" charset="0"/>
              </a:rPr>
              <a:t>HMIS</a:t>
            </a:r>
          </a:p>
        </p:txBody>
      </p:sp>
      <p:cxnSp>
        <p:nvCxnSpPr>
          <p:cNvPr id="83" name="Straight Connector 20"/>
          <p:cNvCxnSpPr>
            <a:cxnSpLocks noChangeShapeType="1"/>
          </p:cNvCxnSpPr>
          <p:nvPr/>
        </p:nvCxnSpPr>
        <p:spPr bwMode="auto">
          <a:xfrm>
            <a:off x="1102964" y="6458344"/>
            <a:ext cx="7728177" cy="0"/>
          </a:xfrm>
          <a:prstGeom prst="line">
            <a:avLst/>
          </a:prstGeom>
          <a:noFill/>
          <a:ln w="25400" algn="ctr">
            <a:solidFill>
              <a:srgbClr val="0070C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TextBox 125"/>
          <p:cNvSpPr txBox="1">
            <a:spLocks noChangeArrowheads="1"/>
          </p:cNvSpPr>
          <p:nvPr/>
        </p:nvSpPr>
        <p:spPr bwMode="auto">
          <a:xfrm>
            <a:off x="97318" y="6453867"/>
            <a:ext cx="1005646" cy="41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3900">
                <a:solidFill>
                  <a:srgbClr val="000066"/>
                </a:solidFill>
                <a:latin typeface="Arial" charset="0"/>
                <a:ea typeface="MS PGothic" pitchFamily="34" charset="-128"/>
              </a:defRPr>
            </a:lvl1pPr>
            <a:lvl2pPr marL="742950" indent="-285750">
              <a:defRPr sz="3900">
                <a:solidFill>
                  <a:srgbClr val="000066"/>
                </a:solidFill>
                <a:latin typeface="Arial" charset="0"/>
                <a:ea typeface="MS PGothic" pitchFamily="34" charset="-128"/>
              </a:defRPr>
            </a:lvl2pPr>
            <a:lvl3pPr marL="1143000" indent="-228600">
              <a:defRPr sz="3900">
                <a:solidFill>
                  <a:srgbClr val="000066"/>
                </a:solidFill>
                <a:latin typeface="Arial" charset="0"/>
                <a:ea typeface="MS PGothic" pitchFamily="34" charset="-128"/>
              </a:defRPr>
            </a:lvl3pPr>
            <a:lvl4pPr marL="1600200" indent="-228600">
              <a:defRPr sz="3900">
                <a:solidFill>
                  <a:srgbClr val="000066"/>
                </a:solidFill>
                <a:latin typeface="Arial" charset="0"/>
                <a:ea typeface="MS PGothic" pitchFamily="34" charset="-128"/>
              </a:defRPr>
            </a:lvl4pPr>
            <a:lvl5pPr marL="2057400" indent="-228600">
              <a:defRPr sz="3900">
                <a:solidFill>
                  <a:srgbClr val="000066"/>
                </a:solidFill>
                <a:latin typeface="Arial" charset="0"/>
                <a:ea typeface="MS PGothic" pitchFamily="34" charset="-128"/>
              </a:defRPr>
            </a:lvl5pPr>
            <a:lvl6pPr marL="2514600" indent="-228600" eaLnBrk="0" fontAlgn="base" hangingPunct="0">
              <a:spcBef>
                <a:spcPct val="0"/>
              </a:spcBef>
              <a:spcAft>
                <a:spcPct val="0"/>
              </a:spcAft>
              <a:defRPr sz="3900">
                <a:solidFill>
                  <a:srgbClr val="000066"/>
                </a:solidFill>
                <a:latin typeface="Arial" charset="0"/>
                <a:ea typeface="MS PGothic" pitchFamily="34" charset="-128"/>
              </a:defRPr>
            </a:lvl6pPr>
            <a:lvl7pPr marL="2971800" indent="-228600" eaLnBrk="0" fontAlgn="base" hangingPunct="0">
              <a:spcBef>
                <a:spcPct val="0"/>
              </a:spcBef>
              <a:spcAft>
                <a:spcPct val="0"/>
              </a:spcAft>
              <a:defRPr sz="3900">
                <a:solidFill>
                  <a:srgbClr val="000066"/>
                </a:solidFill>
                <a:latin typeface="Arial" charset="0"/>
                <a:ea typeface="MS PGothic" pitchFamily="34" charset="-128"/>
              </a:defRPr>
            </a:lvl7pPr>
            <a:lvl8pPr marL="3429000" indent="-228600" eaLnBrk="0" fontAlgn="base" hangingPunct="0">
              <a:spcBef>
                <a:spcPct val="0"/>
              </a:spcBef>
              <a:spcAft>
                <a:spcPct val="0"/>
              </a:spcAft>
              <a:defRPr sz="3900">
                <a:solidFill>
                  <a:srgbClr val="000066"/>
                </a:solidFill>
                <a:latin typeface="Arial" charset="0"/>
                <a:ea typeface="MS PGothic" pitchFamily="34" charset="-128"/>
              </a:defRPr>
            </a:lvl8pPr>
            <a:lvl9pPr marL="3886200" indent="-228600" eaLnBrk="0" fontAlgn="base" hangingPunct="0">
              <a:spcBef>
                <a:spcPct val="0"/>
              </a:spcBef>
              <a:spcAft>
                <a:spcPct val="0"/>
              </a:spcAft>
              <a:defRPr sz="3900">
                <a:solidFill>
                  <a:srgbClr val="000066"/>
                </a:solidFill>
                <a:latin typeface="Arial" charset="0"/>
                <a:ea typeface="MS PGothic" pitchFamily="34" charset="-128"/>
              </a:defRPr>
            </a:lvl9pPr>
          </a:lstStyle>
          <a:p>
            <a:r>
              <a:rPr lang="en-GB" sz="1100" dirty="0">
                <a:solidFill>
                  <a:srgbClr val="002060"/>
                </a:solidFill>
              </a:rPr>
              <a:t>Vital event monitoring</a:t>
            </a:r>
          </a:p>
        </p:txBody>
      </p:sp>
      <p:sp>
        <p:nvSpPr>
          <p:cNvPr id="95" name="Oval 76"/>
          <p:cNvSpPr>
            <a:spLocks noChangeArrowheads="1"/>
          </p:cNvSpPr>
          <p:nvPr/>
        </p:nvSpPr>
        <p:spPr bwMode="auto">
          <a:xfrm>
            <a:off x="1647392" y="6511123"/>
            <a:ext cx="957339" cy="310819"/>
          </a:xfrm>
          <a:prstGeom prst="ellipse">
            <a:avLst/>
          </a:prstGeom>
          <a:solidFill>
            <a:srgbClr val="D6BBEB"/>
          </a:solidFill>
          <a:ln>
            <a:noFill/>
          </a:ln>
        </p:spPr>
        <p:txBody>
          <a:bodyPr lIns="80147" tIns="40074" rIns="80147" bIns="40074"/>
          <a:lstStyle/>
          <a:p>
            <a:pPr algn="ctr" defTabSz="914179" rtl="1"/>
            <a:r>
              <a:rPr lang="en-US" sz="1000" b="1" dirty="0">
                <a:latin typeface="Calibri" pitchFamily="34" charset="0"/>
                <a:cs typeface="Calibri" pitchFamily="34" charset="0"/>
              </a:rPr>
              <a:t>CRVS SRS</a:t>
            </a:r>
          </a:p>
        </p:txBody>
      </p:sp>
      <p:sp>
        <p:nvSpPr>
          <p:cNvPr id="96" name="Oval 76"/>
          <p:cNvSpPr>
            <a:spLocks noChangeArrowheads="1"/>
          </p:cNvSpPr>
          <p:nvPr/>
        </p:nvSpPr>
        <p:spPr bwMode="auto">
          <a:xfrm>
            <a:off x="3179324" y="6507820"/>
            <a:ext cx="957339" cy="310819"/>
          </a:xfrm>
          <a:prstGeom prst="ellipse">
            <a:avLst/>
          </a:prstGeom>
          <a:solidFill>
            <a:srgbClr val="D6BBEB"/>
          </a:solidFill>
          <a:ln>
            <a:noFill/>
          </a:ln>
        </p:spPr>
        <p:txBody>
          <a:bodyPr lIns="80147" tIns="40074" rIns="80147" bIns="40074"/>
          <a:lstStyle/>
          <a:p>
            <a:pPr algn="ctr" defTabSz="914179" rtl="1"/>
            <a:r>
              <a:rPr lang="en-US" sz="1000" b="1" dirty="0">
                <a:latin typeface="Calibri" pitchFamily="34" charset="0"/>
                <a:cs typeface="Calibri" pitchFamily="34" charset="0"/>
              </a:rPr>
              <a:t>CRVS SRS</a:t>
            </a:r>
          </a:p>
        </p:txBody>
      </p:sp>
      <p:sp>
        <p:nvSpPr>
          <p:cNvPr id="97" name="Oval 76"/>
          <p:cNvSpPr>
            <a:spLocks noChangeArrowheads="1"/>
          </p:cNvSpPr>
          <p:nvPr/>
        </p:nvSpPr>
        <p:spPr bwMode="auto">
          <a:xfrm>
            <a:off x="4714900" y="6547181"/>
            <a:ext cx="957339" cy="310819"/>
          </a:xfrm>
          <a:prstGeom prst="ellipse">
            <a:avLst/>
          </a:prstGeom>
          <a:solidFill>
            <a:srgbClr val="D6BBEB"/>
          </a:solidFill>
          <a:ln>
            <a:noFill/>
          </a:ln>
        </p:spPr>
        <p:txBody>
          <a:bodyPr lIns="80147" tIns="40074" rIns="80147" bIns="40074"/>
          <a:lstStyle/>
          <a:p>
            <a:pPr algn="ctr" defTabSz="914179" rtl="1"/>
            <a:r>
              <a:rPr lang="en-US" sz="1000" b="1" dirty="0">
                <a:latin typeface="Calibri" pitchFamily="34" charset="0"/>
                <a:cs typeface="Calibri" pitchFamily="34" charset="0"/>
              </a:rPr>
              <a:t>CRVS SRS</a:t>
            </a:r>
          </a:p>
        </p:txBody>
      </p:sp>
      <p:sp>
        <p:nvSpPr>
          <p:cNvPr id="98" name="Oval 76"/>
          <p:cNvSpPr>
            <a:spLocks noChangeArrowheads="1"/>
          </p:cNvSpPr>
          <p:nvPr/>
        </p:nvSpPr>
        <p:spPr bwMode="auto">
          <a:xfrm>
            <a:off x="6235311" y="6511123"/>
            <a:ext cx="957339" cy="310819"/>
          </a:xfrm>
          <a:prstGeom prst="ellipse">
            <a:avLst/>
          </a:prstGeom>
          <a:solidFill>
            <a:srgbClr val="D6BBEB"/>
          </a:solidFill>
          <a:ln>
            <a:noFill/>
          </a:ln>
        </p:spPr>
        <p:txBody>
          <a:bodyPr lIns="80147" tIns="40074" rIns="80147" bIns="40074"/>
          <a:lstStyle/>
          <a:p>
            <a:pPr algn="ctr" defTabSz="914179" rtl="1"/>
            <a:r>
              <a:rPr lang="en-US" sz="1000" b="1" dirty="0">
                <a:latin typeface="Calibri" pitchFamily="34" charset="0"/>
                <a:cs typeface="Calibri" pitchFamily="34" charset="0"/>
              </a:rPr>
              <a:t>CRVS SRS</a:t>
            </a:r>
          </a:p>
        </p:txBody>
      </p:sp>
      <p:sp>
        <p:nvSpPr>
          <p:cNvPr id="99" name="Oval 76"/>
          <p:cNvSpPr>
            <a:spLocks noChangeArrowheads="1"/>
          </p:cNvSpPr>
          <p:nvPr/>
        </p:nvSpPr>
        <p:spPr bwMode="auto">
          <a:xfrm>
            <a:off x="7753775" y="6511123"/>
            <a:ext cx="957339" cy="310819"/>
          </a:xfrm>
          <a:prstGeom prst="ellipse">
            <a:avLst/>
          </a:prstGeom>
          <a:solidFill>
            <a:srgbClr val="D6BBEB"/>
          </a:solidFill>
          <a:ln>
            <a:noFill/>
          </a:ln>
        </p:spPr>
        <p:txBody>
          <a:bodyPr lIns="80147" tIns="40074" rIns="80147" bIns="40074"/>
          <a:lstStyle/>
          <a:p>
            <a:pPr algn="ctr" defTabSz="914179" rtl="1"/>
            <a:r>
              <a:rPr lang="en-US" sz="1000" b="1" dirty="0">
                <a:latin typeface="Calibri" pitchFamily="34" charset="0"/>
                <a:cs typeface="Calibri" pitchFamily="34" charset="0"/>
              </a:rPr>
              <a:t>CRVS SRS</a:t>
            </a:r>
          </a:p>
        </p:txBody>
      </p:sp>
      <p:sp>
        <p:nvSpPr>
          <p:cNvPr id="100" name="Oval 76"/>
          <p:cNvSpPr>
            <a:spLocks noChangeArrowheads="1"/>
          </p:cNvSpPr>
          <p:nvPr/>
        </p:nvSpPr>
        <p:spPr bwMode="auto">
          <a:xfrm>
            <a:off x="4566987" y="4772561"/>
            <a:ext cx="1158538" cy="480909"/>
          </a:xfrm>
          <a:prstGeom prst="ellipse">
            <a:avLst/>
          </a:prstGeom>
          <a:solidFill>
            <a:srgbClr val="BAD6AD"/>
          </a:solidFill>
          <a:ln>
            <a:noFill/>
          </a:ln>
        </p:spPr>
        <p:txBody>
          <a:bodyPr lIns="80147" tIns="40074" rIns="80147" bIns="40074"/>
          <a:lstStyle/>
          <a:p>
            <a:pPr algn="ctr" defTabSz="914179" rtl="1"/>
            <a:r>
              <a:rPr lang="en-US" sz="1000" b="1" dirty="0">
                <a:latin typeface="Calibri" pitchFamily="34" charset="0"/>
                <a:cs typeface="Calibri" pitchFamily="34" charset="0"/>
              </a:rPr>
              <a:t>Availability &amp; Readiness</a:t>
            </a:r>
          </a:p>
        </p:txBody>
      </p:sp>
      <p:sp>
        <p:nvSpPr>
          <p:cNvPr id="101" name="Oval 76"/>
          <p:cNvSpPr>
            <a:spLocks noChangeArrowheads="1"/>
          </p:cNvSpPr>
          <p:nvPr/>
        </p:nvSpPr>
        <p:spPr bwMode="auto">
          <a:xfrm>
            <a:off x="7644836" y="4822337"/>
            <a:ext cx="1158538" cy="480909"/>
          </a:xfrm>
          <a:prstGeom prst="ellipse">
            <a:avLst/>
          </a:prstGeom>
          <a:solidFill>
            <a:srgbClr val="BAD6AD"/>
          </a:solidFill>
          <a:ln>
            <a:noFill/>
          </a:ln>
        </p:spPr>
        <p:txBody>
          <a:bodyPr lIns="80147" tIns="40074" rIns="80147" bIns="40074"/>
          <a:lstStyle/>
          <a:p>
            <a:pPr algn="ctr" defTabSz="914179" rtl="1"/>
            <a:r>
              <a:rPr lang="en-US" sz="1000" b="1" dirty="0">
                <a:latin typeface="Calibri" pitchFamily="34" charset="0"/>
                <a:cs typeface="Calibri" pitchFamily="34" charset="0"/>
              </a:rPr>
              <a:t>Availability &amp; Readiness</a:t>
            </a:r>
          </a:p>
        </p:txBody>
      </p:sp>
      <p:sp>
        <p:nvSpPr>
          <p:cNvPr id="102" name="Oval 76"/>
          <p:cNvSpPr>
            <a:spLocks noChangeArrowheads="1"/>
          </p:cNvSpPr>
          <p:nvPr/>
        </p:nvSpPr>
        <p:spPr bwMode="auto">
          <a:xfrm>
            <a:off x="6067594" y="4816715"/>
            <a:ext cx="1285705" cy="480909"/>
          </a:xfrm>
          <a:prstGeom prst="ellipse">
            <a:avLst/>
          </a:prstGeom>
          <a:solidFill>
            <a:srgbClr val="E1EDDB"/>
          </a:solidFill>
          <a:ln>
            <a:noFill/>
          </a:ln>
        </p:spPr>
        <p:txBody>
          <a:bodyPr lIns="80147" tIns="40074" rIns="80147" bIns="40074"/>
          <a:lstStyle/>
          <a:p>
            <a:pPr algn="ctr" defTabSz="914179" rtl="1"/>
            <a:r>
              <a:rPr lang="en-US" sz="1000" b="1" dirty="0">
                <a:latin typeface="Calibri" pitchFamily="34" charset="0"/>
                <a:cs typeface="Calibri" pitchFamily="34" charset="0"/>
              </a:rPr>
              <a:t>Availability &amp; Readiness</a:t>
            </a:r>
          </a:p>
        </p:txBody>
      </p:sp>
      <p:sp>
        <p:nvSpPr>
          <p:cNvPr id="103" name="Oval 76"/>
          <p:cNvSpPr>
            <a:spLocks noChangeArrowheads="1"/>
          </p:cNvSpPr>
          <p:nvPr/>
        </p:nvSpPr>
        <p:spPr bwMode="auto">
          <a:xfrm>
            <a:off x="4717866" y="5351891"/>
            <a:ext cx="954373" cy="480909"/>
          </a:xfrm>
          <a:prstGeom prst="ellipse">
            <a:avLst/>
          </a:prstGeom>
          <a:solidFill>
            <a:srgbClr val="E1C5DE"/>
          </a:solidFill>
          <a:ln>
            <a:noFill/>
          </a:ln>
        </p:spPr>
        <p:txBody>
          <a:bodyPr lIns="80147" tIns="40074" rIns="80147" bIns="40074"/>
          <a:lstStyle/>
          <a:p>
            <a:pPr algn="ctr" defTabSz="914179" rtl="1"/>
            <a:r>
              <a:rPr lang="en-US" sz="1000" b="1" dirty="0">
                <a:latin typeface="Calibri" pitchFamily="34" charset="0"/>
                <a:cs typeface="Calibri" pitchFamily="34" charset="0"/>
              </a:rPr>
              <a:t>Quality of care</a:t>
            </a:r>
          </a:p>
        </p:txBody>
      </p:sp>
      <p:sp>
        <p:nvSpPr>
          <p:cNvPr id="104" name="TextBox 103"/>
          <p:cNvSpPr txBox="1"/>
          <p:nvPr/>
        </p:nvSpPr>
        <p:spPr>
          <a:xfrm>
            <a:off x="3162162" y="2771923"/>
            <a:ext cx="1054632" cy="825913"/>
          </a:xfrm>
          <a:prstGeom prst="rect">
            <a:avLst/>
          </a:prstGeom>
          <a:solidFill>
            <a:srgbClr val="FFC000"/>
          </a:solidFill>
        </p:spPr>
        <p:txBody>
          <a:bodyPr wrap="square" lIns="94662" tIns="94662" rIns="94662" bIns="94662" rtlCol="0" anchor="ctr" anchorCtr="0">
            <a:spAutoFit/>
          </a:bodyPr>
          <a:lstStyle/>
          <a:p>
            <a:pPr algn="ctr"/>
            <a:r>
              <a:rPr lang="en-GB" sz="1000" dirty="0">
                <a:latin typeface="Calibri" panose="020F0502020204030204" pitchFamily="34" charset="0"/>
                <a:cs typeface="Calibri" panose="020F0502020204030204" pitchFamily="34" charset="0"/>
              </a:rPr>
              <a:t>Finance</a:t>
            </a:r>
          </a:p>
          <a:p>
            <a:pPr algn="ctr"/>
            <a:r>
              <a:rPr lang="en-GB" sz="1000" dirty="0">
                <a:latin typeface="Calibri" panose="020F0502020204030204" pitchFamily="34" charset="0"/>
                <a:cs typeface="Calibri" panose="020F0502020204030204" pitchFamily="34" charset="0"/>
              </a:rPr>
              <a:t>HRH</a:t>
            </a:r>
          </a:p>
          <a:p>
            <a:pPr algn="ctr"/>
            <a:r>
              <a:rPr lang="en-GB" sz="1000" dirty="0">
                <a:latin typeface="Calibri" panose="020F0502020204030204" pitchFamily="34" charset="0"/>
                <a:cs typeface="Calibri" panose="020F0502020204030204" pitchFamily="34" charset="0"/>
              </a:rPr>
              <a:t>Infrastructure</a:t>
            </a:r>
          </a:p>
          <a:p>
            <a:pPr algn="ctr"/>
            <a:r>
              <a:rPr lang="en-GB" sz="1000" dirty="0">
                <a:latin typeface="Calibri" panose="020F0502020204030204" pitchFamily="34" charset="0"/>
                <a:cs typeface="Calibri" panose="020F0502020204030204" pitchFamily="34" charset="0"/>
              </a:rPr>
              <a:t>HMIS</a:t>
            </a:r>
          </a:p>
        </p:txBody>
      </p:sp>
      <p:sp>
        <p:nvSpPr>
          <p:cNvPr id="105" name="TextBox 104"/>
          <p:cNvSpPr txBox="1"/>
          <p:nvPr/>
        </p:nvSpPr>
        <p:spPr>
          <a:xfrm>
            <a:off x="4666254" y="2770321"/>
            <a:ext cx="1054632" cy="825913"/>
          </a:xfrm>
          <a:prstGeom prst="rect">
            <a:avLst/>
          </a:prstGeom>
          <a:solidFill>
            <a:srgbClr val="FFC000"/>
          </a:solidFill>
        </p:spPr>
        <p:txBody>
          <a:bodyPr wrap="square" lIns="94662" tIns="94662" rIns="94662" bIns="94662" rtlCol="0" anchor="ctr" anchorCtr="0">
            <a:spAutoFit/>
          </a:bodyPr>
          <a:lstStyle/>
          <a:p>
            <a:pPr algn="ctr"/>
            <a:r>
              <a:rPr lang="en-GB" sz="1000" dirty="0">
                <a:latin typeface="Calibri" panose="020F0502020204030204" pitchFamily="34" charset="0"/>
                <a:cs typeface="Calibri" panose="020F0502020204030204" pitchFamily="34" charset="0"/>
              </a:rPr>
              <a:t>Finance</a:t>
            </a:r>
          </a:p>
          <a:p>
            <a:pPr algn="ctr"/>
            <a:r>
              <a:rPr lang="en-GB" sz="1000" dirty="0">
                <a:latin typeface="Calibri" panose="020F0502020204030204" pitchFamily="34" charset="0"/>
                <a:cs typeface="Calibri" panose="020F0502020204030204" pitchFamily="34" charset="0"/>
              </a:rPr>
              <a:t>HRH</a:t>
            </a:r>
          </a:p>
          <a:p>
            <a:pPr algn="ctr"/>
            <a:r>
              <a:rPr lang="en-GB" sz="1000" dirty="0">
                <a:latin typeface="Calibri" panose="020F0502020204030204" pitchFamily="34" charset="0"/>
                <a:cs typeface="Calibri" panose="020F0502020204030204" pitchFamily="34" charset="0"/>
              </a:rPr>
              <a:t>Infrastructure</a:t>
            </a:r>
          </a:p>
          <a:p>
            <a:pPr algn="ctr"/>
            <a:r>
              <a:rPr lang="en-GB" sz="1000" dirty="0">
                <a:latin typeface="Calibri" panose="020F0502020204030204" pitchFamily="34" charset="0"/>
                <a:cs typeface="Calibri" panose="020F0502020204030204" pitchFamily="34" charset="0"/>
              </a:rPr>
              <a:t>HMIS</a:t>
            </a:r>
          </a:p>
        </p:txBody>
      </p:sp>
      <p:sp>
        <p:nvSpPr>
          <p:cNvPr id="106" name="TextBox 105"/>
          <p:cNvSpPr txBox="1"/>
          <p:nvPr/>
        </p:nvSpPr>
        <p:spPr>
          <a:xfrm>
            <a:off x="6219589" y="2771922"/>
            <a:ext cx="1054632" cy="825913"/>
          </a:xfrm>
          <a:prstGeom prst="rect">
            <a:avLst/>
          </a:prstGeom>
          <a:solidFill>
            <a:srgbClr val="FFC000"/>
          </a:solidFill>
        </p:spPr>
        <p:txBody>
          <a:bodyPr wrap="square" lIns="94662" tIns="94662" rIns="94662" bIns="94662" rtlCol="0" anchor="ctr" anchorCtr="0">
            <a:spAutoFit/>
          </a:bodyPr>
          <a:lstStyle/>
          <a:p>
            <a:pPr algn="ctr"/>
            <a:r>
              <a:rPr lang="en-GB" sz="1000" dirty="0">
                <a:latin typeface="Calibri" panose="020F0502020204030204" pitchFamily="34" charset="0"/>
                <a:cs typeface="Calibri" panose="020F0502020204030204" pitchFamily="34" charset="0"/>
              </a:rPr>
              <a:t>Finance</a:t>
            </a:r>
          </a:p>
          <a:p>
            <a:pPr algn="ctr"/>
            <a:r>
              <a:rPr lang="en-GB" sz="1000" dirty="0">
                <a:latin typeface="Calibri" panose="020F0502020204030204" pitchFamily="34" charset="0"/>
                <a:cs typeface="Calibri" panose="020F0502020204030204" pitchFamily="34" charset="0"/>
              </a:rPr>
              <a:t>HRH</a:t>
            </a:r>
          </a:p>
          <a:p>
            <a:pPr algn="ctr"/>
            <a:r>
              <a:rPr lang="en-GB" sz="1000" dirty="0">
                <a:latin typeface="Calibri" panose="020F0502020204030204" pitchFamily="34" charset="0"/>
                <a:cs typeface="Calibri" panose="020F0502020204030204" pitchFamily="34" charset="0"/>
              </a:rPr>
              <a:t>Infrastructure</a:t>
            </a:r>
          </a:p>
          <a:p>
            <a:pPr algn="ctr"/>
            <a:r>
              <a:rPr lang="en-GB" sz="1000" dirty="0">
                <a:latin typeface="Calibri" panose="020F0502020204030204" pitchFamily="34" charset="0"/>
                <a:cs typeface="Calibri" panose="020F0502020204030204" pitchFamily="34" charset="0"/>
              </a:rPr>
              <a:t>HMIS</a:t>
            </a:r>
          </a:p>
        </p:txBody>
      </p:sp>
      <p:sp>
        <p:nvSpPr>
          <p:cNvPr id="107" name="TextBox 106"/>
          <p:cNvSpPr txBox="1"/>
          <p:nvPr/>
        </p:nvSpPr>
        <p:spPr>
          <a:xfrm>
            <a:off x="7755183" y="2777441"/>
            <a:ext cx="1054632" cy="825913"/>
          </a:xfrm>
          <a:prstGeom prst="rect">
            <a:avLst/>
          </a:prstGeom>
          <a:solidFill>
            <a:srgbClr val="FFC000"/>
          </a:solidFill>
        </p:spPr>
        <p:txBody>
          <a:bodyPr wrap="square" lIns="94662" tIns="94662" rIns="94662" bIns="94662" rtlCol="0" anchor="ctr" anchorCtr="0">
            <a:spAutoFit/>
          </a:bodyPr>
          <a:lstStyle/>
          <a:p>
            <a:pPr algn="ctr"/>
            <a:r>
              <a:rPr lang="en-GB" sz="1000" dirty="0">
                <a:latin typeface="Calibri" panose="020F0502020204030204" pitchFamily="34" charset="0"/>
                <a:cs typeface="Calibri" panose="020F0502020204030204" pitchFamily="34" charset="0"/>
              </a:rPr>
              <a:t>Finance</a:t>
            </a:r>
          </a:p>
          <a:p>
            <a:pPr algn="ctr"/>
            <a:r>
              <a:rPr lang="en-GB" sz="1000" dirty="0">
                <a:latin typeface="Calibri" panose="020F0502020204030204" pitchFamily="34" charset="0"/>
                <a:cs typeface="Calibri" panose="020F0502020204030204" pitchFamily="34" charset="0"/>
              </a:rPr>
              <a:t>HRH</a:t>
            </a:r>
          </a:p>
          <a:p>
            <a:pPr algn="ctr"/>
            <a:r>
              <a:rPr lang="en-GB" sz="1000" dirty="0">
                <a:latin typeface="Calibri" panose="020F0502020204030204" pitchFamily="34" charset="0"/>
                <a:cs typeface="Calibri" panose="020F0502020204030204" pitchFamily="34" charset="0"/>
              </a:rPr>
              <a:t>Infrastructure</a:t>
            </a:r>
          </a:p>
          <a:p>
            <a:pPr algn="ctr"/>
            <a:r>
              <a:rPr lang="en-GB" sz="1000" dirty="0">
                <a:latin typeface="Calibri" panose="020F0502020204030204" pitchFamily="34" charset="0"/>
                <a:cs typeface="Calibri" panose="020F0502020204030204" pitchFamily="34" charset="0"/>
              </a:rPr>
              <a:t>HMIS</a:t>
            </a:r>
          </a:p>
        </p:txBody>
      </p:sp>
      <p:sp>
        <p:nvSpPr>
          <p:cNvPr id="2" name="Rectangle 1"/>
          <p:cNvSpPr/>
          <p:nvPr/>
        </p:nvSpPr>
        <p:spPr>
          <a:xfrm>
            <a:off x="83916" y="4166255"/>
            <a:ext cx="8869583" cy="1634778"/>
          </a:xfrm>
          <a:prstGeom prst="rect">
            <a:avLst/>
          </a:prstGeom>
          <a:noFill/>
          <a:ln w="3175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5" name="Oval 76"/>
          <p:cNvSpPr>
            <a:spLocks noChangeArrowheads="1"/>
          </p:cNvSpPr>
          <p:nvPr/>
        </p:nvSpPr>
        <p:spPr bwMode="auto">
          <a:xfrm>
            <a:off x="3058622" y="5383657"/>
            <a:ext cx="1358085" cy="417376"/>
          </a:xfrm>
          <a:prstGeom prst="ellipse">
            <a:avLst/>
          </a:prstGeom>
          <a:solidFill>
            <a:schemeClr val="accent6">
              <a:lumMod val="20000"/>
              <a:lumOff val="80000"/>
            </a:schemeClr>
          </a:solidFill>
          <a:ln>
            <a:noFill/>
          </a:ln>
        </p:spPr>
        <p:txBody>
          <a:bodyPr lIns="80147" tIns="40074" rIns="80147" bIns="40074"/>
          <a:lstStyle/>
          <a:p>
            <a:pPr algn="ctr" defTabSz="914179" rtl="1"/>
            <a:r>
              <a:rPr lang="en-US" sz="1000" b="1" dirty="0" smtClean="0">
                <a:latin typeface="Calibri" pitchFamily="34" charset="0"/>
                <a:cs typeface="Calibri" pitchFamily="34" charset="0"/>
              </a:rPr>
              <a:t>Management and Finance</a:t>
            </a:r>
            <a:endParaRPr lang="en-US" sz="1000" b="1" dirty="0">
              <a:latin typeface="Calibri" pitchFamily="34" charset="0"/>
              <a:cs typeface="Calibri" pitchFamily="34" charset="0"/>
            </a:endParaRPr>
          </a:p>
        </p:txBody>
      </p:sp>
      <p:sp>
        <p:nvSpPr>
          <p:cNvPr id="86" name="Oval 76"/>
          <p:cNvSpPr>
            <a:spLocks noChangeArrowheads="1"/>
          </p:cNvSpPr>
          <p:nvPr/>
        </p:nvSpPr>
        <p:spPr bwMode="auto">
          <a:xfrm>
            <a:off x="6067862" y="5398406"/>
            <a:ext cx="1358085" cy="417376"/>
          </a:xfrm>
          <a:prstGeom prst="ellipse">
            <a:avLst/>
          </a:prstGeom>
          <a:solidFill>
            <a:schemeClr val="accent6">
              <a:lumMod val="20000"/>
              <a:lumOff val="80000"/>
            </a:schemeClr>
          </a:solidFill>
          <a:ln>
            <a:noFill/>
          </a:ln>
        </p:spPr>
        <p:txBody>
          <a:bodyPr lIns="80147" tIns="40074" rIns="80147" bIns="40074"/>
          <a:lstStyle/>
          <a:p>
            <a:pPr algn="ctr" defTabSz="914179" rtl="1"/>
            <a:r>
              <a:rPr lang="en-US" sz="1000" b="1" dirty="0" smtClean="0">
                <a:latin typeface="Calibri" pitchFamily="34" charset="0"/>
                <a:cs typeface="Calibri" pitchFamily="34" charset="0"/>
              </a:rPr>
              <a:t>Management and Finance</a:t>
            </a:r>
            <a:endParaRPr lang="en-US" sz="1000" b="1" dirty="0">
              <a:latin typeface="Calibri" pitchFamily="34" charset="0"/>
              <a:cs typeface="Calibri" pitchFamily="34" charset="0"/>
            </a:endParaRPr>
          </a:p>
        </p:txBody>
      </p:sp>
    </p:spTree>
    <p:extLst>
      <p:ext uri="{BB962C8B-B14F-4D97-AF65-F5344CB8AC3E}">
        <p14:creationId xmlns:p14="http://schemas.microsoft.com/office/powerpoint/2010/main" val="2926506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2"/>
          <p:cNvSpPr txBox="1">
            <a:spLocks noChangeArrowheads="1"/>
          </p:cNvSpPr>
          <p:nvPr/>
        </p:nvSpPr>
        <p:spPr bwMode="auto">
          <a:xfrm>
            <a:off x="0" y="272390"/>
            <a:ext cx="9029700" cy="769328"/>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smtClean="0">
                <a:solidFill>
                  <a:schemeClr val="bg1"/>
                </a:solidFill>
                <a:latin typeface="Calibri" pitchFamily="34" charset="0"/>
                <a:cs typeface="Arial" charset="0"/>
              </a:rPr>
              <a:t>A recap of previous discussions</a:t>
            </a:r>
          </a:p>
          <a:p>
            <a:pPr algn="ctr" eaLnBrk="1" hangingPunct="1"/>
            <a:r>
              <a:rPr lang="en-GB" sz="2400" b="1" dirty="0" smtClean="0">
                <a:solidFill>
                  <a:srgbClr val="FFC000"/>
                </a:solidFill>
                <a:latin typeface="Calibri" pitchFamily="34" charset="0"/>
                <a:cs typeface="Arial" charset="0"/>
              </a:rPr>
              <a:t>Strengthening quality health services using facility information</a:t>
            </a:r>
            <a:endParaRPr lang="en-US" sz="2400" b="1" dirty="0">
              <a:solidFill>
                <a:srgbClr val="FFFF00"/>
              </a:solidFill>
              <a:latin typeface="Calibri" pitchFamily="34" charset="0"/>
              <a:cs typeface="Arial" charset="0"/>
            </a:endParaRPr>
          </a:p>
        </p:txBody>
      </p:sp>
      <p:graphicFrame>
        <p:nvGraphicFramePr>
          <p:cNvPr id="37" name="Diagram 36"/>
          <p:cNvGraphicFramePr/>
          <p:nvPr>
            <p:extLst>
              <p:ext uri="{D42A27DB-BD31-4B8C-83A1-F6EECF244321}">
                <p14:modId xmlns:p14="http://schemas.microsoft.com/office/powerpoint/2010/main" val="4044838426"/>
              </p:ext>
            </p:extLst>
          </p:nvPr>
        </p:nvGraphicFramePr>
        <p:xfrm>
          <a:off x="276225" y="1177924"/>
          <a:ext cx="8696325" cy="5680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8156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2700" b="1" dirty="0">
                <a:solidFill>
                  <a:schemeClr val="accent1">
                    <a:lumMod val="75000"/>
                  </a:schemeClr>
                </a:solidFill>
              </a:rPr>
              <a:t>An introspective review</a:t>
            </a:r>
            <a:r>
              <a:rPr lang="en-US" sz="2700" dirty="0">
                <a:solidFill>
                  <a:schemeClr val="accent1">
                    <a:lumMod val="75000"/>
                  </a:schemeClr>
                </a:solidFill>
              </a:rPr>
              <a:t> of </a:t>
            </a:r>
            <a:r>
              <a:rPr lang="en-GB" sz="2700" dirty="0">
                <a:solidFill>
                  <a:schemeClr val="accent1">
                    <a:lumMod val="75000"/>
                  </a:schemeClr>
                </a:solidFill>
              </a:rPr>
              <a:t>results within a </a:t>
            </a:r>
            <a:r>
              <a:rPr lang="en-GB" sz="2700" dirty="0" smtClean="0">
                <a:solidFill>
                  <a:schemeClr val="accent1">
                    <a:lumMod val="75000"/>
                  </a:schemeClr>
                </a:solidFill>
              </a:rPr>
              <a:t>country……..</a:t>
            </a:r>
            <a:br>
              <a:rPr lang="en-GB" sz="2700" dirty="0" smtClean="0">
                <a:solidFill>
                  <a:schemeClr val="accent1">
                    <a:lumMod val="75000"/>
                  </a:schemeClr>
                </a:solidFill>
              </a:rPr>
            </a:br>
            <a:r>
              <a:rPr lang="en-GB" sz="2700" dirty="0" smtClean="0">
                <a:solidFill>
                  <a:schemeClr val="accent1">
                    <a:lumMod val="75000"/>
                  </a:schemeClr>
                </a:solidFill>
              </a:rPr>
              <a:t>Sierra Leone (2011-2017) </a:t>
            </a:r>
            <a:r>
              <a:rPr lang="en-GB" dirty="0"/>
              <a:t/>
            </a:r>
            <a:br>
              <a:rPr lang="en-GB" dirty="0"/>
            </a:br>
            <a:endParaRPr lang="en-GB"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519034"/>
            <a:ext cx="9144000" cy="492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979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2"/>
          <p:cNvSpPr txBox="1">
            <a:spLocks noChangeArrowheads="1"/>
          </p:cNvSpPr>
          <p:nvPr/>
        </p:nvSpPr>
        <p:spPr bwMode="auto">
          <a:xfrm>
            <a:off x="0" y="272390"/>
            <a:ext cx="9029700" cy="1138660"/>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smtClean="0">
                <a:solidFill>
                  <a:schemeClr val="bg1"/>
                </a:solidFill>
                <a:latin typeface="Calibri" pitchFamily="34" charset="0"/>
                <a:cs typeface="Arial" charset="0"/>
              </a:rPr>
              <a:t>A recap of previous discussion</a:t>
            </a:r>
          </a:p>
          <a:p>
            <a:pPr algn="ctr" eaLnBrk="1" hangingPunct="1"/>
            <a:r>
              <a:rPr lang="en-US" sz="2800" b="1" dirty="0" smtClean="0">
                <a:solidFill>
                  <a:srgbClr val="FFC000"/>
                </a:solidFill>
                <a:latin typeface="Calibri" pitchFamily="34" charset="0"/>
                <a:cs typeface="Arial" charset="0"/>
              </a:rPr>
              <a:t>A harmonized modular approach to HFA</a:t>
            </a:r>
          </a:p>
          <a:p>
            <a:pPr algn="ctr" eaLnBrk="1" hangingPunct="1"/>
            <a:r>
              <a:rPr lang="en-GB" sz="2000" b="1" dirty="0" smtClean="0">
                <a:solidFill>
                  <a:srgbClr val="FFFF00"/>
                </a:solidFill>
                <a:latin typeface="Calibri" pitchFamily="34" charset="0"/>
                <a:cs typeface="Arial" charset="0"/>
              </a:rPr>
              <a:t>(building on existing facility surveys)</a:t>
            </a:r>
            <a:endParaRPr lang="en-US" sz="2000" b="1" dirty="0">
              <a:solidFill>
                <a:srgbClr val="FFFF00"/>
              </a:solidFill>
              <a:latin typeface="Calibri" pitchFamily="34" charset="0"/>
              <a:cs typeface="Arial" charset="0"/>
            </a:endParaRPr>
          </a:p>
        </p:txBody>
      </p:sp>
      <p:grpSp>
        <p:nvGrpSpPr>
          <p:cNvPr id="5" name="Group 4"/>
          <p:cNvGrpSpPr/>
          <p:nvPr/>
        </p:nvGrpSpPr>
        <p:grpSpPr>
          <a:xfrm>
            <a:off x="960458" y="1570558"/>
            <a:ext cx="6956821" cy="4924075"/>
            <a:chOff x="932786" y="1340768"/>
            <a:chExt cx="6693693" cy="4544726"/>
          </a:xfrm>
        </p:grpSpPr>
        <p:sp>
          <p:nvSpPr>
            <p:cNvPr id="6" name="Rounded Rectangle 5"/>
            <p:cNvSpPr/>
            <p:nvPr/>
          </p:nvSpPr>
          <p:spPr>
            <a:xfrm>
              <a:off x="932787" y="5593480"/>
              <a:ext cx="6693692" cy="292014"/>
            </a:xfrm>
            <a:prstGeom prst="roundRect">
              <a:avLst/>
            </a:prstGeom>
            <a:pattFill prst="trellis">
              <a:fgClr>
                <a:schemeClr val="accent6">
                  <a:lumMod val="40000"/>
                  <a:lumOff val="60000"/>
                </a:schemeClr>
              </a:fgClr>
              <a:bgClr>
                <a:schemeClr val="bg1"/>
              </a:bgClr>
            </a:patt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Health Resources Availability Mapping </a:t>
              </a:r>
              <a:r>
                <a:rPr lang="en-US" sz="1200" dirty="0" smtClean="0">
                  <a:solidFill>
                    <a:schemeClr val="tx2"/>
                  </a:solidFill>
                </a:rPr>
                <a:t>System </a:t>
              </a:r>
              <a:r>
                <a:rPr lang="en-GB" sz="1200" dirty="0" smtClean="0">
                  <a:solidFill>
                    <a:schemeClr val="tx2"/>
                  </a:solidFill>
                </a:rPr>
                <a:t>(</a:t>
              </a:r>
              <a:r>
                <a:rPr lang="en-GB" sz="1200" dirty="0" err="1" smtClean="0">
                  <a:solidFill>
                    <a:schemeClr val="tx2"/>
                  </a:solidFill>
                </a:rPr>
                <a:t>HeRAMS</a:t>
              </a:r>
              <a:r>
                <a:rPr lang="en-GB" sz="1200" dirty="0">
                  <a:solidFill>
                    <a:schemeClr val="tx2"/>
                  </a:solidFill>
                </a:rPr>
                <a:t>)</a:t>
              </a:r>
            </a:p>
          </p:txBody>
        </p:sp>
        <p:cxnSp>
          <p:nvCxnSpPr>
            <p:cNvPr id="7" name="Straight Connector 6"/>
            <p:cNvCxnSpPr>
              <a:cxnSpLocks noChangeAspect="1"/>
            </p:cNvCxnSpPr>
            <p:nvPr/>
          </p:nvCxnSpPr>
          <p:spPr>
            <a:xfrm>
              <a:off x="6294462" y="1703324"/>
              <a:ext cx="0" cy="3541366"/>
            </a:xfrm>
            <a:prstGeom prst="line">
              <a:avLst/>
            </a:prstGeom>
            <a:ln w="25400">
              <a:solidFill>
                <a:schemeClr val="accent1">
                  <a:alpha val="33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Rounded Rectangle 7"/>
            <p:cNvSpPr>
              <a:spLocks noChangeAspect="1"/>
            </p:cNvSpPr>
            <p:nvPr/>
          </p:nvSpPr>
          <p:spPr>
            <a:xfrm>
              <a:off x="986786" y="4327775"/>
              <a:ext cx="1080000" cy="651378"/>
            </a:xfrm>
            <a:prstGeom prst="roundRect">
              <a:avLst/>
            </a:prstGeom>
            <a:solidFill>
              <a:schemeClr val="accent1">
                <a:lumMod val="60000"/>
                <a:lumOff val="40000"/>
              </a:schemeClr>
            </a:solid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900"/>
                </a:spcBef>
                <a:spcAft>
                  <a:spcPts val="1200"/>
                </a:spcAft>
              </a:pPr>
              <a:r>
                <a:rPr lang="en-GB" sz="1000" dirty="0" smtClean="0">
                  <a:solidFill>
                    <a:srgbClr val="002060"/>
                  </a:solidFill>
                  <a:effectLst/>
                  <a:ea typeface="SimSun"/>
                  <a:cs typeface="Arial"/>
                </a:rPr>
                <a:t>Services offered</a:t>
              </a:r>
              <a:r>
                <a:rPr lang="en-GB" sz="1000" dirty="0">
                  <a:solidFill>
                    <a:srgbClr val="002060"/>
                  </a:solidFill>
                  <a:effectLst/>
                  <a:ea typeface="SimSun"/>
                  <a:cs typeface="Arial"/>
                </a:rPr>
                <a:t> </a:t>
              </a:r>
              <a:endParaRPr lang="en-GB" sz="1000" dirty="0">
                <a:effectLst/>
                <a:ea typeface="SimSun"/>
                <a:cs typeface="Arial"/>
              </a:endParaRPr>
            </a:p>
          </p:txBody>
        </p:sp>
        <p:sp>
          <p:nvSpPr>
            <p:cNvPr id="9" name="Rounded Rectangle 8"/>
            <p:cNvSpPr/>
            <p:nvPr/>
          </p:nvSpPr>
          <p:spPr>
            <a:xfrm>
              <a:off x="986786" y="1439707"/>
              <a:ext cx="1080000" cy="720000"/>
            </a:xfrm>
            <a:prstGeom prst="roundRect">
              <a:avLst/>
            </a:prstGeom>
            <a:solidFill>
              <a:schemeClr val="accent1">
                <a:lumMod val="60000"/>
                <a:lumOff val="40000"/>
              </a:schemeClr>
            </a:solid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900"/>
                </a:spcBef>
                <a:spcAft>
                  <a:spcPts val="1200"/>
                </a:spcAft>
              </a:pPr>
              <a:r>
                <a:rPr lang="en-GB" sz="1200" b="1" cap="all" dirty="0">
                  <a:solidFill>
                    <a:srgbClr val="002060"/>
                  </a:solidFill>
                  <a:effectLst/>
                  <a:ea typeface="SimSun"/>
                  <a:cs typeface="Arial"/>
                </a:rPr>
                <a:t>availability </a:t>
              </a:r>
              <a:endParaRPr lang="en-GB" sz="1200" dirty="0">
                <a:effectLst/>
                <a:ea typeface="SimSun"/>
                <a:cs typeface="Arial"/>
              </a:endParaRPr>
            </a:p>
          </p:txBody>
        </p:sp>
        <p:sp>
          <p:nvSpPr>
            <p:cNvPr id="10" name="Rounded Rectangle 9"/>
            <p:cNvSpPr/>
            <p:nvPr/>
          </p:nvSpPr>
          <p:spPr>
            <a:xfrm>
              <a:off x="986786" y="2276872"/>
              <a:ext cx="1080000" cy="581327"/>
            </a:xfrm>
            <a:prstGeom prst="roundRect">
              <a:avLst/>
            </a:prstGeom>
            <a:solidFill>
              <a:schemeClr val="accent1">
                <a:lumMod val="60000"/>
                <a:lumOff val="40000"/>
              </a:schemeClr>
            </a:solid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900"/>
                </a:spcBef>
                <a:spcAft>
                  <a:spcPts val="1200"/>
                </a:spcAft>
              </a:pPr>
              <a:r>
                <a:rPr lang="en-GB" sz="1000" dirty="0" smtClean="0">
                  <a:solidFill>
                    <a:srgbClr val="002060"/>
                  </a:solidFill>
                  <a:effectLst/>
                  <a:ea typeface="SimSun"/>
                  <a:cs typeface="Arial"/>
                </a:rPr>
                <a:t>Infrastructure &amp;  </a:t>
              </a:r>
              <a:r>
                <a:rPr lang="en-GB" sz="1000" dirty="0">
                  <a:solidFill>
                    <a:srgbClr val="002060"/>
                  </a:solidFill>
                  <a:effectLst/>
                  <a:ea typeface="SimSun"/>
                  <a:cs typeface="Arial"/>
                </a:rPr>
                <a:t>amenities</a:t>
              </a:r>
              <a:endParaRPr lang="en-GB" sz="1000" dirty="0">
                <a:effectLst/>
                <a:ea typeface="SimSun"/>
                <a:cs typeface="Arial"/>
              </a:endParaRPr>
            </a:p>
          </p:txBody>
        </p:sp>
        <p:sp>
          <p:nvSpPr>
            <p:cNvPr id="11" name="Rounded Rectangle 10"/>
            <p:cNvSpPr/>
            <p:nvPr/>
          </p:nvSpPr>
          <p:spPr>
            <a:xfrm>
              <a:off x="986786" y="3593514"/>
              <a:ext cx="1080000" cy="595610"/>
            </a:xfrm>
            <a:prstGeom prst="roundRect">
              <a:avLst/>
            </a:prstGeom>
            <a:solidFill>
              <a:schemeClr val="accent1">
                <a:lumMod val="60000"/>
                <a:lumOff val="40000"/>
              </a:schemeClr>
            </a:solid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900"/>
                </a:spcBef>
                <a:spcAft>
                  <a:spcPts val="1200"/>
                </a:spcAft>
              </a:pPr>
              <a:r>
                <a:rPr lang="en-GB" sz="1000" dirty="0" smtClean="0">
                  <a:solidFill>
                    <a:srgbClr val="002060"/>
                  </a:solidFill>
                  <a:effectLst/>
                  <a:ea typeface="SimSun"/>
                  <a:cs typeface="Arial"/>
                </a:rPr>
                <a:t>Diagnostics &amp; treatments procedures</a:t>
              </a:r>
              <a:r>
                <a:rPr lang="en-GB" sz="1000" dirty="0">
                  <a:solidFill>
                    <a:srgbClr val="002060"/>
                  </a:solidFill>
                  <a:effectLst/>
                  <a:ea typeface="SimSun"/>
                  <a:cs typeface="Arial"/>
                </a:rPr>
                <a:t> </a:t>
              </a:r>
              <a:endParaRPr lang="en-GB" sz="1000" dirty="0">
                <a:effectLst/>
                <a:ea typeface="SimSun"/>
                <a:cs typeface="Arial"/>
              </a:endParaRPr>
            </a:p>
          </p:txBody>
        </p:sp>
        <p:sp>
          <p:nvSpPr>
            <p:cNvPr id="12" name="Rounded Rectangle 11"/>
            <p:cNvSpPr/>
            <p:nvPr/>
          </p:nvSpPr>
          <p:spPr>
            <a:xfrm>
              <a:off x="986786" y="2996849"/>
              <a:ext cx="1080000" cy="458015"/>
            </a:xfrm>
            <a:prstGeom prst="roundRect">
              <a:avLst/>
            </a:prstGeom>
            <a:solidFill>
              <a:schemeClr val="accent1">
                <a:lumMod val="60000"/>
                <a:lumOff val="40000"/>
              </a:schemeClr>
            </a:solid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900"/>
                </a:spcBef>
                <a:spcAft>
                  <a:spcPts val="1200"/>
                </a:spcAft>
              </a:pPr>
              <a:r>
                <a:rPr lang="en-GB" sz="1000">
                  <a:solidFill>
                    <a:srgbClr val="002060"/>
                  </a:solidFill>
                  <a:effectLst/>
                  <a:ea typeface="SimSun"/>
                  <a:cs typeface="Arial"/>
                </a:rPr>
                <a:t>Staff and beds</a:t>
              </a:r>
              <a:endParaRPr lang="en-GB" sz="1000">
                <a:effectLst/>
                <a:ea typeface="SimSun"/>
                <a:cs typeface="Arial"/>
              </a:endParaRPr>
            </a:p>
          </p:txBody>
        </p:sp>
        <p:sp>
          <p:nvSpPr>
            <p:cNvPr id="13" name="Rounded Rectangle 12"/>
            <p:cNvSpPr/>
            <p:nvPr/>
          </p:nvSpPr>
          <p:spPr>
            <a:xfrm>
              <a:off x="932786" y="1363768"/>
              <a:ext cx="1188000" cy="4082625"/>
            </a:xfrm>
            <a:prstGeom prst="roundRect">
              <a:avLst/>
            </a:prstGeom>
            <a:no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000"/>
            </a:p>
          </p:txBody>
        </p:sp>
        <p:sp>
          <p:nvSpPr>
            <p:cNvPr id="14" name="Rounded Rectangle 13"/>
            <p:cNvSpPr/>
            <p:nvPr/>
          </p:nvSpPr>
          <p:spPr>
            <a:xfrm>
              <a:off x="6492478" y="1439707"/>
              <a:ext cx="1080000" cy="720000"/>
            </a:xfrm>
            <a:prstGeom prst="roundRect">
              <a:avLst/>
            </a:prstGeom>
            <a:solidFill>
              <a:schemeClr val="accent2">
                <a:lumMod val="40000"/>
                <a:lumOff val="60000"/>
              </a:schemeClr>
            </a:solid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900"/>
                </a:spcBef>
                <a:spcAft>
                  <a:spcPts val="1200"/>
                </a:spcAft>
              </a:pPr>
              <a:r>
                <a:rPr lang="en-GB" sz="1200" b="1" cap="all" dirty="0" smtClean="0">
                  <a:solidFill>
                    <a:srgbClr val="002060"/>
                  </a:solidFill>
                  <a:ea typeface="SimSun"/>
                  <a:cs typeface="Arial"/>
                </a:rPr>
                <a:t>DATA VERIFICATION</a:t>
              </a:r>
              <a:endParaRPr lang="en-GB" sz="1200" dirty="0">
                <a:effectLst/>
                <a:ea typeface="SimSun"/>
                <a:cs typeface="Arial"/>
              </a:endParaRPr>
            </a:p>
          </p:txBody>
        </p:sp>
        <p:sp>
          <p:nvSpPr>
            <p:cNvPr id="15" name="Rounded Rectangle 14"/>
            <p:cNvSpPr/>
            <p:nvPr/>
          </p:nvSpPr>
          <p:spPr>
            <a:xfrm>
              <a:off x="6492478" y="2276872"/>
              <a:ext cx="1080000" cy="509268"/>
            </a:xfrm>
            <a:prstGeom prst="roundRect">
              <a:avLst/>
            </a:prstGeom>
            <a:solidFill>
              <a:schemeClr val="accent2">
                <a:lumMod val="40000"/>
                <a:lumOff val="60000"/>
              </a:schemeClr>
            </a:solid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900"/>
                </a:spcBef>
                <a:spcAft>
                  <a:spcPts val="1200"/>
                </a:spcAft>
              </a:pPr>
              <a:r>
                <a:rPr lang="en-GB" sz="1000" dirty="0">
                  <a:solidFill>
                    <a:srgbClr val="002060"/>
                  </a:solidFill>
                  <a:effectLst/>
                  <a:ea typeface="SimSun"/>
                  <a:cs typeface="Arial"/>
                </a:rPr>
                <a:t>Cross-cutting</a:t>
              </a:r>
              <a:endParaRPr lang="en-GB" sz="1000" dirty="0">
                <a:effectLst/>
                <a:ea typeface="SimSun"/>
                <a:cs typeface="Arial"/>
              </a:endParaRPr>
            </a:p>
          </p:txBody>
        </p:sp>
        <p:sp>
          <p:nvSpPr>
            <p:cNvPr id="16" name="Rounded Rectangle 15"/>
            <p:cNvSpPr/>
            <p:nvPr/>
          </p:nvSpPr>
          <p:spPr>
            <a:xfrm>
              <a:off x="6492478" y="2931056"/>
              <a:ext cx="1080000" cy="523808"/>
            </a:xfrm>
            <a:prstGeom prst="roundRect">
              <a:avLst/>
            </a:prstGeom>
            <a:solidFill>
              <a:schemeClr val="accent2">
                <a:lumMod val="40000"/>
                <a:lumOff val="60000"/>
              </a:schemeClr>
            </a:solid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900"/>
                </a:spcBef>
                <a:spcAft>
                  <a:spcPts val="1200"/>
                </a:spcAft>
              </a:pPr>
              <a:r>
                <a:rPr lang="en-GB" sz="1000" dirty="0">
                  <a:solidFill>
                    <a:srgbClr val="002060"/>
                  </a:solidFill>
                  <a:effectLst/>
                  <a:ea typeface="SimSun"/>
                  <a:cs typeface="Arial"/>
                </a:rPr>
                <a:t>Programme specific</a:t>
              </a:r>
              <a:endParaRPr lang="en-GB" sz="1000" dirty="0">
                <a:effectLst/>
                <a:ea typeface="SimSun"/>
                <a:cs typeface="Arial"/>
              </a:endParaRPr>
            </a:p>
          </p:txBody>
        </p:sp>
        <p:sp>
          <p:nvSpPr>
            <p:cNvPr id="17" name="Rounded Rectangle 16"/>
            <p:cNvSpPr/>
            <p:nvPr/>
          </p:nvSpPr>
          <p:spPr>
            <a:xfrm>
              <a:off x="6438478" y="1348595"/>
              <a:ext cx="1188000" cy="4074196"/>
            </a:xfrm>
            <a:prstGeom prst="roundRect">
              <a:avLst/>
            </a:prstGeom>
            <a:no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000"/>
            </a:p>
          </p:txBody>
        </p:sp>
        <p:sp>
          <p:nvSpPr>
            <p:cNvPr id="18" name="Rounded Rectangle 17"/>
            <p:cNvSpPr/>
            <p:nvPr/>
          </p:nvSpPr>
          <p:spPr>
            <a:xfrm>
              <a:off x="2363056" y="4699144"/>
              <a:ext cx="1080000" cy="458048"/>
            </a:xfrm>
            <a:prstGeom prst="roundRect">
              <a:avLst/>
            </a:prstGeom>
            <a:solidFill>
              <a:schemeClr val="accent4">
                <a:lumMod val="20000"/>
                <a:lumOff val="80000"/>
              </a:schemeClr>
            </a:solid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900"/>
                </a:spcBef>
                <a:spcAft>
                  <a:spcPts val="1200"/>
                </a:spcAft>
              </a:pPr>
              <a:r>
                <a:rPr lang="en-GB" sz="1000" dirty="0">
                  <a:solidFill>
                    <a:srgbClr val="002060"/>
                  </a:solidFill>
                  <a:effectLst/>
                  <a:ea typeface="SimSun"/>
                  <a:cs typeface="Arial"/>
                </a:rPr>
                <a:t>Provider knowledge</a:t>
              </a:r>
              <a:endParaRPr lang="en-GB" sz="1100" dirty="0">
                <a:effectLst/>
                <a:ea typeface="SimSun"/>
                <a:cs typeface="Arial"/>
              </a:endParaRPr>
            </a:p>
          </p:txBody>
        </p:sp>
        <p:sp>
          <p:nvSpPr>
            <p:cNvPr id="19" name="Rounded Rectangle 18"/>
            <p:cNvSpPr/>
            <p:nvPr/>
          </p:nvSpPr>
          <p:spPr>
            <a:xfrm>
              <a:off x="2363056" y="2276872"/>
              <a:ext cx="1080000" cy="530242"/>
            </a:xfrm>
            <a:prstGeom prst="roundRect">
              <a:avLst/>
            </a:prstGeom>
            <a:solidFill>
              <a:schemeClr val="accent4">
                <a:lumMod val="20000"/>
                <a:lumOff val="80000"/>
              </a:schemeClr>
            </a:solid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900"/>
                </a:spcBef>
                <a:spcAft>
                  <a:spcPts val="1200"/>
                </a:spcAft>
              </a:pPr>
              <a:r>
                <a:rPr lang="en-GB" sz="1000" dirty="0" smtClean="0">
                  <a:solidFill>
                    <a:srgbClr val="002060"/>
                  </a:solidFill>
                  <a:effectLst/>
                  <a:ea typeface="SimSun"/>
                  <a:cs typeface="Arial"/>
                </a:rPr>
                <a:t>General readiness</a:t>
              </a:r>
              <a:endParaRPr lang="en-GB" sz="1000" dirty="0">
                <a:effectLst/>
                <a:ea typeface="SimSun"/>
                <a:cs typeface="Arial"/>
              </a:endParaRPr>
            </a:p>
          </p:txBody>
        </p:sp>
        <p:sp>
          <p:nvSpPr>
            <p:cNvPr id="20" name="Rounded Rectangle 19"/>
            <p:cNvSpPr/>
            <p:nvPr/>
          </p:nvSpPr>
          <p:spPr>
            <a:xfrm>
              <a:off x="2363056" y="1439707"/>
              <a:ext cx="1080000" cy="720000"/>
            </a:xfrm>
            <a:prstGeom prst="roundRect">
              <a:avLst/>
            </a:prstGeom>
            <a:solidFill>
              <a:schemeClr val="accent4">
                <a:lumMod val="20000"/>
                <a:lumOff val="80000"/>
              </a:schemeClr>
            </a:solid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ctr" anchorCtr="0" forceAA="0" compatLnSpc="1">
              <a:prstTxWarp prst="textNoShape">
                <a:avLst/>
              </a:prstTxWarp>
              <a:noAutofit/>
            </a:bodyPr>
            <a:lstStyle/>
            <a:p>
              <a:pPr algn="ctr">
                <a:lnSpc>
                  <a:spcPts val="1200"/>
                </a:lnSpc>
                <a:spcBef>
                  <a:spcPts val="900"/>
                </a:spcBef>
                <a:spcAft>
                  <a:spcPts val="1200"/>
                </a:spcAft>
              </a:pPr>
              <a:r>
                <a:rPr lang="en-GB" sz="1400" b="1" cap="all" dirty="0">
                  <a:solidFill>
                    <a:srgbClr val="002060"/>
                  </a:solidFill>
                  <a:effectLst/>
                  <a:ea typeface="SimSun"/>
                  <a:cs typeface="Arial"/>
                </a:rPr>
                <a:t>r</a:t>
              </a:r>
              <a:r>
                <a:rPr lang="en-GB" sz="1200" b="1" cap="all" dirty="0">
                  <a:solidFill>
                    <a:srgbClr val="002060"/>
                  </a:solidFill>
                  <a:effectLst/>
                  <a:ea typeface="SimSun"/>
                  <a:cs typeface="Arial"/>
                </a:rPr>
                <a:t>eadiness</a:t>
              </a:r>
              <a:endParaRPr lang="en-GB" sz="1200" dirty="0">
                <a:effectLst/>
                <a:ea typeface="SimSun"/>
                <a:cs typeface="Arial"/>
              </a:endParaRPr>
            </a:p>
          </p:txBody>
        </p:sp>
        <p:sp>
          <p:nvSpPr>
            <p:cNvPr id="21" name="Rounded Rectangle 20"/>
            <p:cNvSpPr/>
            <p:nvPr/>
          </p:nvSpPr>
          <p:spPr>
            <a:xfrm>
              <a:off x="2309056" y="1360099"/>
              <a:ext cx="1188000" cy="4067574"/>
            </a:xfrm>
            <a:prstGeom prst="roundRect">
              <a:avLst/>
            </a:prstGeom>
            <a:no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Rounded Rectangle 21"/>
            <p:cNvSpPr/>
            <p:nvPr/>
          </p:nvSpPr>
          <p:spPr>
            <a:xfrm>
              <a:off x="2363056" y="2954004"/>
              <a:ext cx="1080000" cy="507681"/>
            </a:xfrm>
            <a:prstGeom prst="roundRect">
              <a:avLst/>
            </a:prstGeom>
            <a:solidFill>
              <a:schemeClr val="accent4">
                <a:lumMod val="20000"/>
                <a:lumOff val="80000"/>
              </a:schemeClr>
            </a:solid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900"/>
                </a:spcBef>
                <a:spcAft>
                  <a:spcPts val="1200"/>
                </a:spcAft>
              </a:pPr>
              <a:r>
                <a:rPr lang="en-GB" sz="1000" dirty="0" smtClean="0">
                  <a:solidFill>
                    <a:srgbClr val="002060"/>
                  </a:solidFill>
                  <a:effectLst/>
                  <a:ea typeface="SimSun"/>
                  <a:cs typeface="Arial"/>
                </a:rPr>
                <a:t>Service-specific readiness</a:t>
              </a:r>
              <a:endParaRPr lang="en-GB" sz="1000" dirty="0">
                <a:effectLst/>
                <a:ea typeface="SimSun"/>
                <a:cs typeface="Arial"/>
              </a:endParaRPr>
            </a:p>
          </p:txBody>
        </p:sp>
        <p:sp>
          <p:nvSpPr>
            <p:cNvPr id="23" name="Rounded Rectangle 22"/>
            <p:cNvSpPr/>
            <p:nvPr/>
          </p:nvSpPr>
          <p:spPr>
            <a:xfrm>
              <a:off x="3740886" y="1439707"/>
              <a:ext cx="1080000" cy="720000"/>
            </a:xfrm>
            <a:prstGeom prst="roundRect">
              <a:avLst/>
            </a:prstGeom>
            <a:solidFill>
              <a:schemeClr val="bg2">
                <a:lumMod val="75000"/>
              </a:schemeClr>
            </a:solid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ctr" anchorCtr="0" forceAA="0" compatLnSpc="1">
              <a:prstTxWarp prst="textNoShape">
                <a:avLst/>
              </a:prstTxWarp>
              <a:noAutofit/>
            </a:bodyPr>
            <a:lstStyle/>
            <a:p>
              <a:pPr algn="ctr">
                <a:lnSpc>
                  <a:spcPts val="1200"/>
                </a:lnSpc>
                <a:spcBef>
                  <a:spcPts val="900"/>
                </a:spcBef>
                <a:spcAft>
                  <a:spcPts val="1200"/>
                </a:spcAft>
              </a:pPr>
              <a:r>
                <a:rPr lang="en-GB" sz="1200" b="1" cap="all" dirty="0">
                  <a:solidFill>
                    <a:srgbClr val="002060"/>
                  </a:solidFill>
                  <a:ea typeface="SimSun"/>
                  <a:cs typeface="Arial"/>
                </a:rPr>
                <a:t>Quality &amp; safety</a:t>
              </a:r>
            </a:p>
          </p:txBody>
        </p:sp>
        <p:sp>
          <p:nvSpPr>
            <p:cNvPr id="24" name="Rounded Rectangle 23"/>
            <p:cNvSpPr/>
            <p:nvPr/>
          </p:nvSpPr>
          <p:spPr>
            <a:xfrm>
              <a:off x="3740886" y="2276872"/>
              <a:ext cx="1080000" cy="530241"/>
            </a:xfrm>
            <a:prstGeom prst="roundRect">
              <a:avLst/>
            </a:prstGeom>
            <a:solidFill>
              <a:schemeClr val="bg2">
                <a:lumMod val="75000"/>
              </a:schemeClr>
            </a:solid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900"/>
                </a:spcBef>
                <a:spcAft>
                  <a:spcPts val="0"/>
                </a:spcAft>
              </a:pPr>
              <a:r>
                <a:rPr lang="en-GB" sz="1000" dirty="0" smtClean="0">
                  <a:solidFill>
                    <a:srgbClr val="002060"/>
                  </a:solidFill>
                  <a:effectLst/>
                  <a:ea typeface="SimSun"/>
                  <a:cs typeface="Arial"/>
                </a:rPr>
                <a:t>General and cross-cutting</a:t>
              </a:r>
              <a:endParaRPr lang="en-GB" sz="1000" dirty="0">
                <a:effectLst/>
                <a:ea typeface="SimSun"/>
                <a:cs typeface="Arial"/>
              </a:endParaRPr>
            </a:p>
          </p:txBody>
        </p:sp>
        <p:sp>
          <p:nvSpPr>
            <p:cNvPr id="25" name="Rounded Rectangle 24"/>
            <p:cNvSpPr/>
            <p:nvPr/>
          </p:nvSpPr>
          <p:spPr>
            <a:xfrm>
              <a:off x="3686886" y="1340768"/>
              <a:ext cx="1188000" cy="4082023"/>
            </a:xfrm>
            <a:prstGeom prst="roundRect">
              <a:avLst/>
            </a:prstGeom>
            <a:no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Rounded Rectangle 25"/>
            <p:cNvSpPr/>
            <p:nvPr/>
          </p:nvSpPr>
          <p:spPr>
            <a:xfrm>
              <a:off x="3740886" y="3657588"/>
              <a:ext cx="1080000" cy="512484"/>
            </a:xfrm>
            <a:prstGeom prst="roundRect">
              <a:avLst/>
            </a:prstGeom>
            <a:solidFill>
              <a:schemeClr val="bg2">
                <a:lumMod val="75000"/>
              </a:schemeClr>
            </a:solid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900"/>
                </a:spcBef>
              </a:pPr>
              <a:r>
                <a:rPr lang="en-GB" sz="1000" dirty="0">
                  <a:solidFill>
                    <a:srgbClr val="002060"/>
                  </a:solidFill>
                  <a:ea typeface="SimSun"/>
                  <a:cs typeface="Arial"/>
                </a:rPr>
                <a:t>Patient outcomes</a:t>
              </a:r>
            </a:p>
          </p:txBody>
        </p:sp>
        <p:sp>
          <p:nvSpPr>
            <p:cNvPr id="27" name="Rounded Rectangle 26"/>
            <p:cNvSpPr/>
            <p:nvPr/>
          </p:nvSpPr>
          <p:spPr>
            <a:xfrm>
              <a:off x="3740886" y="4330189"/>
              <a:ext cx="1080000" cy="444127"/>
            </a:xfrm>
            <a:prstGeom prst="roundRect">
              <a:avLst/>
            </a:prstGeom>
            <a:solidFill>
              <a:schemeClr val="bg2">
                <a:lumMod val="75000"/>
              </a:schemeClr>
            </a:solid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900"/>
                </a:spcBef>
              </a:pPr>
              <a:r>
                <a:rPr lang="en-GB" sz="1000" dirty="0">
                  <a:solidFill>
                    <a:srgbClr val="002060"/>
                  </a:solidFill>
                  <a:ea typeface="SimSun"/>
                  <a:cs typeface="Arial"/>
                </a:rPr>
                <a:t>Patient perspective</a:t>
              </a:r>
            </a:p>
          </p:txBody>
        </p:sp>
        <p:sp>
          <p:nvSpPr>
            <p:cNvPr id="28" name="Rounded Rectangle 27"/>
            <p:cNvSpPr/>
            <p:nvPr/>
          </p:nvSpPr>
          <p:spPr>
            <a:xfrm>
              <a:off x="5071607" y="2276872"/>
              <a:ext cx="1080000" cy="458133"/>
            </a:xfrm>
            <a:prstGeom prst="roundRect">
              <a:avLst/>
            </a:prstGeom>
            <a:solidFill>
              <a:schemeClr val="accent3">
                <a:lumMod val="40000"/>
                <a:lumOff val="60000"/>
              </a:schemeClr>
            </a:solid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900"/>
                </a:spcBef>
                <a:spcAft>
                  <a:spcPts val="1200"/>
                </a:spcAft>
              </a:pPr>
              <a:r>
                <a:rPr lang="en-GB" sz="1000" dirty="0">
                  <a:solidFill>
                    <a:srgbClr val="002060"/>
                  </a:solidFill>
                  <a:effectLst/>
                  <a:ea typeface="SimSun"/>
                  <a:cs typeface="Arial"/>
                </a:rPr>
                <a:t>Management practices</a:t>
              </a:r>
              <a:endParaRPr lang="en-GB" sz="1000" dirty="0">
                <a:effectLst/>
                <a:ea typeface="SimSun"/>
                <a:cs typeface="Arial"/>
              </a:endParaRPr>
            </a:p>
          </p:txBody>
        </p:sp>
        <p:sp>
          <p:nvSpPr>
            <p:cNvPr id="29" name="Rounded Rectangle 28"/>
            <p:cNvSpPr/>
            <p:nvPr/>
          </p:nvSpPr>
          <p:spPr>
            <a:xfrm>
              <a:off x="5071607" y="1439707"/>
              <a:ext cx="1080000" cy="720000"/>
            </a:xfrm>
            <a:prstGeom prst="roundRect">
              <a:avLst/>
            </a:prstGeom>
            <a:solidFill>
              <a:schemeClr val="accent3">
                <a:lumMod val="40000"/>
                <a:lumOff val="60000"/>
              </a:schemeClr>
            </a:solid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900"/>
                </a:spcBef>
                <a:spcAft>
                  <a:spcPts val="1200"/>
                </a:spcAft>
              </a:pPr>
              <a:r>
                <a:rPr lang="en-GB" sz="1200" b="1" cap="all" dirty="0">
                  <a:solidFill>
                    <a:srgbClr val="002060"/>
                  </a:solidFill>
                  <a:ea typeface="SimSun"/>
                  <a:cs typeface="Arial"/>
                </a:rPr>
                <a:t>Management &amp; Finance</a:t>
              </a:r>
            </a:p>
          </p:txBody>
        </p:sp>
        <p:sp>
          <p:nvSpPr>
            <p:cNvPr id="30" name="Rounded Rectangle 29"/>
            <p:cNvSpPr/>
            <p:nvPr/>
          </p:nvSpPr>
          <p:spPr>
            <a:xfrm>
              <a:off x="5017607" y="1348961"/>
              <a:ext cx="1188000" cy="4089850"/>
            </a:xfrm>
            <a:prstGeom prst="roundRect">
              <a:avLst/>
            </a:prstGeom>
            <a:no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 name="Rounded Rectangle 30"/>
            <p:cNvSpPr/>
            <p:nvPr/>
          </p:nvSpPr>
          <p:spPr>
            <a:xfrm>
              <a:off x="5071607" y="2877652"/>
              <a:ext cx="1080000" cy="458132"/>
            </a:xfrm>
            <a:prstGeom prst="roundRect">
              <a:avLst/>
            </a:prstGeom>
            <a:solidFill>
              <a:schemeClr val="accent3">
                <a:lumMod val="40000"/>
                <a:lumOff val="60000"/>
              </a:schemeClr>
            </a:solid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900"/>
                </a:spcBef>
                <a:spcAft>
                  <a:spcPts val="1200"/>
                </a:spcAft>
              </a:pPr>
              <a:r>
                <a:rPr lang="en-GB" sz="1000" dirty="0">
                  <a:solidFill>
                    <a:srgbClr val="002060"/>
                  </a:solidFill>
                  <a:effectLst/>
                  <a:ea typeface="SimSun"/>
                  <a:cs typeface="Arial"/>
                </a:rPr>
                <a:t>Finance</a:t>
              </a:r>
              <a:endParaRPr lang="en-GB" sz="1000" dirty="0">
                <a:effectLst/>
                <a:ea typeface="SimSun"/>
                <a:cs typeface="Arial"/>
              </a:endParaRPr>
            </a:p>
          </p:txBody>
        </p:sp>
        <p:sp>
          <p:nvSpPr>
            <p:cNvPr id="32" name="Rounded Rectangle 31"/>
            <p:cNvSpPr/>
            <p:nvPr/>
          </p:nvSpPr>
          <p:spPr>
            <a:xfrm>
              <a:off x="5071607" y="3478431"/>
              <a:ext cx="1080000" cy="458132"/>
            </a:xfrm>
            <a:prstGeom prst="roundRect">
              <a:avLst/>
            </a:prstGeom>
            <a:solidFill>
              <a:schemeClr val="accent3">
                <a:lumMod val="40000"/>
                <a:lumOff val="60000"/>
              </a:schemeClr>
            </a:solid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900"/>
                </a:spcBef>
                <a:spcAft>
                  <a:spcPts val="1200"/>
                </a:spcAft>
              </a:pPr>
              <a:r>
                <a:rPr lang="en-GB" sz="1000" dirty="0" smtClean="0">
                  <a:solidFill>
                    <a:srgbClr val="002060"/>
                  </a:solidFill>
                  <a:effectLst/>
                  <a:ea typeface="SimSun"/>
                  <a:cs typeface="Arial"/>
                </a:rPr>
                <a:t>Utilisation &amp; efficiency</a:t>
              </a:r>
              <a:endParaRPr lang="en-GB" sz="1000" dirty="0">
                <a:effectLst/>
                <a:ea typeface="SimSun"/>
                <a:cs typeface="Arial"/>
              </a:endParaRPr>
            </a:p>
          </p:txBody>
        </p:sp>
        <p:sp>
          <p:nvSpPr>
            <p:cNvPr id="33" name="Rounded Rectangle 32"/>
            <p:cNvSpPr/>
            <p:nvPr/>
          </p:nvSpPr>
          <p:spPr>
            <a:xfrm>
              <a:off x="5071607" y="4079209"/>
              <a:ext cx="1080000" cy="458132"/>
            </a:xfrm>
            <a:prstGeom prst="roundRect">
              <a:avLst/>
            </a:prstGeom>
            <a:solidFill>
              <a:schemeClr val="accent3">
                <a:lumMod val="40000"/>
                <a:lumOff val="60000"/>
              </a:schemeClr>
            </a:solid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900"/>
                </a:spcBef>
                <a:spcAft>
                  <a:spcPts val="1200"/>
                </a:spcAft>
              </a:pPr>
              <a:r>
                <a:rPr lang="en-GB" sz="1000" dirty="0" smtClean="0">
                  <a:solidFill>
                    <a:srgbClr val="002060"/>
                  </a:solidFill>
                  <a:effectLst/>
                  <a:ea typeface="SimSun"/>
                  <a:cs typeface="Arial"/>
                </a:rPr>
                <a:t>Health worker absenteeism</a:t>
              </a:r>
              <a:endParaRPr lang="en-GB" sz="1000" dirty="0">
                <a:effectLst/>
                <a:ea typeface="SimSun"/>
                <a:cs typeface="Arial"/>
              </a:endParaRPr>
            </a:p>
          </p:txBody>
        </p:sp>
        <p:sp>
          <p:nvSpPr>
            <p:cNvPr id="34" name="Rounded Rectangle 33"/>
            <p:cNvSpPr/>
            <p:nvPr/>
          </p:nvSpPr>
          <p:spPr>
            <a:xfrm>
              <a:off x="3740886" y="2967230"/>
              <a:ext cx="1080000" cy="530241"/>
            </a:xfrm>
            <a:prstGeom prst="roundRect">
              <a:avLst/>
            </a:prstGeom>
            <a:solidFill>
              <a:schemeClr val="bg2">
                <a:lumMod val="75000"/>
              </a:schemeClr>
            </a:solid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900"/>
                </a:spcBef>
              </a:pPr>
              <a:r>
                <a:rPr lang="en-GB" sz="1000" dirty="0">
                  <a:solidFill>
                    <a:srgbClr val="002060"/>
                  </a:solidFill>
                  <a:ea typeface="SimSun"/>
                  <a:cs typeface="Arial"/>
                </a:rPr>
                <a:t>Patient care process</a:t>
              </a:r>
            </a:p>
          </p:txBody>
        </p:sp>
        <p:sp>
          <p:nvSpPr>
            <p:cNvPr id="35" name="Rounded Rectangle 34"/>
            <p:cNvSpPr/>
            <p:nvPr/>
          </p:nvSpPr>
          <p:spPr>
            <a:xfrm>
              <a:off x="2363056" y="3608575"/>
              <a:ext cx="1080000" cy="943678"/>
            </a:xfrm>
            <a:prstGeom prst="roundRect">
              <a:avLst/>
            </a:prstGeom>
            <a:solidFill>
              <a:schemeClr val="accent4">
                <a:lumMod val="20000"/>
                <a:lumOff val="80000"/>
              </a:schemeClr>
            </a:solidFill>
            <a:ln>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900"/>
                </a:spcBef>
                <a:spcAft>
                  <a:spcPts val="1200"/>
                </a:spcAft>
              </a:pPr>
              <a:r>
                <a:rPr lang="en-GB" sz="1000" dirty="0" smtClean="0">
                  <a:solidFill>
                    <a:srgbClr val="002060"/>
                  </a:solidFill>
                  <a:effectLst/>
                  <a:ea typeface="SimSun"/>
                  <a:cs typeface="Arial"/>
                </a:rPr>
                <a:t>Systems to support </a:t>
              </a:r>
              <a:r>
                <a:rPr lang="en-US" sz="1000" dirty="0">
                  <a:solidFill>
                    <a:srgbClr val="002060"/>
                  </a:solidFill>
                  <a:ea typeface="SimSun"/>
                  <a:cs typeface="Arial"/>
                </a:rPr>
                <a:t>quality </a:t>
              </a:r>
              <a:r>
                <a:rPr lang="en-US" sz="1000" dirty="0" smtClean="0">
                  <a:solidFill>
                    <a:srgbClr val="002060"/>
                  </a:solidFill>
                  <a:ea typeface="SimSun"/>
                  <a:cs typeface="Arial"/>
                </a:rPr>
                <a:t>&amp; safety &amp; community </a:t>
              </a:r>
              <a:r>
                <a:rPr lang="en-US" sz="1000" dirty="0">
                  <a:solidFill>
                    <a:srgbClr val="002060"/>
                  </a:solidFill>
                  <a:ea typeface="SimSun"/>
                  <a:cs typeface="Arial"/>
                </a:rPr>
                <a:t>linkages</a:t>
              </a:r>
              <a:endParaRPr lang="en-GB" sz="1000" dirty="0">
                <a:effectLst/>
                <a:ea typeface="SimSun"/>
                <a:cs typeface="Arial"/>
              </a:endParaRPr>
            </a:p>
          </p:txBody>
        </p:sp>
      </p:grpSp>
    </p:spTree>
    <p:extLst>
      <p:ext uri="{BB962C8B-B14F-4D97-AF65-F5344CB8AC3E}">
        <p14:creationId xmlns:p14="http://schemas.microsoft.com/office/powerpoint/2010/main" val="3218857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2"/>
          <p:cNvSpPr txBox="1">
            <a:spLocks noChangeArrowheads="1"/>
          </p:cNvSpPr>
          <p:nvPr/>
        </p:nvSpPr>
        <p:spPr bwMode="auto">
          <a:xfrm>
            <a:off x="66675" y="62846"/>
            <a:ext cx="9029700" cy="800106"/>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smtClean="0">
                <a:solidFill>
                  <a:srgbClr val="FFC000"/>
                </a:solidFill>
                <a:latin typeface="Calibri" pitchFamily="34" charset="0"/>
                <a:cs typeface="Arial" charset="0"/>
              </a:rPr>
              <a:t>A </a:t>
            </a:r>
            <a:r>
              <a:rPr lang="en-US" b="1" dirty="0">
                <a:solidFill>
                  <a:srgbClr val="FFC000"/>
                </a:solidFill>
                <a:latin typeface="Calibri" pitchFamily="34" charset="0"/>
                <a:cs typeface="Arial" charset="0"/>
              </a:rPr>
              <a:t>harmonized modular approach to </a:t>
            </a:r>
            <a:r>
              <a:rPr lang="en-US" b="1" dirty="0" smtClean="0">
                <a:solidFill>
                  <a:srgbClr val="FFC000"/>
                </a:solidFill>
                <a:latin typeface="Calibri" pitchFamily="34" charset="0"/>
                <a:cs typeface="Arial" charset="0"/>
              </a:rPr>
              <a:t>HFA</a:t>
            </a:r>
          </a:p>
          <a:p>
            <a:pPr algn="ctr" eaLnBrk="1" hangingPunct="1"/>
            <a:r>
              <a:rPr lang="en-GB" sz="2800" b="1" dirty="0" smtClean="0">
                <a:solidFill>
                  <a:srgbClr val="FFFF00"/>
                </a:solidFill>
                <a:latin typeface="Calibri" pitchFamily="34" charset="0"/>
                <a:cs typeface="Arial" charset="0"/>
              </a:rPr>
              <a:t>MEASUREMENT METHODS</a:t>
            </a:r>
            <a:endParaRPr lang="en-US" sz="2800" b="1" dirty="0">
              <a:solidFill>
                <a:srgbClr val="FFFF00"/>
              </a:solidFill>
              <a:latin typeface="Calibri" pitchFamily="34" charset="0"/>
              <a:cs typeface="Arial" charset="0"/>
            </a:endParaRPr>
          </a:p>
        </p:txBody>
      </p:sp>
      <p:sp>
        <p:nvSpPr>
          <p:cNvPr id="6" name="Content Placeholder 2"/>
          <p:cNvSpPr txBox="1">
            <a:spLocks/>
          </p:cNvSpPr>
          <p:nvPr/>
        </p:nvSpPr>
        <p:spPr>
          <a:xfrm>
            <a:off x="260442" y="933311"/>
            <a:ext cx="8769258" cy="5924689"/>
          </a:xfrm>
          <a:prstGeom prst="rect">
            <a:avLst/>
          </a:prstGeom>
        </p:spPr>
        <p:txBody>
          <a:bodyPr>
            <a:normAutofit fontScale="3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tx2"/>
              </a:buClr>
              <a:buSzPct val="80000"/>
              <a:buNone/>
            </a:pPr>
            <a:r>
              <a:rPr lang="en-GB" altLang="en-US" sz="5600" b="1" dirty="0">
                <a:solidFill>
                  <a:srgbClr val="8A0000"/>
                </a:solidFill>
              </a:rPr>
              <a:t>Facility </a:t>
            </a:r>
            <a:r>
              <a:rPr lang="en-GB" altLang="en-US" sz="5600" b="1" dirty="0" smtClean="0">
                <a:solidFill>
                  <a:srgbClr val="8A0000"/>
                </a:solidFill>
              </a:rPr>
              <a:t>audit					</a:t>
            </a:r>
            <a:endParaRPr lang="en-GB" altLang="en-US" sz="5600" dirty="0">
              <a:solidFill>
                <a:srgbClr val="8A0000"/>
              </a:solidFill>
            </a:endParaRPr>
          </a:p>
          <a:p>
            <a:pPr marL="0" indent="0">
              <a:buClr>
                <a:schemeClr val="tx2"/>
              </a:buClr>
              <a:buSzPct val="80000"/>
              <a:buNone/>
            </a:pPr>
            <a:r>
              <a:rPr lang="en-US" sz="4900" dirty="0" smtClean="0">
                <a:solidFill>
                  <a:schemeClr val="accent1">
                    <a:lumMod val="75000"/>
                  </a:schemeClr>
                </a:solidFill>
              </a:rPr>
              <a:t>The </a:t>
            </a:r>
            <a:r>
              <a:rPr lang="en-US" sz="4900" dirty="0">
                <a:solidFill>
                  <a:schemeClr val="accent1">
                    <a:lumMod val="75000"/>
                  </a:schemeClr>
                </a:solidFill>
              </a:rPr>
              <a:t>data collector walks through the facility and collects information </a:t>
            </a:r>
            <a:r>
              <a:rPr lang="en-US" sz="4900" b="1" dirty="0">
                <a:solidFill>
                  <a:schemeClr val="accent1">
                    <a:lumMod val="75000"/>
                  </a:schemeClr>
                </a:solidFill>
              </a:rPr>
              <a:t>by interviewing the most knowledgeable person available</a:t>
            </a:r>
            <a:r>
              <a:rPr lang="en-US" sz="4900" dirty="0">
                <a:solidFill>
                  <a:schemeClr val="accent1">
                    <a:lumMod val="75000"/>
                  </a:schemeClr>
                </a:solidFill>
              </a:rPr>
              <a:t> on the day of the survey for the subject.  Reported information on availability of equipment, commodities, documents, and systems are validated by observation of the items in the vicinity </a:t>
            </a:r>
            <a:r>
              <a:rPr lang="en-US" sz="4900" dirty="0" smtClean="0">
                <a:solidFill>
                  <a:schemeClr val="accent1">
                    <a:lumMod val="75000"/>
                  </a:schemeClr>
                </a:solidFill>
              </a:rPr>
              <a:t>where </a:t>
            </a:r>
            <a:r>
              <a:rPr lang="en-US" sz="4900" dirty="0">
                <a:solidFill>
                  <a:schemeClr val="accent1">
                    <a:lumMod val="75000"/>
                  </a:schemeClr>
                </a:solidFill>
              </a:rPr>
              <a:t>they are needed to reasonably assume </a:t>
            </a:r>
            <a:r>
              <a:rPr lang="en-US" sz="4900" dirty="0" smtClean="0">
                <a:solidFill>
                  <a:schemeClr val="accent1">
                    <a:lumMod val="75000"/>
                  </a:schemeClr>
                </a:solidFill>
              </a:rPr>
              <a:t>usage for </a:t>
            </a:r>
            <a:r>
              <a:rPr lang="en-US" sz="4900" dirty="0">
                <a:solidFill>
                  <a:schemeClr val="accent1">
                    <a:lumMod val="75000"/>
                  </a:schemeClr>
                </a:solidFill>
              </a:rPr>
              <a:t>the service in </a:t>
            </a:r>
            <a:r>
              <a:rPr lang="en-US" sz="4900" dirty="0" smtClean="0">
                <a:solidFill>
                  <a:schemeClr val="accent1">
                    <a:lumMod val="75000"/>
                  </a:schemeClr>
                </a:solidFill>
              </a:rPr>
              <a:t>question</a:t>
            </a:r>
          </a:p>
          <a:p>
            <a:pPr marL="0" indent="0">
              <a:buClr>
                <a:schemeClr val="tx2"/>
              </a:buClr>
              <a:buSzPct val="80000"/>
              <a:buNone/>
            </a:pPr>
            <a:endParaRPr lang="en-GB" sz="4900" b="1" dirty="0" smtClean="0">
              <a:solidFill>
                <a:srgbClr val="8A0000"/>
              </a:solidFill>
            </a:endParaRPr>
          </a:p>
          <a:p>
            <a:pPr marL="0" indent="0">
              <a:buClr>
                <a:schemeClr val="tx2"/>
              </a:buClr>
              <a:buSzPct val="80000"/>
              <a:buNone/>
            </a:pPr>
            <a:r>
              <a:rPr lang="en-GB" sz="5600" b="1" dirty="0" smtClean="0">
                <a:solidFill>
                  <a:srgbClr val="8A0000"/>
                </a:solidFill>
              </a:rPr>
              <a:t>Provider </a:t>
            </a:r>
            <a:r>
              <a:rPr lang="en-GB" sz="5600" b="1" dirty="0">
                <a:solidFill>
                  <a:srgbClr val="8A0000"/>
                </a:solidFill>
              </a:rPr>
              <a:t>interview</a:t>
            </a:r>
            <a:r>
              <a:rPr lang="en-GB" sz="5600" b="1" dirty="0" smtClean="0">
                <a:solidFill>
                  <a:srgbClr val="8A0000"/>
                </a:solidFill>
              </a:rPr>
              <a:t>			</a:t>
            </a:r>
            <a:endParaRPr lang="en-GB" sz="5600" dirty="0">
              <a:solidFill>
                <a:srgbClr val="8A0000"/>
              </a:solidFill>
            </a:endParaRPr>
          </a:p>
          <a:p>
            <a:pPr marL="0" indent="0">
              <a:buClr>
                <a:schemeClr val="tx2"/>
              </a:buClr>
              <a:buSzPct val="80000"/>
              <a:buNone/>
            </a:pPr>
            <a:r>
              <a:rPr lang="en-US" sz="4900" dirty="0" smtClean="0">
                <a:solidFill>
                  <a:schemeClr val="accent1">
                    <a:lumMod val="75000"/>
                  </a:schemeClr>
                </a:solidFill>
              </a:rPr>
              <a:t>A </a:t>
            </a:r>
            <a:r>
              <a:rPr lang="en-US" sz="4900" dirty="0">
                <a:solidFill>
                  <a:schemeClr val="accent1">
                    <a:lumMod val="75000"/>
                  </a:schemeClr>
                </a:solidFill>
              </a:rPr>
              <a:t>provider is interviewed on their knowledge on clinical practices in specific service areas through a checklist or vignettes (can include one or more providers</a:t>
            </a:r>
            <a:r>
              <a:rPr lang="en-US" sz="4900" dirty="0" smtClean="0">
                <a:solidFill>
                  <a:schemeClr val="accent1">
                    <a:lumMod val="75000"/>
                  </a:schemeClr>
                </a:solidFill>
              </a:rPr>
              <a:t>)</a:t>
            </a:r>
          </a:p>
          <a:p>
            <a:pPr marL="0" indent="0">
              <a:buClr>
                <a:schemeClr val="tx2"/>
              </a:buClr>
              <a:buSzPct val="80000"/>
              <a:buNone/>
            </a:pPr>
            <a:endParaRPr lang="en-US" sz="4900" b="1" dirty="0">
              <a:solidFill>
                <a:schemeClr val="accent1">
                  <a:lumMod val="75000"/>
                </a:schemeClr>
              </a:solidFill>
            </a:endParaRPr>
          </a:p>
          <a:p>
            <a:pPr marL="0" indent="0">
              <a:buClr>
                <a:schemeClr val="tx2"/>
              </a:buClr>
              <a:buSzPct val="80000"/>
              <a:buNone/>
            </a:pPr>
            <a:r>
              <a:rPr lang="en-GB" sz="5600" b="1" dirty="0" smtClean="0">
                <a:solidFill>
                  <a:srgbClr val="8A0000"/>
                </a:solidFill>
              </a:rPr>
              <a:t>Record review</a:t>
            </a:r>
            <a:r>
              <a:rPr lang="en-GB" sz="5600" b="1" dirty="0">
                <a:solidFill>
                  <a:srgbClr val="8A0000"/>
                </a:solidFill>
              </a:rPr>
              <a:t>			</a:t>
            </a:r>
            <a:endParaRPr lang="en-GB" sz="5600" dirty="0">
              <a:solidFill>
                <a:srgbClr val="8A0000"/>
              </a:solidFill>
            </a:endParaRPr>
          </a:p>
          <a:p>
            <a:pPr marL="0" indent="0">
              <a:buClr>
                <a:schemeClr val="tx2"/>
              </a:buClr>
              <a:buSzPct val="80000"/>
              <a:buNone/>
            </a:pPr>
            <a:r>
              <a:rPr lang="en-US" sz="4900" dirty="0">
                <a:solidFill>
                  <a:schemeClr val="accent1">
                    <a:lumMod val="75000"/>
                  </a:schemeClr>
                </a:solidFill>
              </a:rPr>
              <a:t>The data collector draws </a:t>
            </a:r>
            <a:r>
              <a:rPr lang="en-US" sz="4900" b="1" dirty="0">
                <a:solidFill>
                  <a:schemeClr val="accent1">
                    <a:lumMod val="75000"/>
                  </a:schemeClr>
                </a:solidFill>
              </a:rPr>
              <a:t>a sample from </a:t>
            </a:r>
            <a:r>
              <a:rPr lang="en-US" sz="4900" b="1" dirty="0" smtClean="0">
                <a:solidFill>
                  <a:schemeClr val="accent1">
                    <a:lumMod val="75000"/>
                  </a:schemeClr>
                </a:solidFill>
              </a:rPr>
              <a:t>registers/records </a:t>
            </a:r>
            <a:r>
              <a:rPr lang="en-US" sz="4900" dirty="0">
                <a:solidFill>
                  <a:schemeClr val="accent1">
                    <a:lumMod val="75000"/>
                  </a:schemeClr>
                </a:solidFill>
              </a:rPr>
              <a:t>for eligible patients and then reviews registers and records for documentation of specific elements in the patient care process.  If records are not maintained at the facility, the sample may be persons who received services the day of the survey whose patient card is reviewed on exit.</a:t>
            </a:r>
            <a:endParaRPr lang="en-US" sz="4900" dirty="0"/>
          </a:p>
          <a:p>
            <a:pPr marL="0" indent="0">
              <a:buClr>
                <a:schemeClr val="tx2"/>
              </a:buClr>
              <a:buSzPct val="80000"/>
              <a:buNone/>
            </a:pPr>
            <a:endParaRPr lang="en-GB" sz="5600" b="1" dirty="0" smtClean="0">
              <a:solidFill>
                <a:srgbClr val="8A0000"/>
              </a:solidFill>
            </a:endParaRPr>
          </a:p>
          <a:p>
            <a:pPr marL="0" indent="0">
              <a:buClr>
                <a:schemeClr val="tx2"/>
              </a:buClr>
              <a:buSzPct val="80000"/>
              <a:buNone/>
            </a:pPr>
            <a:r>
              <a:rPr lang="en-GB" sz="5600" b="1" dirty="0" smtClean="0">
                <a:solidFill>
                  <a:srgbClr val="8A0000"/>
                </a:solidFill>
              </a:rPr>
              <a:t>Client exit interview</a:t>
            </a:r>
            <a:r>
              <a:rPr lang="en-GB" sz="5600" b="1" dirty="0">
                <a:solidFill>
                  <a:srgbClr val="8A0000"/>
                </a:solidFill>
              </a:rPr>
              <a:t>		</a:t>
            </a:r>
            <a:endParaRPr lang="en-GB" sz="5600" dirty="0">
              <a:solidFill>
                <a:srgbClr val="8A0000"/>
              </a:solidFill>
            </a:endParaRPr>
          </a:p>
          <a:p>
            <a:pPr marL="0" indent="0">
              <a:buClr>
                <a:schemeClr val="tx2"/>
              </a:buClr>
              <a:buSzPct val="80000"/>
              <a:buNone/>
            </a:pPr>
            <a:r>
              <a:rPr lang="en-US" sz="4900" dirty="0">
                <a:solidFill>
                  <a:schemeClr val="accent1">
                    <a:lumMod val="75000"/>
                  </a:schemeClr>
                </a:solidFill>
              </a:rPr>
              <a:t>The data collectors draws </a:t>
            </a:r>
            <a:r>
              <a:rPr lang="en-US" sz="4900" b="1" dirty="0">
                <a:solidFill>
                  <a:schemeClr val="accent1">
                    <a:lumMod val="75000"/>
                  </a:schemeClr>
                </a:solidFill>
              </a:rPr>
              <a:t>a sample from clients</a:t>
            </a:r>
            <a:r>
              <a:rPr lang="en-US" sz="4900" dirty="0">
                <a:solidFill>
                  <a:schemeClr val="accent1">
                    <a:lumMod val="75000"/>
                  </a:schemeClr>
                </a:solidFill>
              </a:rPr>
              <a:t> who received care in the facility on the day of the survey when they are leaving the facility.   Items assessed may include client opinion, knowledge, or to review their health card.  This may be service specific or general</a:t>
            </a:r>
            <a:r>
              <a:rPr lang="en-US" sz="4900" dirty="0" smtClean="0">
                <a:solidFill>
                  <a:schemeClr val="accent1">
                    <a:lumMod val="75000"/>
                  </a:schemeClr>
                </a:solidFill>
              </a:rPr>
              <a:t>.</a:t>
            </a:r>
          </a:p>
          <a:p>
            <a:pPr marL="0" indent="0">
              <a:buClr>
                <a:schemeClr val="tx2"/>
              </a:buClr>
              <a:buSzPct val="80000"/>
              <a:buNone/>
            </a:pPr>
            <a:endParaRPr lang="en-GB" sz="5500" b="1" dirty="0" smtClean="0">
              <a:solidFill>
                <a:srgbClr val="8A0000"/>
              </a:solidFill>
            </a:endParaRPr>
          </a:p>
          <a:p>
            <a:pPr marL="0" indent="0">
              <a:buClr>
                <a:schemeClr val="tx2"/>
              </a:buClr>
              <a:buSzPct val="80000"/>
              <a:buNone/>
            </a:pPr>
            <a:r>
              <a:rPr lang="en-GB" sz="5500" b="1" dirty="0" smtClean="0">
                <a:solidFill>
                  <a:srgbClr val="8A0000"/>
                </a:solidFill>
              </a:rPr>
              <a:t>Observation </a:t>
            </a:r>
            <a:r>
              <a:rPr lang="en-GB" sz="5500" b="1" dirty="0">
                <a:solidFill>
                  <a:srgbClr val="8A0000"/>
                </a:solidFill>
              </a:rPr>
              <a:t>of client-provider </a:t>
            </a:r>
            <a:r>
              <a:rPr lang="en-GB" sz="5500" b="1" dirty="0" smtClean="0">
                <a:solidFill>
                  <a:srgbClr val="8A0000"/>
                </a:solidFill>
              </a:rPr>
              <a:t>interaction</a:t>
            </a:r>
          </a:p>
          <a:p>
            <a:pPr marL="0" indent="0">
              <a:buClr>
                <a:schemeClr val="tx2"/>
              </a:buClr>
              <a:buSzPct val="80000"/>
              <a:buNone/>
            </a:pPr>
            <a:r>
              <a:rPr lang="en-US" sz="4900" b="1" dirty="0">
                <a:solidFill>
                  <a:schemeClr val="accent1">
                    <a:lumMod val="75000"/>
                  </a:schemeClr>
                </a:solidFill>
              </a:rPr>
              <a:t>A checklist</a:t>
            </a:r>
            <a:r>
              <a:rPr lang="en-US" sz="4900" dirty="0">
                <a:solidFill>
                  <a:schemeClr val="accent1">
                    <a:lumMod val="75000"/>
                  </a:schemeClr>
                </a:solidFill>
              </a:rPr>
              <a:t> is used to record topics on which information is shared, examinations that are performed, and diagnoses and treatments for a sample of patients receiving services the day of the survey.</a:t>
            </a:r>
            <a:endParaRPr lang="en-US" sz="4900" b="1" dirty="0" smtClean="0">
              <a:solidFill>
                <a:srgbClr val="8A0000"/>
              </a:solidFill>
            </a:endParaRPr>
          </a:p>
          <a:p>
            <a:pPr marL="457200" lvl="1" indent="0">
              <a:buClr>
                <a:schemeClr val="tx2"/>
              </a:buClr>
              <a:buSzPct val="80000"/>
              <a:buNone/>
            </a:pPr>
            <a:endParaRPr lang="en-US" altLang="en-US" sz="2400" dirty="0" smtClean="0">
              <a:latin typeface="+mj-lt"/>
            </a:endParaRPr>
          </a:p>
          <a:p>
            <a:pPr>
              <a:buSzPct val="80000"/>
              <a:buFont typeface="Wingdings" pitchFamily="2" charset="2"/>
              <a:buChar char=""/>
            </a:pPr>
            <a:endParaRPr lang="en-US" altLang="en-US" sz="2400" dirty="0" smtClean="0">
              <a:latin typeface="+mj-lt"/>
            </a:endParaRPr>
          </a:p>
          <a:p>
            <a:pPr>
              <a:buSzPct val="80000"/>
              <a:buFont typeface="Wingdings" pitchFamily="2" charset="2"/>
              <a:buNone/>
            </a:pPr>
            <a:endParaRPr lang="en-US" altLang="en-US" sz="2400" dirty="0" smtClean="0">
              <a:latin typeface="+mj-lt"/>
            </a:endParaRPr>
          </a:p>
          <a:p>
            <a:pPr>
              <a:buSzPct val="80000"/>
              <a:buFont typeface="Wingdings" pitchFamily="2" charset="2"/>
              <a:buNone/>
            </a:pPr>
            <a:endParaRPr lang="en-US" altLang="en-US" dirty="0" smtClean="0">
              <a:latin typeface="+mj-lt"/>
            </a:endParaRPr>
          </a:p>
          <a:p>
            <a:pPr>
              <a:buSzPct val="80000"/>
              <a:buFont typeface="Wingdings" pitchFamily="2" charset="2"/>
              <a:buNone/>
            </a:pPr>
            <a:endParaRPr lang="en-US" altLang="en-US" dirty="0" smtClean="0">
              <a:latin typeface="+mj-lt"/>
            </a:endParaRPr>
          </a:p>
        </p:txBody>
      </p:sp>
    </p:spTree>
    <p:extLst>
      <p:ext uri="{BB962C8B-B14F-4D97-AF65-F5344CB8AC3E}">
        <p14:creationId xmlns:p14="http://schemas.microsoft.com/office/powerpoint/2010/main" val="2622660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2"/>
          <p:cNvSpPr txBox="1">
            <a:spLocks noChangeArrowheads="1"/>
          </p:cNvSpPr>
          <p:nvPr/>
        </p:nvSpPr>
        <p:spPr bwMode="auto">
          <a:xfrm>
            <a:off x="0" y="110465"/>
            <a:ext cx="9029700" cy="830884"/>
          </a:xfrm>
          <a:prstGeom prst="rect">
            <a:avLst/>
          </a:prstGeom>
          <a:gradFill>
            <a:gsLst>
              <a:gs pos="0">
                <a:srgbClr val="0A5079"/>
              </a:gs>
              <a:gs pos="100000">
                <a:srgbClr val="22A6E0"/>
              </a:gs>
            </a:gsLst>
            <a:lin ang="0" scaled="1"/>
          </a:gra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a:solidFill>
                  <a:srgbClr val="FFC000"/>
                </a:solidFill>
                <a:latin typeface="Calibri" pitchFamily="34" charset="0"/>
                <a:cs typeface="Arial" charset="0"/>
              </a:rPr>
              <a:t>A harmonized modular approach to HFA</a:t>
            </a:r>
          </a:p>
          <a:p>
            <a:pPr algn="ctr" eaLnBrk="1" hangingPunct="1"/>
            <a:r>
              <a:rPr lang="en-GB" sz="2800" b="1" dirty="0" smtClean="0">
                <a:solidFill>
                  <a:schemeClr val="bg1"/>
                </a:solidFill>
                <a:latin typeface="Calibri" pitchFamily="34" charset="0"/>
                <a:cs typeface="Arial" charset="0"/>
              </a:rPr>
              <a:t>The language of Metrics and Measurement*</a:t>
            </a:r>
          </a:p>
        </p:txBody>
      </p:sp>
      <p:sp>
        <p:nvSpPr>
          <p:cNvPr id="5" name="TextBox 4"/>
          <p:cNvSpPr txBox="1"/>
          <p:nvPr/>
        </p:nvSpPr>
        <p:spPr>
          <a:xfrm>
            <a:off x="66675" y="1015226"/>
            <a:ext cx="8820150" cy="5986254"/>
          </a:xfrm>
          <a:prstGeom prst="rect">
            <a:avLst/>
          </a:prstGeom>
          <a:noFill/>
        </p:spPr>
        <p:txBody>
          <a:bodyPr wrap="square" rtlCol="0">
            <a:spAutoFit/>
          </a:bodyPr>
          <a:lstStyle/>
          <a:p>
            <a:pPr>
              <a:spcAft>
                <a:spcPts val="600"/>
              </a:spcAft>
            </a:pPr>
            <a:r>
              <a:rPr lang="en-GB" sz="2400" b="1" dirty="0" smtClean="0">
                <a:solidFill>
                  <a:schemeClr val="accent1">
                    <a:lumMod val="75000"/>
                  </a:schemeClr>
                </a:solidFill>
              </a:rPr>
              <a:t>Data</a:t>
            </a:r>
            <a:r>
              <a:rPr lang="en-GB" sz="2000" b="1" dirty="0" smtClean="0">
                <a:solidFill>
                  <a:schemeClr val="accent1">
                    <a:lumMod val="75000"/>
                  </a:schemeClr>
                </a:solidFill>
              </a:rPr>
              <a:t>: </a:t>
            </a:r>
            <a:r>
              <a:rPr lang="en-GB" dirty="0" smtClean="0">
                <a:solidFill>
                  <a:schemeClr val="accent1">
                    <a:lumMod val="75000"/>
                  </a:schemeClr>
                </a:solidFill>
              </a:rPr>
              <a:t>information that is fed into indicators. This usually needs context and other data to compare with to give meaning.</a:t>
            </a:r>
          </a:p>
          <a:p>
            <a:pPr>
              <a:spcAft>
                <a:spcPts val="600"/>
              </a:spcAft>
            </a:pPr>
            <a:r>
              <a:rPr lang="en-GB" sz="2400" b="1" dirty="0" smtClean="0">
                <a:solidFill>
                  <a:schemeClr val="accent1">
                    <a:lumMod val="75000"/>
                  </a:schemeClr>
                </a:solidFill>
              </a:rPr>
              <a:t>Indicator</a:t>
            </a:r>
            <a:r>
              <a:rPr lang="en-GB" b="1" dirty="0" smtClean="0">
                <a:solidFill>
                  <a:schemeClr val="accent1">
                    <a:lumMod val="75000"/>
                  </a:schemeClr>
                </a:solidFill>
              </a:rPr>
              <a:t>: </a:t>
            </a:r>
            <a:r>
              <a:rPr lang="en-GB" dirty="0" smtClean="0">
                <a:solidFill>
                  <a:schemeClr val="accent1">
                    <a:lumMod val="75000"/>
                  </a:schemeClr>
                </a:solidFill>
              </a:rPr>
              <a:t>A measure, </a:t>
            </a:r>
            <a:r>
              <a:rPr lang="en-GB" dirty="0" smtClean="0">
                <a:solidFill>
                  <a:srgbClr val="FF0000"/>
                </a:solidFill>
              </a:rPr>
              <a:t>often formed with several components</a:t>
            </a:r>
            <a:r>
              <a:rPr lang="en-GB" dirty="0" smtClean="0">
                <a:solidFill>
                  <a:schemeClr val="accent1">
                    <a:lumMod val="75000"/>
                  </a:schemeClr>
                </a:solidFill>
              </a:rPr>
              <a:t>, that aims to describe, in a few numbers as much detail as possible about a system, to help understand, compare, predict, improve and innovate, </a:t>
            </a:r>
          </a:p>
          <a:p>
            <a:pPr>
              <a:spcAft>
                <a:spcPts val="600"/>
              </a:spcAft>
            </a:pPr>
            <a:r>
              <a:rPr lang="en-GB" sz="2400" b="1" dirty="0" smtClean="0">
                <a:solidFill>
                  <a:schemeClr val="accent1">
                    <a:lumMod val="75000"/>
                  </a:schemeClr>
                </a:solidFill>
              </a:rPr>
              <a:t>Metrics</a:t>
            </a:r>
            <a:r>
              <a:rPr lang="en-GB" dirty="0" smtClean="0">
                <a:solidFill>
                  <a:schemeClr val="accent1">
                    <a:lumMod val="75000"/>
                  </a:schemeClr>
                </a:solidFill>
              </a:rPr>
              <a:t>:</a:t>
            </a:r>
            <a:r>
              <a:rPr lang="en-GB" dirty="0" smtClean="0"/>
              <a:t> </a:t>
            </a:r>
            <a:r>
              <a:rPr lang="en-GB" dirty="0">
                <a:solidFill>
                  <a:srgbClr val="FF0000"/>
                </a:solidFill>
              </a:rPr>
              <a:t>Any set of data</a:t>
            </a:r>
            <a:r>
              <a:rPr lang="en-GB" dirty="0" smtClean="0"/>
              <a:t>. </a:t>
            </a:r>
            <a:r>
              <a:rPr lang="en-GB" dirty="0" smtClean="0">
                <a:solidFill>
                  <a:schemeClr val="accent1">
                    <a:lumMod val="75000"/>
                  </a:schemeClr>
                </a:solidFill>
              </a:rPr>
              <a:t>An indicator is a particular sort of metric that identifies</a:t>
            </a:r>
            <a:r>
              <a:rPr lang="en-GB" dirty="0" smtClean="0"/>
              <a:t> </a:t>
            </a:r>
            <a:r>
              <a:rPr lang="en-GB" dirty="0" smtClean="0">
                <a:solidFill>
                  <a:srgbClr val="FF0000"/>
                </a:solidFill>
              </a:rPr>
              <a:t>issues that may be worthy of further investigation</a:t>
            </a:r>
            <a:r>
              <a:rPr lang="en-GB" dirty="0" smtClean="0"/>
              <a:t>, </a:t>
            </a:r>
            <a:r>
              <a:rPr lang="en-GB" dirty="0" smtClean="0">
                <a:solidFill>
                  <a:schemeClr val="accent1">
                    <a:lumMod val="75000"/>
                  </a:schemeClr>
                </a:solidFill>
              </a:rPr>
              <a:t>or calculating </a:t>
            </a:r>
            <a:r>
              <a:rPr lang="en-GB" dirty="0">
                <a:solidFill>
                  <a:schemeClr val="accent1">
                    <a:lumMod val="75000"/>
                  </a:schemeClr>
                </a:solidFill>
              </a:rPr>
              <a:t>the status </a:t>
            </a:r>
            <a:r>
              <a:rPr lang="en-US" dirty="0">
                <a:solidFill>
                  <a:schemeClr val="accent1">
                    <a:lumMod val="75000"/>
                  </a:schemeClr>
                </a:solidFill>
              </a:rPr>
              <a:t>of services in context of indicators</a:t>
            </a:r>
            <a:endParaRPr lang="en-GB" dirty="0" smtClean="0"/>
          </a:p>
          <a:p>
            <a:pPr>
              <a:spcAft>
                <a:spcPts val="600"/>
              </a:spcAft>
            </a:pPr>
            <a:r>
              <a:rPr lang="en-GB" sz="2400" b="1" dirty="0" smtClean="0">
                <a:solidFill>
                  <a:schemeClr val="accent1">
                    <a:lumMod val="75000"/>
                  </a:schemeClr>
                </a:solidFill>
              </a:rPr>
              <a:t>Monitoring</a:t>
            </a:r>
            <a:r>
              <a:rPr lang="en-GB" dirty="0" smtClean="0">
                <a:solidFill>
                  <a:schemeClr val="accent1">
                    <a:lumMod val="75000"/>
                  </a:schemeClr>
                </a:solidFill>
              </a:rPr>
              <a:t>: The process of</a:t>
            </a:r>
            <a:r>
              <a:rPr lang="en-GB" dirty="0" smtClean="0"/>
              <a:t> </a:t>
            </a:r>
            <a:r>
              <a:rPr lang="en-GB" dirty="0">
                <a:solidFill>
                  <a:srgbClr val="FF0000"/>
                </a:solidFill>
              </a:rPr>
              <a:t>regular follow for specific indicators,</a:t>
            </a:r>
            <a:r>
              <a:rPr lang="en-GB" dirty="0" smtClean="0"/>
              <a:t> </a:t>
            </a:r>
            <a:r>
              <a:rPr lang="en-GB" dirty="0" smtClean="0">
                <a:solidFill>
                  <a:schemeClr val="accent1">
                    <a:lumMod val="75000"/>
                  </a:schemeClr>
                </a:solidFill>
              </a:rPr>
              <a:t>with a view to action when a particular threshold is crossed.</a:t>
            </a:r>
          </a:p>
          <a:p>
            <a:pPr>
              <a:spcAft>
                <a:spcPts val="600"/>
              </a:spcAft>
            </a:pPr>
            <a:r>
              <a:rPr lang="en-GB" sz="2400" b="1" dirty="0" smtClean="0">
                <a:solidFill>
                  <a:schemeClr val="accent1">
                    <a:lumMod val="75000"/>
                  </a:schemeClr>
                </a:solidFill>
              </a:rPr>
              <a:t>Outcome</a:t>
            </a:r>
            <a:r>
              <a:rPr lang="en-GB" dirty="0" smtClean="0">
                <a:solidFill>
                  <a:schemeClr val="accent1">
                    <a:lumMod val="75000"/>
                  </a:schemeClr>
                </a:solidFill>
              </a:rPr>
              <a:t>: A measurable change in health status, sometimes attributable to a risk factor or an earlier intervention.</a:t>
            </a:r>
          </a:p>
          <a:p>
            <a:pPr>
              <a:spcAft>
                <a:spcPts val="600"/>
              </a:spcAft>
            </a:pPr>
            <a:r>
              <a:rPr lang="en-GB" sz="2400" b="1" dirty="0">
                <a:solidFill>
                  <a:schemeClr val="accent1">
                    <a:lumMod val="75000"/>
                  </a:schemeClr>
                </a:solidFill>
              </a:rPr>
              <a:t>Balanced (set of indicators)</a:t>
            </a:r>
            <a:r>
              <a:rPr lang="en-GB" dirty="0" smtClean="0">
                <a:solidFill>
                  <a:schemeClr val="accent1">
                    <a:lumMod val="75000"/>
                  </a:schemeClr>
                </a:solidFill>
              </a:rPr>
              <a:t>: A set of indicators which,</a:t>
            </a:r>
            <a:r>
              <a:rPr lang="en-GB" dirty="0" smtClean="0"/>
              <a:t> </a:t>
            </a:r>
            <a:r>
              <a:rPr lang="en-GB" dirty="0" smtClean="0">
                <a:solidFill>
                  <a:srgbClr val="FF0000"/>
                </a:solidFill>
              </a:rPr>
              <a:t>taken together</a:t>
            </a:r>
            <a:r>
              <a:rPr lang="en-GB" dirty="0" smtClean="0"/>
              <a:t>, </a:t>
            </a:r>
            <a:r>
              <a:rPr lang="en-GB" b="1" u="sng" dirty="0" smtClean="0">
                <a:solidFill>
                  <a:schemeClr val="accent1">
                    <a:lumMod val="75000"/>
                  </a:schemeClr>
                </a:solidFill>
              </a:rPr>
              <a:t>reflect</a:t>
            </a:r>
            <a:r>
              <a:rPr lang="en-GB" dirty="0" smtClean="0">
                <a:solidFill>
                  <a:schemeClr val="accent1">
                    <a:lumMod val="75000"/>
                  </a:schemeClr>
                </a:solidFill>
              </a:rPr>
              <a:t> as much of </a:t>
            </a:r>
            <a:r>
              <a:rPr lang="en-GB" u="sng" dirty="0" smtClean="0">
                <a:solidFill>
                  <a:schemeClr val="accent1">
                    <a:lumMod val="75000"/>
                  </a:schemeClr>
                </a:solidFill>
              </a:rPr>
              <a:t>a system</a:t>
            </a:r>
            <a:r>
              <a:rPr lang="en-GB" dirty="0" smtClean="0">
                <a:solidFill>
                  <a:schemeClr val="accent1">
                    <a:lumMod val="75000"/>
                  </a:schemeClr>
                </a:solidFill>
              </a:rPr>
              <a:t> as possible without duplication, overlap or gaps.</a:t>
            </a:r>
          </a:p>
          <a:p>
            <a:pPr>
              <a:spcAft>
                <a:spcPts val="600"/>
              </a:spcAft>
            </a:pPr>
            <a:r>
              <a:rPr lang="en-GB" sz="2400" b="1" dirty="0">
                <a:solidFill>
                  <a:schemeClr val="accent1">
                    <a:lumMod val="75000"/>
                  </a:schemeClr>
                </a:solidFill>
              </a:rPr>
              <a:t>Benchmark:</a:t>
            </a:r>
            <a:r>
              <a:rPr lang="en-GB" dirty="0" smtClean="0">
                <a:solidFill>
                  <a:schemeClr val="accent1">
                    <a:lumMod val="75000"/>
                  </a:schemeClr>
                </a:solidFill>
              </a:rPr>
              <a:t> An externally-agreed comparator</a:t>
            </a:r>
            <a:r>
              <a:rPr lang="en-GB" dirty="0" smtClean="0"/>
              <a:t>  </a:t>
            </a:r>
            <a:r>
              <a:rPr lang="en-GB" dirty="0" smtClean="0">
                <a:solidFill>
                  <a:srgbClr val="FF0000"/>
                </a:solidFill>
              </a:rPr>
              <a:t>to compare performance</a:t>
            </a:r>
            <a:r>
              <a:rPr lang="en-GB" dirty="0" smtClean="0"/>
              <a:t> </a:t>
            </a:r>
            <a:r>
              <a:rPr lang="en-GB" dirty="0" smtClean="0">
                <a:solidFill>
                  <a:schemeClr val="accent1">
                    <a:lumMod val="75000"/>
                  </a:schemeClr>
                </a:solidFill>
              </a:rPr>
              <a:t>between similar organizations or systems.</a:t>
            </a:r>
          </a:p>
          <a:p>
            <a:endParaRPr lang="en-GB" dirty="0"/>
          </a:p>
        </p:txBody>
      </p:sp>
      <p:sp>
        <p:nvSpPr>
          <p:cNvPr id="6" name="TextBox 5"/>
          <p:cNvSpPr txBox="1"/>
          <p:nvPr/>
        </p:nvSpPr>
        <p:spPr>
          <a:xfrm>
            <a:off x="147636" y="6600765"/>
            <a:ext cx="8996363" cy="230832"/>
          </a:xfrm>
          <a:prstGeom prst="rect">
            <a:avLst/>
          </a:prstGeom>
          <a:noFill/>
        </p:spPr>
        <p:txBody>
          <a:bodyPr wrap="square" rtlCol="0">
            <a:spAutoFit/>
          </a:bodyPr>
          <a:lstStyle/>
          <a:p>
            <a:r>
              <a:rPr lang="en-GB" sz="900" dirty="0" smtClean="0"/>
              <a:t>* </a:t>
            </a:r>
            <a:r>
              <a:rPr lang="en-GB" sz="900" dirty="0" smtClean="0">
                <a:solidFill>
                  <a:schemeClr val="accent1">
                    <a:lumMod val="75000"/>
                  </a:schemeClr>
                </a:solidFill>
              </a:rPr>
              <a:t>The Good indicators Guide – Practical resource for those in the health system responsible for using indicators and to monitor and improve performance, systems or outcomes</a:t>
            </a:r>
            <a:endParaRPr lang="en-GB" sz="900" dirty="0">
              <a:solidFill>
                <a:schemeClr val="accent1">
                  <a:lumMod val="75000"/>
                </a:schemeClr>
              </a:solidFill>
            </a:endParaRPr>
          </a:p>
        </p:txBody>
      </p:sp>
    </p:spTree>
    <p:extLst>
      <p:ext uri="{BB962C8B-B14F-4D97-AF65-F5344CB8AC3E}">
        <p14:creationId xmlns:p14="http://schemas.microsoft.com/office/powerpoint/2010/main" val="2062171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ervice Readiness">
    <a:dk1>
      <a:sysClr val="windowText" lastClr="000000"/>
    </a:dk1>
    <a:lt1>
      <a:sysClr val="window" lastClr="FFFFFF"/>
    </a:lt1>
    <a:dk2>
      <a:srgbClr val="1F497D"/>
    </a:dk2>
    <a:lt2>
      <a:srgbClr val="EEECE1"/>
    </a:lt2>
    <a:accent1>
      <a:srgbClr val="D90000"/>
    </a:accent1>
    <a:accent2>
      <a:srgbClr val="FCDC04"/>
    </a:accent2>
    <a:accent3>
      <a:srgbClr val="BFBFBF"/>
    </a:accent3>
    <a:accent4>
      <a:srgbClr val="FF9900"/>
    </a:accent4>
    <a:accent5>
      <a:srgbClr val="000000"/>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20967</TotalTime>
  <Words>1756</Words>
  <Application>Microsoft Office PowerPoint</Application>
  <PresentationFormat>On-screen Show (4:3)</PresentationFormat>
  <Paragraphs>559</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An introspective review of results within a country…….. Sierra Leone (2011-2017)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UNIATF communications plan: 2016-17</dc:title>
  <dc:subject>New York (Feb 2016)</dc:subject>
  <dc:creator>Paul Garwood;Menno van Hilten</dc:creator>
  <cp:keywords>UN Task Force on NCDs</cp:keywords>
  <cp:lastModifiedBy>KITAMURA, Makiko</cp:lastModifiedBy>
  <cp:revision>234</cp:revision>
  <cp:lastPrinted>2018-08-14T13:49:46Z</cp:lastPrinted>
  <dcterms:created xsi:type="dcterms:W3CDTF">2016-02-01T11:25:30Z</dcterms:created>
  <dcterms:modified xsi:type="dcterms:W3CDTF">2018-08-17T15:58:29Z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1971011283</vt:i4>
  </property>
  <property fmtid="{D5CDD505-2E9C-101B-9397-08002B2CF9AE}" pid="3" name="_NewReviewCycle">
    <vt:lpwstr/>
  </property>
  <property fmtid="{D5CDD505-2E9C-101B-9397-08002B2CF9AE}" pid="4" name="_EmailSubject">
    <vt:lpwstr>Call with Kenya and AFRO</vt:lpwstr>
  </property>
  <property fmtid="{D5CDD505-2E9C-101B-9397-08002B2CF9AE}" pid="5" name="_AuthorEmail">
    <vt:lpwstr>siyama@who.int</vt:lpwstr>
  </property>
  <property fmtid="{D5CDD505-2E9C-101B-9397-08002B2CF9AE}" pid="6" name="_AuthorEmailDisplayName">
    <vt:lpwstr>SIYAM, Amani</vt:lpwstr>
  </property>
</Properties>
</file>