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5" r:id="rId3"/>
    <p:sldId id="307" r:id="rId4"/>
    <p:sldId id="308" r:id="rId5"/>
    <p:sldId id="309" r:id="rId6"/>
    <p:sldId id="310" r:id="rId7"/>
    <p:sldId id="292" r:id="rId8"/>
    <p:sldId id="313" r:id="rId9"/>
    <p:sldId id="311" r:id="rId10"/>
    <p:sldId id="312" r:id="rId11"/>
    <p:sldId id="314" r:id="rId12"/>
    <p:sldId id="315" r:id="rId13"/>
    <p:sldId id="267" r:id="rId14"/>
  </p:sldIdLst>
  <p:sldSz cx="9144000" cy="6858000" type="screen4x3"/>
  <p:notesSz cx="7045325" cy="9345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irwa, Veronica (Lilongwe)" initials="CV(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71" autoAdjust="0"/>
    <p:restoredTop sz="94660"/>
  </p:normalViewPr>
  <p:slideViewPr>
    <p:cSldViewPr>
      <p:cViewPr varScale="1">
        <p:scale>
          <a:sx n="54" d="100"/>
          <a:sy n="54" d="100"/>
        </p:scale>
        <p:origin x="557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5DFE1-A570-4A07-A2F2-E94EF9677B61}" type="doc">
      <dgm:prSet loTypeId="urn:microsoft.com/office/officeart/2005/8/layout/venn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3A6C51B-803A-4BBC-8D19-57753BA69FE0}">
      <dgm:prSet phldrT="[Text]" custT="1"/>
      <dgm:spPr/>
      <dgm:t>
        <a:bodyPr/>
        <a:lstStyle/>
        <a:p>
          <a:r>
            <a:rPr lang="en-US" sz="2000" b="1" dirty="0" smtClean="0"/>
            <a:t>Health Sector Strategic Plan</a:t>
          </a:r>
          <a:endParaRPr lang="en-US" sz="2000" b="1" dirty="0"/>
        </a:p>
      </dgm:t>
    </dgm:pt>
    <dgm:pt modelId="{CD6607A6-765C-42EE-8188-20D23762435B}" type="parTrans" cxnId="{AF4DD964-26D3-47F6-AEEA-97ED2A546993}">
      <dgm:prSet/>
      <dgm:spPr/>
      <dgm:t>
        <a:bodyPr/>
        <a:lstStyle/>
        <a:p>
          <a:endParaRPr lang="en-US"/>
        </a:p>
      </dgm:t>
    </dgm:pt>
    <dgm:pt modelId="{C2D489B4-855F-4845-A5D9-EA9A48D4DC2E}" type="sibTrans" cxnId="{AF4DD964-26D3-47F6-AEEA-97ED2A546993}">
      <dgm:prSet/>
      <dgm:spPr/>
      <dgm:t>
        <a:bodyPr/>
        <a:lstStyle/>
        <a:p>
          <a:endParaRPr lang="en-US"/>
        </a:p>
      </dgm:t>
    </dgm:pt>
    <dgm:pt modelId="{54CF79D4-12D0-4CE6-9F99-C331D2156936}">
      <dgm:prSet phldrT="[Text]" custT="1"/>
      <dgm:spPr/>
      <dgm:t>
        <a:bodyPr/>
        <a:lstStyle/>
        <a:p>
          <a:r>
            <a:rPr lang="en-US" sz="2000" b="1" dirty="0" smtClean="0"/>
            <a:t>HIS Strategy</a:t>
          </a:r>
          <a:endParaRPr lang="en-US" sz="2000" b="1" dirty="0"/>
        </a:p>
      </dgm:t>
    </dgm:pt>
    <dgm:pt modelId="{BF940C67-ED28-457F-A2B8-8FE4262171CB}" type="parTrans" cxnId="{06DD31E3-381B-4497-A15A-99A3CCD04F09}">
      <dgm:prSet/>
      <dgm:spPr/>
      <dgm:t>
        <a:bodyPr/>
        <a:lstStyle/>
        <a:p>
          <a:endParaRPr lang="en-US"/>
        </a:p>
      </dgm:t>
    </dgm:pt>
    <dgm:pt modelId="{F14210F3-5956-48ED-A5C8-9D2606B1CEC1}" type="sibTrans" cxnId="{06DD31E3-381B-4497-A15A-99A3CCD04F09}">
      <dgm:prSet/>
      <dgm:spPr/>
      <dgm:t>
        <a:bodyPr/>
        <a:lstStyle/>
        <a:p>
          <a:endParaRPr lang="en-US"/>
        </a:p>
      </dgm:t>
    </dgm:pt>
    <dgm:pt modelId="{0C538CAF-A9F7-40B9-8572-A465C6DB1512}">
      <dgm:prSet phldrT="[Text]" custT="1"/>
      <dgm:spPr/>
      <dgm:t>
        <a:bodyPr/>
        <a:lstStyle/>
        <a:p>
          <a:r>
            <a:rPr lang="en-US" sz="2000" b="1" dirty="0" smtClean="0"/>
            <a:t>eHealth Strategy</a:t>
          </a:r>
          <a:endParaRPr lang="en-US" sz="2000" b="1" dirty="0"/>
        </a:p>
      </dgm:t>
    </dgm:pt>
    <dgm:pt modelId="{47E8A382-5ED0-4266-94F8-C24403675F46}" type="parTrans" cxnId="{535C9384-D2B8-48E6-82D5-CCE51E9F8148}">
      <dgm:prSet/>
      <dgm:spPr/>
      <dgm:t>
        <a:bodyPr/>
        <a:lstStyle/>
        <a:p>
          <a:endParaRPr lang="en-US"/>
        </a:p>
      </dgm:t>
    </dgm:pt>
    <dgm:pt modelId="{1FFB2B0B-7B47-4AD9-A2B0-69CD4DE9E3F5}" type="sibTrans" cxnId="{535C9384-D2B8-48E6-82D5-CCE51E9F8148}">
      <dgm:prSet/>
      <dgm:spPr/>
      <dgm:t>
        <a:bodyPr/>
        <a:lstStyle/>
        <a:p>
          <a:endParaRPr lang="en-US"/>
        </a:p>
      </dgm:t>
    </dgm:pt>
    <dgm:pt modelId="{1F340C07-805F-426C-97BB-A9405D005F51}" type="pres">
      <dgm:prSet presAssocID="{5D95DFE1-A570-4A07-A2F2-E94EF9677B61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77B7FB4-BCCF-4038-8CC4-AC11D8E21626}" type="pres">
      <dgm:prSet presAssocID="{5D95DFE1-A570-4A07-A2F2-E94EF9677B61}" presName="comp1" presStyleCnt="0"/>
      <dgm:spPr/>
    </dgm:pt>
    <dgm:pt modelId="{5693EA4D-367A-4123-A334-B5F0B3F752E9}" type="pres">
      <dgm:prSet presAssocID="{5D95DFE1-A570-4A07-A2F2-E94EF9677B61}" presName="circle1" presStyleLbl="node1" presStyleIdx="0" presStyleCnt="3" custLinFactNeighborX="685"/>
      <dgm:spPr/>
      <dgm:t>
        <a:bodyPr/>
        <a:lstStyle/>
        <a:p>
          <a:endParaRPr lang="en-US"/>
        </a:p>
      </dgm:t>
    </dgm:pt>
    <dgm:pt modelId="{2A94EBDF-C6E8-41CE-AFF5-B3EC496831EE}" type="pres">
      <dgm:prSet presAssocID="{5D95DFE1-A570-4A07-A2F2-E94EF9677B61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FBDDB7-AE0E-437B-A6F6-1C9205E36EB6}" type="pres">
      <dgm:prSet presAssocID="{5D95DFE1-A570-4A07-A2F2-E94EF9677B61}" presName="comp2" presStyleCnt="0"/>
      <dgm:spPr/>
    </dgm:pt>
    <dgm:pt modelId="{85A3CD90-8FA1-4898-B1A4-DEDE5011772B}" type="pres">
      <dgm:prSet presAssocID="{5D95DFE1-A570-4A07-A2F2-E94EF9677B61}" presName="circle2" presStyleLbl="node1" presStyleIdx="1" presStyleCnt="3" custScaleX="70776" custScaleY="71690" custLinFactNeighborX="28995" custLinFactNeighborY="-16438"/>
      <dgm:spPr/>
      <dgm:t>
        <a:bodyPr/>
        <a:lstStyle/>
        <a:p>
          <a:endParaRPr lang="en-US"/>
        </a:p>
      </dgm:t>
    </dgm:pt>
    <dgm:pt modelId="{49C8917E-8FF1-442E-BF6F-4B5E5989A15B}" type="pres">
      <dgm:prSet presAssocID="{5D95DFE1-A570-4A07-A2F2-E94EF9677B61}" presName="c2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A98649-58AA-4050-B407-4E102FF7F8A0}" type="pres">
      <dgm:prSet presAssocID="{5D95DFE1-A570-4A07-A2F2-E94EF9677B61}" presName="comp3" presStyleCnt="0"/>
      <dgm:spPr/>
    </dgm:pt>
    <dgm:pt modelId="{86B32D4F-9D77-4ACE-A17E-D2CAF7470CAB}" type="pres">
      <dgm:prSet presAssocID="{5D95DFE1-A570-4A07-A2F2-E94EF9677B61}" presName="circle3" presStyleLbl="node1" presStyleIdx="2" presStyleCnt="3" custScaleX="67124" custScaleY="72603" custLinFactNeighborX="43151" custLinFactNeighborY="-36986"/>
      <dgm:spPr/>
      <dgm:t>
        <a:bodyPr/>
        <a:lstStyle/>
        <a:p>
          <a:endParaRPr lang="en-US"/>
        </a:p>
      </dgm:t>
    </dgm:pt>
    <dgm:pt modelId="{FC7774FA-BD14-4F4D-949F-FFA7C6CCD815}" type="pres">
      <dgm:prSet presAssocID="{5D95DFE1-A570-4A07-A2F2-E94EF9677B61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35C9384-D2B8-48E6-82D5-CCE51E9F8148}" srcId="{5D95DFE1-A570-4A07-A2F2-E94EF9677B61}" destId="{0C538CAF-A9F7-40B9-8572-A465C6DB1512}" srcOrd="2" destOrd="0" parTransId="{47E8A382-5ED0-4266-94F8-C24403675F46}" sibTransId="{1FFB2B0B-7B47-4AD9-A2B0-69CD4DE9E3F5}"/>
    <dgm:cxn modelId="{06DD31E3-381B-4497-A15A-99A3CCD04F09}" srcId="{5D95DFE1-A570-4A07-A2F2-E94EF9677B61}" destId="{54CF79D4-12D0-4CE6-9F99-C331D2156936}" srcOrd="1" destOrd="0" parTransId="{BF940C67-ED28-457F-A2B8-8FE4262171CB}" sibTransId="{F14210F3-5956-48ED-A5C8-9D2606B1CEC1}"/>
    <dgm:cxn modelId="{78D8C045-23F4-4330-84AF-164AFAF5F360}" type="presOf" srcId="{0C538CAF-A9F7-40B9-8572-A465C6DB1512}" destId="{86B32D4F-9D77-4ACE-A17E-D2CAF7470CAB}" srcOrd="0" destOrd="0" presId="urn:microsoft.com/office/officeart/2005/8/layout/venn2"/>
    <dgm:cxn modelId="{2E5880A3-F8DF-404F-99BB-B1478B5412FA}" type="presOf" srcId="{54CF79D4-12D0-4CE6-9F99-C331D2156936}" destId="{49C8917E-8FF1-442E-BF6F-4B5E5989A15B}" srcOrd="1" destOrd="0" presId="urn:microsoft.com/office/officeart/2005/8/layout/venn2"/>
    <dgm:cxn modelId="{A0DF30CC-01CD-4900-B1E9-410516DA0F2C}" type="presOf" srcId="{54CF79D4-12D0-4CE6-9F99-C331D2156936}" destId="{85A3CD90-8FA1-4898-B1A4-DEDE5011772B}" srcOrd="0" destOrd="0" presId="urn:microsoft.com/office/officeart/2005/8/layout/venn2"/>
    <dgm:cxn modelId="{F30D32DC-3A15-41B0-BB5E-7F7F995E3719}" type="presOf" srcId="{5D95DFE1-A570-4A07-A2F2-E94EF9677B61}" destId="{1F340C07-805F-426C-97BB-A9405D005F51}" srcOrd="0" destOrd="0" presId="urn:microsoft.com/office/officeart/2005/8/layout/venn2"/>
    <dgm:cxn modelId="{3C377436-6F08-4955-B623-00F1A7CFF844}" type="presOf" srcId="{0C538CAF-A9F7-40B9-8572-A465C6DB1512}" destId="{FC7774FA-BD14-4F4D-949F-FFA7C6CCD815}" srcOrd="1" destOrd="0" presId="urn:microsoft.com/office/officeart/2005/8/layout/venn2"/>
    <dgm:cxn modelId="{5C280D79-5854-4F2D-828F-7A4AB0C9B505}" type="presOf" srcId="{B3A6C51B-803A-4BBC-8D19-57753BA69FE0}" destId="{5693EA4D-367A-4123-A334-B5F0B3F752E9}" srcOrd="0" destOrd="0" presId="urn:microsoft.com/office/officeart/2005/8/layout/venn2"/>
    <dgm:cxn modelId="{AF4DD964-26D3-47F6-AEEA-97ED2A546993}" srcId="{5D95DFE1-A570-4A07-A2F2-E94EF9677B61}" destId="{B3A6C51B-803A-4BBC-8D19-57753BA69FE0}" srcOrd="0" destOrd="0" parTransId="{CD6607A6-765C-42EE-8188-20D23762435B}" sibTransId="{C2D489B4-855F-4845-A5D9-EA9A48D4DC2E}"/>
    <dgm:cxn modelId="{7E1BD042-A450-4D7E-A930-5B3B24369AA6}" type="presOf" srcId="{B3A6C51B-803A-4BBC-8D19-57753BA69FE0}" destId="{2A94EBDF-C6E8-41CE-AFF5-B3EC496831EE}" srcOrd="1" destOrd="0" presId="urn:microsoft.com/office/officeart/2005/8/layout/venn2"/>
    <dgm:cxn modelId="{9DC5CCD8-33D2-42EC-ACED-8ECF408EE7E8}" type="presParOf" srcId="{1F340C07-805F-426C-97BB-A9405D005F51}" destId="{077B7FB4-BCCF-4038-8CC4-AC11D8E21626}" srcOrd="0" destOrd="0" presId="urn:microsoft.com/office/officeart/2005/8/layout/venn2"/>
    <dgm:cxn modelId="{0D9748CE-B924-4BE4-AC08-066B647100BE}" type="presParOf" srcId="{077B7FB4-BCCF-4038-8CC4-AC11D8E21626}" destId="{5693EA4D-367A-4123-A334-B5F0B3F752E9}" srcOrd="0" destOrd="0" presId="urn:microsoft.com/office/officeart/2005/8/layout/venn2"/>
    <dgm:cxn modelId="{F4AEE303-88FD-49C6-98B1-3302D81C9C2C}" type="presParOf" srcId="{077B7FB4-BCCF-4038-8CC4-AC11D8E21626}" destId="{2A94EBDF-C6E8-41CE-AFF5-B3EC496831EE}" srcOrd="1" destOrd="0" presId="urn:microsoft.com/office/officeart/2005/8/layout/venn2"/>
    <dgm:cxn modelId="{FA4179CF-C019-4B02-9A78-03A4DBEDD550}" type="presParOf" srcId="{1F340C07-805F-426C-97BB-A9405D005F51}" destId="{1AFBDDB7-AE0E-437B-A6F6-1C9205E36EB6}" srcOrd="1" destOrd="0" presId="urn:microsoft.com/office/officeart/2005/8/layout/venn2"/>
    <dgm:cxn modelId="{E7E3D020-8939-4BC5-84E4-4C55CA902936}" type="presParOf" srcId="{1AFBDDB7-AE0E-437B-A6F6-1C9205E36EB6}" destId="{85A3CD90-8FA1-4898-B1A4-DEDE5011772B}" srcOrd="0" destOrd="0" presId="urn:microsoft.com/office/officeart/2005/8/layout/venn2"/>
    <dgm:cxn modelId="{5B1DE37A-B454-4D61-84BA-8164797DF760}" type="presParOf" srcId="{1AFBDDB7-AE0E-437B-A6F6-1C9205E36EB6}" destId="{49C8917E-8FF1-442E-BF6F-4B5E5989A15B}" srcOrd="1" destOrd="0" presId="urn:microsoft.com/office/officeart/2005/8/layout/venn2"/>
    <dgm:cxn modelId="{375B25A6-B2A3-439B-BBC0-D2A5824F0A16}" type="presParOf" srcId="{1F340C07-805F-426C-97BB-A9405D005F51}" destId="{F0A98649-58AA-4050-B407-4E102FF7F8A0}" srcOrd="2" destOrd="0" presId="urn:microsoft.com/office/officeart/2005/8/layout/venn2"/>
    <dgm:cxn modelId="{101EBCBD-AE89-4287-B411-67407DFC1816}" type="presParOf" srcId="{F0A98649-58AA-4050-B407-4E102FF7F8A0}" destId="{86B32D4F-9D77-4ACE-A17E-D2CAF7470CAB}" srcOrd="0" destOrd="0" presId="urn:microsoft.com/office/officeart/2005/8/layout/venn2"/>
    <dgm:cxn modelId="{AC101087-B17F-46F7-91A0-7852F228CC6E}" type="presParOf" srcId="{F0A98649-58AA-4050-B407-4E102FF7F8A0}" destId="{FC7774FA-BD14-4F4D-949F-FFA7C6CCD815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0721" y="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/>
          <a:lstStyle>
            <a:lvl1pPr algn="r">
              <a:defRPr sz="1200"/>
            </a:lvl1pPr>
          </a:lstStyle>
          <a:p>
            <a:fld id="{6CD078E7-800C-4E63-93A5-7AD30A6BA8CA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0721" y="8876710"/>
            <a:ext cx="3052974" cy="467281"/>
          </a:xfrm>
          <a:prstGeom prst="rect">
            <a:avLst/>
          </a:prstGeom>
        </p:spPr>
        <p:txBody>
          <a:bodyPr vert="horz" lIns="93662" tIns="46831" rIns="93662" bIns="46831" rtlCol="0" anchor="b"/>
          <a:lstStyle>
            <a:lvl1pPr algn="r">
              <a:defRPr sz="1200"/>
            </a:lvl1pPr>
          </a:lstStyle>
          <a:p>
            <a:fld id="{D781F302-8813-4E0F-B960-0641D4E51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66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F7860-8816-4B0B-9B97-69B0A8CEB467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701675"/>
            <a:ext cx="4670425" cy="3503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38650"/>
            <a:ext cx="5635625" cy="4205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805BB-67FE-41D2-8904-6DAD87967F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575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3805BB-67FE-41D2-8904-6DAD87967F2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926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700" dirty="0"/>
              <a:t>Building from 2003 </a:t>
            </a:r>
            <a:r>
              <a:rPr lang="en-US" sz="2700" i="1" dirty="0"/>
              <a:t>Indicator Handbook for Measuring Health System Performance </a:t>
            </a:r>
            <a:r>
              <a:rPr lang="en-US" sz="2700" dirty="0"/>
              <a:t>(110 indicators), and the 2011-2016 Health Sector Strategic Plan (38 indicators)</a:t>
            </a:r>
          </a:p>
          <a:p>
            <a:pPr algn="just"/>
            <a:r>
              <a:rPr lang="en-US" sz="2700" dirty="0"/>
              <a:t>MOH Departments consulted, indicators divided into two groups: </a:t>
            </a:r>
          </a:p>
          <a:p>
            <a:pPr lvl="1" algn="just"/>
            <a:r>
              <a:rPr lang="en-US" sz="2700" dirty="0"/>
              <a:t>National Health Indicators  </a:t>
            </a:r>
          </a:p>
          <a:p>
            <a:pPr lvl="1" algn="just"/>
            <a:r>
              <a:rPr lang="en-US" sz="2700" dirty="0"/>
              <a:t>Program-level Indicators </a:t>
            </a:r>
          </a:p>
          <a:p>
            <a:pPr algn="just"/>
            <a:r>
              <a:rPr lang="en-US" sz="2700" dirty="0"/>
              <a:t>Effort to align indicators with comparable Global Indicators (e.g. Global Reference List of 100 Core Health Indicators)</a:t>
            </a:r>
          </a:p>
          <a:p>
            <a:pPr algn="just"/>
            <a:r>
              <a:rPr lang="en-US" sz="2700" dirty="0"/>
              <a:t>Well-defined numerators, denominators, sources, references, definitions, and importance </a:t>
            </a:r>
          </a:p>
          <a:p>
            <a:pPr algn="just"/>
            <a:r>
              <a:rPr lang="en-US" sz="2700" dirty="0"/>
              <a:t>Many updates require revision of HMIS data collection forms, retraining,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EB2D0-2CA0-4201-83AD-A87E9A928895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4969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700" dirty="0"/>
              <a:t>Building from 2003 </a:t>
            </a:r>
            <a:r>
              <a:rPr lang="en-US" sz="2700" i="1" dirty="0"/>
              <a:t>Indicator Handbook for Measuring Health System Performance </a:t>
            </a:r>
            <a:r>
              <a:rPr lang="en-US" sz="2700" dirty="0"/>
              <a:t>(110 indicators), and the 2011-2016 Health Sector Strategic Plan (38 indicators)</a:t>
            </a:r>
          </a:p>
          <a:p>
            <a:pPr algn="just"/>
            <a:r>
              <a:rPr lang="en-US" sz="2700" dirty="0"/>
              <a:t>MOH Departments consulted, indicators divided into two groups: </a:t>
            </a:r>
          </a:p>
          <a:p>
            <a:pPr lvl="1" algn="just"/>
            <a:r>
              <a:rPr lang="en-US" sz="2700" dirty="0"/>
              <a:t>National Health Indicators  </a:t>
            </a:r>
          </a:p>
          <a:p>
            <a:pPr lvl="1" algn="just"/>
            <a:r>
              <a:rPr lang="en-US" sz="2700" dirty="0"/>
              <a:t>Program-level Indicators </a:t>
            </a:r>
          </a:p>
          <a:p>
            <a:pPr algn="just"/>
            <a:r>
              <a:rPr lang="en-US" sz="2700" dirty="0"/>
              <a:t>Effort to align indicators with comparable Global Indicators (e.g. Global Reference List of 100 Core Health Indicators)</a:t>
            </a:r>
          </a:p>
          <a:p>
            <a:pPr algn="just"/>
            <a:r>
              <a:rPr lang="en-US" sz="2700" dirty="0"/>
              <a:t>Well-defined numerators, denominators, sources, references, definitions, and importance </a:t>
            </a:r>
          </a:p>
          <a:p>
            <a:pPr algn="just"/>
            <a:r>
              <a:rPr lang="en-US" sz="2700" dirty="0"/>
              <a:t>Many updates require revision of HMIS data collection forms, retraining,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EB2D0-2CA0-4201-83AD-A87E9A928895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78570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700" dirty="0"/>
              <a:t>Building from 2003 </a:t>
            </a:r>
            <a:r>
              <a:rPr lang="en-US" sz="2700" i="1" dirty="0"/>
              <a:t>Indicator Handbook for Measuring Health System Performance </a:t>
            </a:r>
            <a:r>
              <a:rPr lang="en-US" sz="2700" dirty="0"/>
              <a:t>(110 indicators), and the 2011-2016 Health Sector Strategic Plan (38 indicators)</a:t>
            </a:r>
          </a:p>
          <a:p>
            <a:pPr algn="just"/>
            <a:r>
              <a:rPr lang="en-US" sz="2700" dirty="0"/>
              <a:t>MOH Departments consulted, indicators divided into two groups: </a:t>
            </a:r>
          </a:p>
          <a:p>
            <a:pPr lvl="1" algn="just"/>
            <a:r>
              <a:rPr lang="en-US" sz="2700" dirty="0"/>
              <a:t>National Health Indicators  </a:t>
            </a:r>
          </a:p>
          <a:p>
            <a:pPr lvl="1" algn="just"/>
            <a:r>
              <a:rPr lang="en-US" sz="2700" dirty="0"/>
              <a:t>Program-level Indicators </a:t>
            </a:r>
          </a:p>
          <a:p>
            <a:pPr algn="just"/>
            <a:r>
              <a:rPr lang="en-US" sz="2700" dirty="0"/>
              <a:t>Effort to align indicators with comparable Global Indicators (e.g. Global Reference List of 100 Core Health Indicators)</a:t>
            </a:r>
          </a:p>
          <a:p>
            <a:pPr algn="just"/>
            <a:r>
              <a:rPr lang="en-US" sz="2700" dirty="0"/>
              <a:t>Well-defined numerators, denominators, sources, references, definitions, and importance </a:t>
            </a:r>
          </a:p>
          <a:p>
            <a:pPr algn="just"/>
            <a:r>
              <a:rPr lang="en-US" sz="2700" dirty="0"/>
              <a:t>Many updates require revision of HMIS data collection forms, retraining,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EB2D0-2CA0-4201-83AD-A87E9A928895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6432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2700" dirty="0"/>
              <a:t>Building from 2003 </a:t>
            </a:r>
            <a:r>
              <a:rPr lang="en-US" sz="2700" i="1" dirty="0"/>
              <a:t>Indicator Handbook for Measuring Health System Performance </a:t>
            </a:r>
            <a:r>
              <a:rPr lang="en-US" sz="2700" dirty="0"/>
              <a:t>(110 indicators), and the 2011-2016 Health Sector Strategic Plan (38 indicators)</a:t>
            </a:r>
          </a:p>
          <a:p>
            <a:pPr algn="just"/>
            <a:r>
              <a:rPr lang="en-US" sz="2700" dirty="0"/>
              <a:t>MOH Departments consulted, indicators divided into two groups: </a:t>
            </a:r>
          </a:p>
          <a:p>
            <a:pPr lvl="1" algn="just"/>
            <a:r>
              <a:rPr lang="en-US" sz="2700" dirty="0"/>
              <a:t>National Health Indicators  </a:t>
            </a:r>
          </a:p>
          <a:p>
            <a:pPr lvl="1" algn="just"/>
            <a:r>
              <a:rPr lang="en-US" sz="2700" dirty="0"/>
              <a:t>Program-level Indicators </a:t>
            </a:r>
          </a:p>
          <a:p>
            <a:pPr algn="just"/>
            <a:r>
              <a:rPr lang="en-US" sz="2700" dirty="0"/>
              <a:t>Effort to align indicators with comparable Global Indicators (e.g. Global Reference List of 100 Core Health Indicators)</a:t>
            </a:r>
          </a:p>
          <a:p>
            <a:pPr algn="just"/>
            <a:r>
              <a:rPr lang="en-US" sz="2700" dirty="0"/>
              <a:t>Well-defined numerators, denominators, sources, references, definitions, and importance </a:t>
            </a:r>
          </a:p>
          <a:p>
            <a:pPr algn="just"/>
            <a:r>
              <a:rPr lang="en-US" sz="2700" dirty="0"/>
              <a:t>Many updates require revision of HMIS data collection forms, retraining, etc.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EB2D0-2CA0-4201-83AD-A87E9A928895}" type="slidenum">
              <a:rPr lang="fr-FR" smtClean="0"/>
              <a:pPr/>
              <a:t>10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5350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848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465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43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8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29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4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6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263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46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877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688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301B4-8CCB-4E4B-91E9-4CA73987F250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723E6-3AD9-44E5-88BC-02E0F90AE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234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8153400" cy="43434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Republic </a:t>
            </a:r>
            <a:r>
              <a:rPr lang="en-US" b="1" dirty="0">
                <a:solidFill>
                  <a:schemeClr val="tx1"/>
                </a:solidFill>
                <a:latin typeface="Gill Sans MT" panose="020B0502020104020203" pitchFamily="34" charset="0"/>
              </a:rPr>
              <a:t>of Malawi</a:t>
            </a:r>
          </a:p>
          <a:p>
            <a:endParaRPr lang="en-US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sz="4800" b="1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Status of Digital Health Strategy in Malawi</a:t>
            </a:r>
          </a:p>
          <a:p>
            <a:endParaRPr lang="en-US" b="1" i="1" dirty="0" smtClean="0">
              <a:solidFill>
                <a:schemeClr val="tx1"/>
              </a:solidFill>
              <a:latin typeface="Gill Sans MT" panose="020B0502020104020203" pitchFamily="34" charset="0"/>
            </a:endParaRPr>
          </a:p>
          <a:p>
            <a:r>
              <a:rPr lang="en-US" b="1" i="1" dirty="0" smtClean="0">
                <a:solidFill>
                  <a:schemeClr val="tx1"/>
                </a:solidFill>
                <a:latin typeface="Gill Sans MT" panose="020B0502020104020203" pitchFamily="34" charset="0"/>
              </a:rPr>
              <a:t>Ministry of Health</a:t>
            </a: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0"/>
            <a:ext cx="2133600" cy="1707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901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8DF7-941C-4A02-AB31-76EF5785C06E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76200"/>
            <a:ext cx="6695440" cy="6781800"/>
          </a:xfrm>
          <a:prstGeom prst="rect">
            <a:avLst/>
          </a:prstGeom>
        </p:spPr>
      </p:pic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741680" y="1408112"/>
            <a:ext cx="2286000" cy="5130800"/>
          </a:xfrm>
        </p:spPr>
        <p:txBody>
          <a:bodyPr>
            <a:normAutofit/>
          </a:bodyPr>
          <a:lstStyle/>
          <a:p>
            <a:r>
              <a:rPr lang="en-US" dirty="0" smtClean="0"/>
              <a:t>Priority Areas for Implementation</a:t>
            </a:r>
            <a:endParaRPr lang="en-US" dirty="0"/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0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6538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Summary from M&amp;E Key Priority Actions:</a:t>
            </a:r>
            <a:endParaRPr lang="en-US" b="1" dirty="0"/>
          </a:p>
          <a:p>
            <a:pPr lvl="1"/>
            <a:r>
              <a:rPr lang="en-US" dirty="0" smtClean="0"/>
              <a:t>Strengthen the interoperability of HIS systems</a:t>
            </a:r>
          </a:p>
          <a:p>
            <a:pPr lvl="1"/>
            <a:r>
              <a:rPr lang="en-US" dirty="0" smtClean="0"/>
              <a:t>Strengthen ICT human resources capacity</a:t>
            </a:r>
          </a:p>
          <a:p>
            <a:pPr lvl="1"/>
            <a:r>
              <a:rPr lang="en-US" dirty="0" smtClean="0"/>
              <a:t>Expand implementation of patient level electronic systems</a:t>
            </a:r>
          </a:p>
          <a:p>
            <a:pPr lvl="1"/>
            <a:r>
              <a:rPr lang="en-US" dirty="0" smtClean="0"/>
              <a:t>Strengthen ICT infrastructure (connectivity, power, devices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Computerize HIS subsystems </a:t>
            </a:r>
            <a:r>
              <a:rPr lang="en-US" dirty="0" err="1" smtClean="0"/>
              <a:t>eg</a:t>
            </a:r>
            <a:r>
              <a:rPr lang="en-US" dirty="0" smtClean="0"/>
              <a:t> LMIS</a:t>
            </a:r>
            <a:r>
              <a:rPr lang="en-US" dirty="0"/>
              <a:t>, </a:t>
            </a:r>
            <a:r>
              <a:rPr lang="en-US" dirty="0" smtClean="0"/>
              <a:t>LIMS,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r>
              <a:rPr lang="en-US" dirty="0" smtClean="0"/>
              <a:t>Strengthen community level systems and link with facility level systems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68818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8864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1371600"/>
            <a:ext cx="8229600" cy="5486400"/>
          </a:xfrm>
        </p:spPr>
        <p:txBody>
          <a:bodyPr>
            <a:normAutofit/>
          </a:bodyPr>
          <a:lstStyle/>
          <a:p>
            <a:r>
              <a:rPr lang="en-US" b="1" dirty="0" smtClean="0"/>
              <a:t>DH&amp;I collaboration and participation:</a:t>
            </a:r>
            <a:endParaRPr lang="en-US" b="1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Financial resource mobilization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Technical assistance to support local team on updating of HIS Strategy, eHealth Strategy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Multi-sectoral Promotion of ICT as a key component of measurement and accountability to achieve the SDGs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Development of standards and methodologies and supporting adoption and diffusion </a:t>
            </a:r>
            <a:r>
              <a:rPr lang="en-US" dirty="0" err="1" smtClean="0"/>
              <a:t>eg</a:t>
            </a:r>
            <a:r>
              <a:rPr lang="en-US" dirty="0" smtClean="0"/>
              <a:t> Interoperability standards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68818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2389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828800"/>
            <a:ext cx="8229600" cy="2667000"/>
          </a:xfrm>
        </p:spPr>
        <p:txBody>
          <a:bodyPr/>
          <a:lstStyle/>
          <a:p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anose="020B0502020104020203" pitchFamily="34" charset="0"/>
              </a:rPr>
              <a:t>Thank You</a:t>
            </a:r>
            <a:endParaRPr 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anose="020B0502020104020203" pitchFamily="34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7200"/>
            <a:ext cx="1828800" cy="1433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120869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26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43400" y="152400"/>
            <a:ext cx="48006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Development of eHealth Strategy was completed in Dec.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Followed WHO/ITU eHealth Strategy Development Toolkit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Approval was in December, 2015.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Had only two years of implementation with expiry in 2016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" y="304800"/>
            <a:ext cx="4333240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798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152400"/>
            <a:ext cx="4724400" cy="6477000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4114800" cy="640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383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56920"/>
            <a:ext cx="2895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580" y="756920"/>
            <a:ext cx="26670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8360" y="762000"/>
            <a:ext cx="3200400" cy="529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5266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304800"/>
            <a:ext cx="5410200" cy="6324600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508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908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545154557"/>
              </p:ext>
            </p:extLst>
          </p:nvPr>
        </p:nvGraphicFramePr>
        <p:xfrm>
          <a:off x="457200" y="1219200"/>
          <a:ext cx="73914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28800" y="30480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3124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36311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Step 3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0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734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05111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Strategy Progress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8DF7-941C-4A02-AB31-76EF5785C06E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00925"/>
            <a:ext cx="8229600" cy="4701381"/>
          </a:xfrm>
        </p:spPr>
        <p:txBody>
          <a:bodyPr/>
          <a:lstStyle/>
          <a:p>
            <a:r>
              <a:rPr lang="en-US" dirty="0" smtClean="0"/>
              <a:t>HSSP II already in final stages</a:t>
            </a:r>
          </a:p>
          <a:p>
            <a:r>
              <a:rPr lang="en-US" dirty="0" smtClean="0"/>
              <a:t>M&amp;E Framework for HSSP II at advanced stage:</a:t>
            </a:r>
          </a:p>
          <a:p>
            <a:pPr lvl="1"/>
            <a:r>
              <a:rPr lang="en-US" dirty="0" smtClean="0"/>
              <a:t>Indicator definition</a:t>
            </a:r>
          </a:p>
          <a:p>
            <a:pPr lvl="1"/>
            <a:r>
              <a:rPr lang="en-US" dirty="0" smtClean="0"/>
              <a:t>Key objectives		</a:t>
            </a:r>
          </a:p>
          <a:p>
            <a:pPr lvl="1"/>
            <a:r>
              <a:rPr lang="en-US" dirty="0" smtClean="0"/>
              <a:t>Key priority activities              </a:t>
            </a:r>
            <a:r>
              <a:rPr lang="en-US" sz="3600" b="1" dirty="0" smtClean="0"/>
              <a:t>HIS  Strategy</a:t>
            </a:r>
            <a:endParaRPr lang="en-US" dirty="0" smtClean="0"/>
          </a:p>
          <a:p>
            <a:pPr lvl="1"/>
            <a:r>
              <a:rPr lang="en-US" dirty="0" smtClean="0"/>
              <a:t>Results matrix</a:t>
            </a:r>
          </a:p>
          <a:p>
            <a:pPr lvl="1"/>
            <a:r>
              <a:rPr lang="en-US" dirty="0" smtClean="0"/>
              <a:t>Stakeholder Mapping</a:t>
            </a:r>
            <a:endParaRPr lang="en-US" dirty="0"/>
          </a:p>
        </p:txBody>
      </p:sp>
      <p:sp>
        <p:nvSpPr>
          <p:cNvPr id="4" name="Right Brace 3"/>
          <p:cNvSpPr/>
          <p:nvPr/>
        </p:nvSpPr>
        <p:spPr>
          <a:xfrm>
            <a:off x="4419600" y="3657600"/>
            <a:ext cx="990600" cy="2698750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68818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0450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8382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Priority Areas for Implementation</a:t>
            </a:r>
            <a:endParaRPr lang="en-US" sz="3600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8DF7-941C-4A02-AB31-76EF5785C06E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7900" y="68818"/>
            <a:ext cx="1371600" cy="1081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258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B8DF7-941C-4A02-AB31-76EF5785C06E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0"/>
            <a:ext cx="8534400" cy="6858000"/>
          </a:xfrm>
          <a:prstGeom prst="rect">
            <a:avLst/>
          </a:prstGeom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1" y="0"/>
            <a:ext cx="75148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462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554</Words>
  <Application>Microsoft Office PowerPoint</Application>
  <PresentationFormat>On-screen Show (4:3)</PresentationFormat>
  <Paragraphs>78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Gill Sans MT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Strategy Progress</vt:lpstr>
      <vt:lpstr>Priority Areas for Implementation</vt:lpstr>
      <vt:lpstr>PowerPoint Presentation</vt:lpstr>
      <vt:lpstr>Priority Areas for Implementation</vt:lpstr>
      <vt:lpstr>PowerPoint Presentation</vt:lpstr>
      <vt:lpstr>PowerPoint Presentation</vt:lpstr>
      <vt:lpstr>Thank You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SMILES ACROSS MILES</dc:title>
  <dc:creator>Elias</dc:creator>
  <cp:lastModifiedBy>Droll, Claire</cp:lastModifiedBy>
  <cp:revision>102</cp:revision>
  <cp:lastPrinted>2013-10-31T13:30:27Z</cp:lastPrinted>
  <dcterms:created xsi:type="dcterms:W3CDTF">2013-10-30T11:59:59Z</dcterms:created>
  <dcterms:modified xsi:type="dcterms:W3CDTF">2016-12-19T23:12:33Z</dcterms:modified>
</cp:coreProperties>
</file>