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35" r:id="rId3"/>
    <p:sldId id="336" r:id="rId4"/>
    <p:sldId id="337" r:id="rId5"/>
    <p:sldId id="342" r:id="rId6"/>
    <p:sldId id="357" r:id="rId7"/>
    <p:sldId id="341" r:id="rId8"/>
    <p:sldId id="269" r:id="rId9"/>
    <p:sldId id="346" r:id="rId10"/>
    <p:sldId id="343" r:id="rId11"/>
    <p:sldId id="344" r:id="rId12"/>
    <p:sldId id="310" r:id="rId13"/>
    <p:sldId id="276" r:id="rId14"/>
    <p:sldId id="356" r:id="rId15"/>
    <p:sldId id="347" r:id="rId16"/>
    <p:sldId id="322" r:id="rId17"/>
    <p:sldId id="330" r:id="rId18"/>
    <p:sldId id="331" r:id="rId19"/>
    <p:sldId id="355" r:id="rId20"/>
    <p:sldId id="333" r:id="rId21"/>
    <p:sldId id="334" r:id="rId22"/>
    <p:sldId id="299" r:id="rId23"/>
    <p:sldId id="300" r:id="rId24"/>
    <p:sldId id="301" r:id="rId25"/>
    <p:sldId id="302" r:id="rId26"/>
    <p:sldId id="307" r:id="rId27"/>
    <p:sldId id="308" r:id="rId28"/>
  </p:sldIdLst>
  <p:sldSz cx="9144000" cy="6858000" type="screen4x3"/>
  <p:notesSz cx="6808788" cy="9940925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592CD6"/>
    <a:srgbClr val="5C3B75"/>
    <a:srgbClr val="CC6600"/>
    <a:srgbClr val="669900"/>
    <a:srgbClr val="E7B30B"/>
    <a:srgbClr val="33CC33"/>
    <a:srgbClr val="00CC00"/>
    <a:srgbClr val="293315"/>
    <a:srgbClr val="CB1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9" autoAdjust="0"/>
    <p:restoredTop sz="98667" autoAdjust="0"/>
  </p:normalViewPr>
  <p:slideViewPr>
    <p:cSldViewPr snapToGrid="0" snapToObjects="1">
      <p:cViewPr>
        <p:scale>
          <a:sx n="130" d="100"/>
          <a:sy n="130" d="100"/>
        </p:scale>
        <p:origin x="324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F90F4-4D45-49B8-ACFD-5E48DBD1F3A8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2D418-69B0-4D07-A51C-D2AEA8FD2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29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9C21-A127-45A6-A520-3E0444017371}" type="datetime1">
              <a:rPr lang="es-ES" smtClean="0"/>
              <a:t>11/01/2017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262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8DB6-9020-4E1F-A7C1-CE2146EF963A}" type="datetime1">
              <a:rPr lang="es-ES" smtClean="0"/>
              <a:t>11/01/2017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764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51D8-2B39-4F46-9E1A-13AF59B0D10D}" type="datetime1">
              <a:rPr lang="es-ES" smtClean="0"/>
              <a:t>11/01/2017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08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17C2-29A3-4407-817E-1D25DABDF81B}" type="datetime1">
              <a:rPr lang="es-ES" smtClean="0"/>
              <a:t>11/01/2017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779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990C-2C3A-47C3-8CC7-40DCC3F68023}" type="datetime1">
              <a:rPr lang="es-ES" smtClean="0"/>
              <a:t>11/01/2017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01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E813-D283-41F4-838A-C9ADF5686849}" type="datetime1">
              <a:rPr lang="es-ES" smtClean="0"/>
              <a:t>11/01/2017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778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65DB-A1BE-4A10-89E1-D4B3306618C8}" type="datetime1">
              <a:rPr lang="es-ES" smtClean="0"/>
              <a:t>11/01/2017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4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409-87FB-4F79-8753-D395D7DE7C78}" type="datetime1">
              <a:rPr lang="es-ES" smtClean="0"/>
              <a:t>11/01/2017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846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2DCE-2EA2-40BA-A2DE-81194746C276}" type="datetime1">
              <a:rPr lang="es-ES" smtClean="0"/>
              <a:t>11/01/2017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65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A261-8890-402E-8162-A3E2419F8079}" type="datetime1">
              <a:rPr lang="es-ES" smtClean="0"/>
              <a:t>11/01/2017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493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D068-4C14-42A9-874C-016DC5671BF0}" type="datetime1">
              <a:rPr lang="es-ES" smtClean="0"/>
              <a:t>11/01/2017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61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A6AC2-2CFD-4CA6-A7B4-BD06A1C780A5}" type="datetime1">
              <a:rPr lang="es-ES" smtClean="0"/>
              <a:t>11/01/2017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99A6-C355-9040-92B6-CAAA113E56A3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636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18" Type="http://schemas.openxmlformats.org/officeDocument/2006/relationships/image" Target="../media/image45.png"/><Relationship Id="rId26" Type="http://schemas.openxmlformats.org/officeDocument/2006/relationships/image" Target="../media/image53.jpg"/><Relationship Id="rId3" Type="http://schemas.openxmlformats.org/officeDocument/2006/relationships/image" Target="../media/image30.png"/><Relationship Id="rId21" Type="http://schemas.openxmlformats.org/officeDocument/2006/relationships/image" Target="../media/image48.jpeg"/><Relationship Id="rId34" Type="http://schemas.openxmlformats.org/officeDocument/2006/relationships/image" Target="../media/image6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jpeg"/><Relationship Id="rId25" Type="http://schemas.openxmlformats.org/officeDocument/2006/relationships/image" Target="../media/image52.tiff"/><Relationship Id="rId33" Type="http://schemas.openxmlformats.org/officeDocument/2006/relationships/image" Target="../media/image60.png"/><Relationship Id="rId38" Type="http://schemas.openxmlformats.org/officeDocument/2006/relationships/image" Target="../media/image3.png"/><Relationship Id="rId2" Type="http://schemas.openxmlformats.org/officeDocument/2006/relationships/image" Target="../media/image29.png"/><Relationship Id="rId16" Type="http://schemas.openxmlformats.org/officeDocument/2006/relationships/image" Target="../media/image43.jpe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64.jpeg"/><Relationship Id="rId5" Type="http://schemas.openxmlformats.org/officeDocument/2006/relationships/image" Target="../media/image32.png"/><Relationship Id="rId15" Type="http://schemas.openxmlformats.org/officeDocument/2006/relationships/image" Target="../media/image42.jpe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10" Type="http://schemas.openxmlformats.org/officeDocument/2006/relationships/image" Target="../media/image37.jpeg"/><Relationship Id="rId19" Type="http://schemas.openxmlformats.org/officeDocument/2006/relationships/image" Target="../media/image46.png"/><Relationship Id="rId31" Type="http://schemas.openxmlformats.org/officeDocument/2006/relationships/image" Target="../media/image58.jpeg"/><Relationship Id="rId4" Type="http://schemas.openxmlformats.org/officeDocument/2006/relationships/image" Target="../media/image31.gif"/><Relationship Id="rId9" Type="http://schemas.openxmlformats.org/officeDocument/2006/relationships/image" Target="../media/image36.jpe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3626"/>
            <a:ext cx="9144000" cy="2318918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609117" y="294906"/>
            <a:ext cx="1188043" cy="103025"/>
          </a:xfrm>
          <a:prstGeom prst="rect">
            <a:avLst/>
          </a:prstGeom>
          <a:solidFill>
            <a:srgbClr val="63348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1" name="Rectángulo 20"/>
          <p:cNvSpPr/>
          <p:nvPr/>
        </p:nvSpPr>
        <p:spPr>
          <a:xfrm>
            <a:off x="1935682" y="294906"/>
            <a:ext cx="1188043" cy="103025"/>
          </a:xfrm>
          <a:prstGeom prst="rect">
            <a:avLst/>
          </a:prstGeom>
          <a:solidFill>
            <a:srgbClr val="DA6A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2" name="Rectángulo 21"/>
          <p:cNvSpPr/>
          <p:nvPr/>
        </p:nvSpPr>
        <p:spPr>
          <a:xfrm>
            <a:off x="3273741" y="294906"/>
            <a:ext cx="1188043" cy="103025"/>
          </a:xfrm>
          <a:prstGeom prst="rect">
            <a:avLst/>
          </a:prstGeom>
          <a:solidFill>
            <a:srgbClr val="6BAF4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3" name="Rectángulo 22"/>
          <p:cNvSpPr/>
          <p:nvPr/>
        </p:nvSpPr>
        <p:spPr>
          <a:xfrm>
            <a:off x="4611801" y="294906"/>
            <a:ext cx="1188043" cy="103025"/>
          </a:xfrm>
          <a:prstGeom prst="rect">
            <a:avLst/>
          </a:prstGeom>
          <a:solidFill>
            <a:srgbClr val="EF30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4" name="Rectángulo 23"/>
          <p:cNvSpPr/>
          <p:nvPr/>
        </p:nvSpPr>
        <p:spPr>
          <a:xfrm>
            <a:off x="6016764" y="294906"/>
            <a:ext cx="1188043" cy="103025"/>
          </a:xfrm>
          <a:prstGeom prst="rect">
            <a:avLst/>
          </a:prstGeom>
          <a:solidFill>
            <a:srgbClr val="1EA9A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5" name="Rectángulo 24"/>
          <p:cNvSpPr/>
          <p:nvPr/>
        </p:nvSpPr>
        <p:spPr>
          <a:xfrm>
            <a:off x="7354823" y="294906"/>
            <a:ext cx="1188043" cy="103025"/>
          </a:xfrm>
          <a:prstGeom prst="rect">
            <a:avLst/>
          </a:prstGeom>
          <a:solidFill>
            <a:srgbClr val="F4C52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6" name="Rectangle 1"/>
          <p:cNvSpPr>
            <a:spLocks/>
          </p:cNvSpPr>
          <p:nvPr/>
        </p:nvSpPr>
        <p:spPr bwMode="auto">
          <a:xfrm>
            <a:off x="0" y="5856162"/>
            <a:ext cx="9144000" cy="41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50799" tIns="50799" rIns="50799" bIns="50799" anchor="ctr">
            <a:spAutoFit/>
          </a:bodyPr>
          <a:lstStyle/>
          <a:p>
            <a:pPr algn="ctr">
              <a:defRPr/>
            </a:pPr>
            <a:r>
              <a:rPr lang="es-E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entury gothic"/>
                <a:sym typeface="Lucida Grande" charset="0"/>
              </a:rPr>
              <a:t>www.healthdatacollaborative.org</a:t>
            </a:r>
            <a:endParaRPr lang="es-ES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entury gothic"/>
              <a:sym typeface="Lucida Grande" charset="0"/>
            </a:endParaRPr>
          </a:p>
        </p:txBody>
      </p:sp>
      <p:pic>
        <p:nvPicPr>
          <p:cNvPr id="27" name="Picture 2" descr="logo_gran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39" y="2367176"/>
            <a:ext cx="5283200" cy="161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5" name="Agrupar 4"/>
          <p:cNvGrpSpPr/>
          <p:nvPr/>
        </p:nvGrpSpPr>
        <p:grpSpPr>
          <a:xfrm>
            <a:off x="4073699" y="552383"/>
            <a:ext cx="6562247" cy="729862"/>
            <a:chOff x="3728179" y="647156"/>
            <a:chExt cx="6562247" cy="729862"/>
          </a:xfrm>
        </p:grpSpPr>
        <p:sp>
          <p:nvSpPr>
            <p:cNvPr id="2" name="Rectángulo 1"/>
            <p:cNvSpPr/>
            <p:nvPr/>
          </p:nvSpPr>
          <p:spPr>
            <a:xfrm rot="1281658">
              <a:off x="3728179" y="647156"/>
              <a:ext cx="6562247" cy="573008"/>
            </a:xfrm>
            <a:prstGeom prst="rect">
              <a:avLst/>
            </a:prstGeom>
            <a:gradFill flip="none" rotWithShape="1">
              <a:gsLst>
                <a:gs pos="0">
                  <a:srgbClr val="F4C52A">
                    <a:shade val="30000"/>
                    <a:satMod val="115000"/>
                  </a:srgbClr>
                </a:gs>
                <a:gs pos="50000">
                  <a:srgbClr val="F4C52A">
                    <a:shade val="67500"/>
                    <a:satMod val="115000"/>
                  </a:srgbClr>
                </a:gs>
                <a:gs pos="100000">
                  <a:srgbClr val="F4C52A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CuadroTexto 2"/>
            <p:cNvSpPr txBox="1"/>
            <p:nvPr/>
          </p:nvSpPr>
          <p:spPr>
            <a:xfrm rot="1281658">
              <a:off x="4443442" y="730687"/>
              <a:ext cx="52767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kern="0" dirty="0">
                  <a:solidFill>
                    <a:srgbClr val="000066"/>
                  </a:solidFill>
                  <a:latin typeface="Century Gothic"/>
                  <a:cs typeface="Century Gothic"/>
                </a:rPr>
                <a:t>Launched March 9 2016 at UN Statistical </a:t>
              </a:r>
            </a:p>
            <a:p>
              <a:pPr algn="ctr" defTabSz="914400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kern="0" dirty="0">
                  <a:solidFill>
                    <a:srgbClr val="000066"/>
                  </a:solidFill>
                  <a:latin typeface="Century Gothic"/>
                  <a:cs typeface="Century Gothic"/>
                </a:rPr>
                <a:t>Commission in side event </a:t>
              </a:r>
            </a:p>
            <a:p>
              <a:endParaRPr lang="es-ES" sz="1200" dirty="0">
                <a:latin typeface="Century Gothic"/>
                <a:cs typeface="Century Gothic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293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5228"/>
            <a:ext cx="9144000" cy="194140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10</a:t>
            </a:fld>
            <a:endParaRPr lang="es-ES"/>
          </a:p>
        </p:txBody>
      </p:sp>
      <p:sp>
        <p:nvSpPr>
          <p:cNvPr id="4" name="Rectángulo 25"/>
          <p:cNvSpPr/>
          <p:nvPr/>
        </p:nvSpPr>
        <p:spPr>
          <a:xfrm>
            <a:off x="609117" y="294906"/>
            <a:ext cx="1188043" cy="103025"/>
          </a:xfrm>
          <a:prstGeom prst="rect">
            <a:avLst/>
          </a:prstGeom>
          <a:solidFill>
            <a:srgbClr val="63348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Rectángulo 27"/>
          <p:cNvSpPr/>
          <p:nvPr/>
        </p:nvSpPr>
        <p:spPr>
          <a:xfrm>
            <a:off x="1935682" y="294906"/>
            <a:ext cx="1188043" cy="103025"/>
          </a:xfrm>
          <a:prstGeom prst="rect">
            <a:avLst/>
          </a:prstGeom>
          <a:solidFill>
            <a:srgbClr val="DA6A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6" name="Rectángulo 28"/>
          <p:cNvSpPr/>
          <p:nvPr/>
        </p:nvSpPr>
        <p:spPr>
          <a:xfrm>
            <a:off x="3273741" y="294906"/>
            <a:ext cx="1188043" cy="103025"/>
          </a:xfrm>
          <a:prstGeom prst="rect">
            <a:avLst/>
          </a:prstGeom>
          <a:solidFill>
            <a:srgbClr val="6BAF4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7" name="Rectángulo 29"/>
          <p:cNvSpPr/>
          <p:nvPr/>
        </p:nvSpPr>
        <p:spPr>
          <a:xfrm>
            <a:off x="4611801" y="294906"/>
            <a:ext cx="1188043" cy="103025"/>
          </a:xfrm>
          <a:prstGeom prst="rect">
            <a:avLst/>
          </a:prstGeom>
          <a:solidFill>
            <a:srgbClr val="EF30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8" name="Rectángulo 30"/>
          <p:cNvSpPr/>
          <p:nvPr/>
        </p:nvSpPr>
        <p:spPr>
          <a:xfrm>
            <a:off x="6016764" y="294906"/>
            <a:ext cx="1188043" cy="103025"/>
          </a:xfrm>
          <a:prstGeom prst="rect">
            <a:avLst/>
          </a:prstGeom>
          <a:solidFill>
            <a:srgbClr val="1EA9A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9" name="Rectángulo 31"/>
          <p:cNvSpPr/>
          <p:nvPr/>
        </p:nvSpPr>
        <p:spPr>
          <a:xfrm>
            <a:off x="7354823" y="294906"/>
            <a:ext cx="1188043" cy="103025"/>
          </a:xfrm>
          <a:prstGeom prst="rect">
            <a:avLst/>
          </a:prstGeom>
          <a:solidFill>
            <a:srgbClr val="F4C52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3" name="Rectangle 3"/>
          <p:cNvSpPr>
            <a:spLocks/>
          </p:cNvSpPr>
          <p:nvPr/>
        </p:nvSpPr>
        <p:spPr bwMode="auto">
          <a:xfrm>
            <a:off x="924274" y="3357660"/>
            <a:ext cx="7554640" cy="7181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0800" tIns="50800" rIns="50800" bIns="50800" anchor="ctr">
            <a:spAutoFit/>
          </a:bodyPr>
          <a:lstStyle/>
          <a:p>
            <a:pPr algn="ctr" defTabSz="457195">
              <a:defRPr/>
            </a:pPr>
            <a:r>
              <a:rPr lang="en-GB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entury Gothic"/>
              </a:rPr>
              <a:t>WHY NOW?</a:t>
            </a:r>
          </a:p>
        </p:txBody>
      </p:sp>
      <p:pic>
        <p:nvPicPr>
          <p:cNvPr id="14" name="Imagen 13" descr="logo_pr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7" y="6291227"/>
            <a:ext cx="1538313" cy="3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0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11</a:t>
            </a:fld>
            <a:endParaRPr lang="es-ES"/>
          </a:p>
        </p:txBody>
      </p:sp>
      <p:pic>
        <p:nvPicPr>
          <p:cNvPr id="3" name="Imagen 1" descr="poster circu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00" y="636686"/>
            <a:ext cx="7933565" cy="5565722"/>
          </a:xfrm>
          <a:prstGeom prst="rect">
            <a:avLst/>
          </a:prstGeom>
        </p:spPr>
      </p:pic>
      <p:sp>
        <p:nvSpPr>
          <p:cNvPr id="4" name="Rectángulo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25"/>
          <p:cNvSpPr/>
          <p:nvPr/>
        </p:nvSpPr>
        <p:spPr>
          <a:xfrm>
            <a:off x="609117" y="294906"/>
            <a:ext cx="1188043" cy="103025"/>
          </a:xfrm>
          <a:prstGeom prst="rect">
            <a:avLst/>
          </a:prstGeom>
          <a:solidFill>
            <a:srgbClr val="63348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7" name="Rectángulo 27"/>
          <p:cNvSpPr/>
          <p:nvPr/>
        </p:nvSpPr>
        <p:spPr>
          <a:xfrm>
            <a:off x="1935682" y="294906"/>
            <a:ext cx="1188043" cy="103025"/>
          </a:xfrm>
          <a:prstGeom prst="rect">
            <a:avLst/>
          </a:prstGeom>
          <a:solidFill>
            <a:srgbClr val="DA6A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8" name="Rectángulo 28"/>
          <p:cNvSpPr/>
          <p:nvPr/>
        </p:nvSpPr>
        <p:spPr>
          <a:xfrm>
            <a:off x="3273741" y="294906"/>
            <a:ext cx="1188043" cy="103025"/>
          </a:xfrm>
          <a:prstGeom prst="rect">
            <a:avLst/>
          </a:prstGeom>
          <a:solidFill>
            <a:srgbClr val="6BAF4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9" name="Rectángulo 29"/>
          <p:cNvSpPr/>
          <p:nvPr/>
        </p:nvSpPr>
        <p:spPr>
          <a:xfrm>
            <a:off x="4611801" y="294906"/>
            <a:ext cx="1188043" cy="103025"/>
          </a:xfrm>
          <a:prstGeom prst="rect">
            <a:avLst/>
          </a:prstGeom>
          <a:solidFill>
            <a:srgbClr val="EF30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0" name="Rectángulo 30"/>
          <p:cNvSpPr/>
          <p:nvPr/>
        </p:nvSpPr>
        <p:spPr>
          <a:xfrm>
            <a:off x="6016764" y="294906"/>
            <a:ext cx="1188043" cy="103025"/>
          </a:xfrm>
          <a:prstGeom prst="rect">
            <a:avLst/>
          </a:prstGeom>
          <a:solidFill>
            <a:srgbClr val="1EA9A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1" name="Rectángulo 31"/>
          <p:cNvSpPr/>
          <p:nvPr/>
        </p:nvSpPr>
        <p:spPr>
          <a:xfrm>
            <a:off x="7354823" y="294906"/>
            <a:ext cx="1188043" cy="103025"/>
          </a:xfrm>
          <a:prstGeom prst="rect">
            <a:avLst/>
          </a:prstGeom>
          <a:solidFill>
            <a:srgbClr val="F4C52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2" name="Rectangle 2"/>
          <p:cNvSpPr>
            <a:spLocks/>
          </p:cNvSpPr>
          <p:nvPr/>
        </p:nvSpPr>
        <p:spPr bwMode="auto">
          <a:xfrm>
            <a:off x="609300" y="2099461"/>
            <a:ext cx="7933749" cy="2172615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/>
          <a:p>
            <a:endParaRPr lang="es-ES" sz="3200" dirty="0">
              <a:cs typeface="Helvetica Light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050572" y="2218979"/>
            <a:ext cx="51541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entury Gothic"/>
              </a:rPr>
              <a:t>COUNTRIES NEED GOOD QUALITY DATA TO TRACK PROGRESS TOWARD THE HEALTH-RELATED SUSTAINABLE DEVELOPMENT GOALS, INCLUDING UNIVERSAL HEALTH COVERAGE </a:t>
            </a:r>
            <a:endParaRPr lang="en-GB" sz="2400" b="1" dirty="0">
              <a:solidFill>
                <a:srgbClr val="FFFFFF"/>
              </a:solidFill>
              <a:latin typeface="Calibri" panose="020F0502020204030204" pitchFamily="34" charset="0"/>
              <a:cs typeface="Century Gothic"/>
            </a:endParaRPr>
          </a:p>
        </p:txBody>
      </p:sp>
      <p:pic>
        <p:nvPicPr>
          <p:cNvPr id="14" name="Imagen 13" descr="gro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43" y="2505023"/>
            <a:ext cx="1213196" cy="1366904"/>
          </a:xfrm>
          <a:prstGeom prst="rect">
            <a:avLst/>
          </a:prstGeom>
        </p:spPr>
      </p:pic>
      <p:pic>
        <p:nvPicPr>
          <p:cNvPr id="15" name="Imagen 14" descr="logo_pri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7" y="6291227"/>
            <a:ext cx="1538313" cy="3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3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5228"/>
            <a:ext cx="9144000" cy="1831674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609117" y="294906"/>
            <a:ext cx="1188043" cy="103025"/>
          </a:xfrm>
          <a:prstGeom prst="rect">
            <a:avLst/>
          </a:prstGeom>
          <a:solidFill>
            <a:srgbClr val="63348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8" name="Rectángulo 27"/>
          <p:cNvSpPr/>
          <p:nvPr/>
        </p:nvSpPr>
        <p:spPr>
          <a:xfrm>
            <a:off x="1935682" y="294906"/>
            <a:ext cx="1188043" cy="103025"/>
          </a:xfrm>
          <a:prstGeom prst="rect">
            <a:avLst/>
          </a:prstGeom>
          <a:solidFill>
            <a:srgbClr val="DA6A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9" name="Rectángulo 28"/>
          <p:cNvSpPr/>
          <p:nvPr/>
        </p:nvSpPr>
        <p:spPr>
          <a:xfrm>
            <a:off x="3273741" y="294906"/>
            <a:ext cx="1188043" cy="103025"/>
          </a:xfrm>
          <a:prstGeom prst="rect">
            <a:avLst/>
          </a:prstGeom>
          <a:solidFill>
            <a:srgbClr val="6BAF4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0" name="Rectángulo 29"/>
          <p:cNvSpPr/>
          <p:nvPr/>
        </p:nvSpPr>
        <p:spPr>
          <a:xfrm>
            <a:off x="4611801" y="294906"/>
            <a:ext cx="1188043" cy="103025"/>
          </a:xfrm>
          <a:prstGeom prst="rect">
            <a:avLst/>
          </a:prstGeom>
          <a:solidFill>
            <a:srgbClr val="EF30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1" name="Rectángulo 30"/>
          <p:cNvSpPr/>
          <p:nvPr/>
        </p:nvSpPr>
        <p:spPr>
          <a:xfrm>
            <a:off x="6016764" y="294906"/>
            <a:ext cx="1188043" cy="103025"/>
          </a:xfrm>
          <a:prstGeom prst="rect">
            <a:avLst/>
          </a:prstGeom>
          <a:solidFill>
            <a:srgbClr val="1EA9A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2" name="Rectángulo 31"/>
          <p:cNvSpPr/>
          <p:nvPr/>
        </p:nvSpPr>
        <p:spPr>
          <a:xfrm>
            <a:off x="7354823" y="294906"/>
            <a:ext cx="1188043" cy="103025"/>
          </a:xfrm>
          <a:prstGeom prst="rect">
            <a:avLst/>
          </a:prstGeom>
          <a:solidFill>
            <a:srgbClr val="F4C52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8" name="Rectangle 3"/>
          <p:cNvSpPr>
            <a:spLocks/>
          </p:cNvSpPr>
          <p:nvPr/>
        </p:nvSpPr>
        <p:spPr bwMode="auto">
          <a:xfrm>
            <a:off x="771874" y="3205260"/>
            <a:ext cx="7554640" cy="7181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0800" tIns="50800" rIns="50800" bIns="50800" anchor="ctr">
            <a:spAutoFit/>
          </a:bodyPr>
          <a:lstStyle/>
          <a:p>
            <a:pPr algn="ctr" defTabSz="457195">
              <a:defRPr/>
            </a:pPr>
            <a:r>
              <a:rPr lang="en-GB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entury Gothic"/>
              </a:rPr>
              <a:t>WHAT WILL WE DELIVER?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12</a:t>
            </a:fld>
            <a:endParaRPr lang="es-ES" dirty="0"/>
          </a:p>
        </p:txBody>
      </p:sp>
      <p:pic>
        <p:nvPicPr>
          <p:cNvPr id="12" name="Imagen 11" descr="logo_pr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7" y="6291227"/>
            <a:ext cx="1538313" cy="3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3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609117" y="294906"/>
            <a:ext cx="1188043" cy="103025"/>
          </a:xfrm>
          <a:prstGeom prst="rect">
            <a:avLst/>
          </a:prstGeom>
          <a:solidFill>
            <a:srgbClr val="63348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8" name="Rectángulo 27"/>
          <p:cNvSpPr/>
          <p:nvPr/>
        </p:nvSpPr>
        <p:spPr>
          <a:xfrm>
            <a:off x="1935682" y="294906"/>
            <a:ext cx="1188043" cy="103025"/>
          </a:xfrm>
          <a:prstGeom prst="rect">
            <a:avLst/>
          </a:prstGeom>
          <a:solidFill>
            <a:srgbClr val="DA6A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9" name="Rectángulo 28"/>
          <p:cNvSpPr/>
          <p:nvPr/>
        </p:nvSpPr>
        <p:spPr>
          <a:xfrm>
            <a:off x="3273741" y="294906"/>
            <a:ext cx="1188043" cy="103025"/>
          </a:xfrm>
          <a:prstGeom prst="rect">
            <a:avLst/>
          </a:prstGeom>
          <a:solidFill>
            <a:srgbClr val="6BAF4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0" name="Rectángulo 29"/>
          <p:cNvSpPr/>
          <p:nvPr/>
        </p:nvSpPr>
        <p:spPr>
          <a:xfrm>
            <a:off x="4611801" y="294906"/>
            <a:ext cx="1188043" cy="103025"/>
          </a:xfrm>
          <a:prstGeom prst="rect">
            <a:avLst/>
          </a:prstGeom>
          <a:solidFill>
            <a:srgbClr val="EF30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1" name="Rectángulo 30"/>
          <p:cNvSpPr/>
          <p:nvPr/>
        </p:nvSpPr>
        <p:spPr>
          <a:xfrm>
            <a:off x="6016764" y="294906"/>
            <a:ext cx="1188043" cy="103025"/>
          </a:xfrm>
          <a:prstGeom prst="rect">
            <a:avLst/>
          </a:prstGeom>
          <a:solidFill>
            <a:srgbClr val="1EA9A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2" name="Rectángulo 31"/>
          <p:cNvSpPr/>
          <p:nvPr/>
        </p:nvSpPr>
        <p:spPr>
          <a:xfrm>
            <a:off x="7354823" y="294906"/>
            <a:ext cx="1188043" cy="103025"/>
          </a:xfrm>
          <a:prstGeom prst="rect">
            <a:avLst/>
          </a:prstGeom>
          <a:solidFill>
            <a:srgbClr val="F4C52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3" name="Rectangle 2"/>
          <p:cNvSpPr>
            <a:spLocks/>
          </p:cNvSpPr>
          <p:nvPr/>
        </p:nvSpPr>
        <p:spPr bwMode="auto">
          <a:xfrm>
            <a:off x="609117" y="658242"/>
            <a:ext cx="8118684" cy="5259755"/>
          </a:xfrm>
          <a:prstGeom prst="rect">
            <a:avLst/>
          </a:prstGeom>
          <a:gradFill flip="none" rotWithShape="1">
            <a:gsLst>
              <a:gs pos="0">
                <a:srgbClr val="1EA9AA">
                  <a:shade val="30000"/>
                  <a:satMod val="115000"/>
                </a:srgbClr>
              </a:gs>
              <a:gs pos="50000">
                <a:srgbClr val="1EA9AA">
                  <a:shade val="67500"/>
                  <a:satMod val="115000"/>
                </a:srgbClr>
              </a:gs>
              <a:gs pos="100000">
                <a:srgbClr val="1EA9A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/>
          <a:p>
            <a:endParaRPr lang="es-ES" sz="3200" dirty="0">
              <a:cs typeface="Helvetica Light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922526" y="864009"/>
            <a:ext cx="7078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Technical package of tools and standards to strengthen country data systems</a:t>
            </a:r>
            <a:endParaRPr lang="en-GB" sz="24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732375" y="2429389"/>
            <a:ext cx="72872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Century Gothic"/>
                <a:cs typeface="Century Gothic"/>
                <a:sym typeface="Wingdings" panose="05000000000000000000" pitchFamily="2" charset="2"/>
              </a:rPr>
              <a:t>Improve </a:t>
            </a:r>
            <a:r>
              <a:rPr lang="en-GB" sz="2000" b="1" dirty="0" smtClean="0">
                <a:solidFill>
                  <a:srgbClr val="FFFF00"/>
                </a:solidFill>
                <a:latin typeface="Century Gothic"/>
                <a:cs typeface="Century Gothic"/>
                <a:sym typeface="Wingdings" panose="05000000000000000000" pitchFamily="2" charset="2"/>
              </a:rPr>
              <a:t>birth and death registrations</a:t>
            </a:r>
            <a:endParaRPr lang="en-GB" sz="2000" b="1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732375" y="3708321"/>
            <a:ext cx="72872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entury Gothic"/>
                <a:cs typeface="Century Gothic"/>
                <a:sym typeface="Wingdings" panose="05000000000000000000" pitchFamily="2" charset="2"/>
              </a:rPr>
              <a:t>Improve collection of </a:t>
            </a:r>
            <a:r>
              <a:rPr lang="en-GB" sz="2000" b="1" dirty="0" smtClean="0">
                <a:solidFill>
                  <a:srgbClr val="FFFF00"/>
                </a:solidFill>
                <a:latin typeface="Century Gothic"/>
                <a:cs typeface="Century Gothic"/>
                <a:sym typeface="Wingdings" panose="05000000000000000000" pitchFamily="2" charset="2"/>
              </a:rPr>
              <a:t>health workforce data</a:t>
            </a:r>
            <a:endParaRPr lang="en-GB" sz="2000" b="1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732375" y="4309751"/>
            <a:ext cx="72872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Century Gothic"/>
                <a:cs typeface="Century Gothic"/>
                <a:sym typeface="Wingdings" panose="05000000000000000000" pitchFamily="2" charset="2"/>
              </a:rPr>
              <a:t>Improve tracking of </a:t>
            </a:r>
            <a:r>
              <a:rPr lang="en-GB" sz="2000" b="1" dirty="0" smtClean="0">
                <a:solidFill>
                  <a:srgbClr val="FFFF00"/>
                </a:solidFill>
                <a:latin typeface="Century Gothic"/>
                <a:cs typeface="Century Gothic"/>
                <a:sym typeface="Wingdings" panose="05000000000000000000" pitchFamily="2" charset="2"/>
              </a:rPr>
              <a:t>health spending</a:t>
            </a:r>
            <a:endParaRPr lang="en-GB" sz="2000" b="1" dirty="0">
              <a:solidFill>
                <a:srgbClr val="FFFF00"/>
              </a:solidFill>
              <a:latin typeface="Century Gothic"/>
              <a:cs typeface="Century Gothic"/>
              <a:sym typeface="Wingdings" panose="05000000000000000000" pitchFamily="2" charset="2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732375" y="5025858"/>
            <a:ext cx="72872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Century Gothic"/>
                <a:cs typeface="Century Gothic"/>
                <a:sym typeface="Wingdings" panose="05000000000000000000" pitchFamily="2" charset="2"/>
              </a:rPr>
              <a:t>Improve capacity for </a:t>
            </a:r>
            <a:r>
              <a:rPr lang="en-GB" sz="2000" b="1" dirty="0" smtClean="0">
                <a:solidFill>
                  <a:srgbClr val="FFFF00"/>
                </a:solidFill>
                <a:latin typeface="Century Gothic"/>
                <a:cs typeface="Century Gothic"/>
                <a:sym typeface="Wingdings" panose="05000000000000000000" pitchFamily="2" charset="2"/>
              </a:rPr>
              <a:t>data analytics and use</a:t>
            </a:r>
            <a:endParaRPr lang="en-GB" sz="2000" b="1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pic>
        <p:nvPicPr>
          <p:cNvPr id="2" name="Imagen 1" descr="flech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72" y="4937702"/>
            <a:ext cx="528965" cy="595984"/>
          </a:xfrm>
          <a:prstGeom prst="rect">
            <a:avLst/>
          </a:prstGeom>
        </p:spPr>
      </p:pic>
      <p:pic>
        <p:nvPicPr>
          <p:cNvPr id="4" name="Imagen 3" descr="flecha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14" y="4231599"/>
            <a:ext cx="533894" cy="601536"/>
          </a:xfrm>
          <a:prstGeom prst="rect">
            <a:avLst/>
          </a:prstGeom>
        </p:spPr>
      </p:pic>
      <p:pic>
        <p:nvPicPr>
          <p:cNvPr id="5" name="Imagen 4" descr="lup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86" y="3592707"/>
            <a:ext cx="568951" cy="641035"/>
          </a:xfrm>
          <a:prstGeom prst="rect">
            <a:avLst/>
          </a:prstGeom>
        </p:spPr>
      </p:pic>
      <p:pic>
        <p:nvPicPr>
          <p:cNvPr id="6" name="Imagen 5" descr="targe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72" y="2328676"/>
            <a:ext cx="533894" cy="601537"/>
          </a:xfrm>
          <a:prstGeom prst="rect">
            <a:avLst/>
          </a:prstGeom>
        </p:spPr>
      </p:pic>
      <p:sp>
        <p:nvSpPr>
          <p:cNvPr id="33" name="Rectángulo 16"/>
          <p:cNvSpPr/>
          <p:nvPr/>
        </p:nvSpPr>
        <p:spPr>
          <a:xfrm>
            <a:off x="1732375" y="2925301"/>
            <a:ext cx="67457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Century Gothic"/>
                <a:cs typeface="Century Gothic"/>
                <a:sym typeface="Wingdings" panose="05000000000000000000" pitchFamily="2" charset="2"/>
              </a:rPr>
              <a:t>Improve </a:t>
            </a:r>
            <a:r>
              <a:rPr lang="en-GB" sz="2000" b="1" dirty="0" smtClean="0">
                <a:solidFill>
                  <a:srgbClr val="FFFF00"/>
                </a:solidFill>
                <a:latin typeface="Century Gothic"/>
                <a:cs typeface="Century Gothic"/>
                <a:sym typeface="Wingdings" panose="05000000000000000000" pitchFamily="2" charset="2"/>
              </a:rPr>
              <a:t>facility and community data, </a:t>
            </a:r>
            <a:r>
              <a:rPr lang="en-GB" sz="2000" b="1" dirty="0" smtClean="0">
                <a:solidFill>
                  <a:schemeClr val="bg1"/>
                </a:solidFill>
                <a:latin typeface="Century Gothic"/>
                <a:cs typeface="Century Gothic"/>
                <a:sym typeface="Wingdings" panose="05000000000000000000" pitchFamily="2" charset="2"/>
              </a:rPr>
              <a:t>including disease surveillance</a:t>
            </a:r>
            <a:endParaRPr lang="en-GB" sz="2000" b="1" dirty="0">
              <a:solidFill>
                <a:srgbClr val="633486"/>
              </a:solidFill>
              <a:latin typeface="Century Gothic"/>
              <a:cs typeface="Century Gothic"/>
            </a:endParaRPr>
          </a:p>
        </p:txBody>
      </p:sp>
      <p:pic>
        <p:nvPicPr>
          <p:cNvPr id="3076" name="Picture 4" descr="http://www.healthdatacollaborative.org/fileadmin/uploads/hdc/Images/cover-workpla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915" y="1695006"/>
            <a:ext cx="1931213" cy="11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13</a:t>
            </a:fld>
            <a:endParaRPr lang="es-ES" dirty="0"/>
          </a:p>
        </p:txBody>
      </p:sp>
      <p:pic>
        <p:nvPicPr>
          <p:cNvPr id="24" name="Imagen 23" descr="logo_pri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7" y="6291227"/>
            <a:ext cx="1538313" cy="364067"/>
          </a:xfrm>
          <a:prstGeom prst="rect">
            <a:avLst/>
          </a:prstGeom>
        </p:spPr>
      </p:pic>
      <p:pic>
        <p:nvPicPr>
          <p:cNvPr id="25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576" y="3031353"/>
            <a:ext cx="424956" cy="49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3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14</a:t>
            </a:fld>
            <a:endParaRPr lang="es-ES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609116" y="614476"/>
            <a:ext cx="7933750" cy="547908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rgbClr val="5C3B75">
                  <a:shade val="67500"/>
                  <a:satMod val="115000"/>
                </a:srgbClr>
              </a:gs>
              <a:gs pos="100000">
                <a:srgbClr val="5C3B75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/>
        </p:spPr>
        <p:txBody>
          <a:bodyPr lIns="0" tIns="0" rIns="0" bIns="0" anchor="ctr"/>
          <a:lstStyle/>
          <a:p>
            <a:endParaRPr lang="es-ES" sz="3200" dirty="0">
              <a:cs typeface="Helvetica Light" charset="0"/>
            </a:endParaRPr>
          </a:p>
        </p:txBody>
      </p:sp>
      <p:sp>
        <p:nvSpPr>
          <p:cNvPr id="6" name="Rectángulo 25"/>
          <p:cNvSpPr/>
          <p:nvPr/>
        </p:nvSpPr>
        <p:spPr>
          <a:xfrm>
            <a:off x="609117" y="294906"/>
            <a:ext cx="1188043" cy="103025"/>
          </a:xfrm>
          <a:prstGeom prst="rect">
            <a:avLst/>
          </a:prstGeom>
          <a:solidFill>
            <a:srgbClr val="63348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7" name="Rectángulo 27"/>
          <p:cNvSpPr/>
          <p:nvPr/>
        </p:nvSpPr>
        <p:spPr>
          <a:xfrm>
            <a:off x="1935682" y="294906"/>
            <a:ext cx="1188043" cy="103025"/>
          </a:xfrm>
          <a:prstGeom prst="rect">
            <a:avLst/>
          </a:prstGeom>
          <a:solidFill>
            <a:srgbClr val="DA6A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8" name="Rectángulo 28"/>
          <p:cNvSpPr/>
          <p:nvPr/>
        </p:nvSpPr>
        <p:spPr>
          <a:xfrm>
            <a:off x="3273741" y="294906"/>
            <a:ext cx="1188043" cy="103025"/>
          </a:xfrm>
          <a:prstGeom prst="rect">
            <a:avLst/>
          </a:prstGeom>
          <a:solidFill>
            <a:srgbClr val="6BAF4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9" name="Rectángulo 29"/>
          <p:cNvSpPr/>
          <p:nvPr/>
        </p:nvSpPr>
        <p:spPr>
          <a:xfrm>
            <a:off x="4611801" y="294906"/>
            <a:ext cx="1188043" cy="103025"/>
          </a:xfrm>
          <a:prstGeom prst="rect">
            <a:avLst/>
          </a:prstGeom>
          <a:solidFill>
            <a:srgbClr val="EF30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0" name="Rectángulo 30"/>
          <p:cNvSpPr/>
          <p:nvPr/>
        </p:nvSpPr>
        <p:spPr>
          <a:xfrm>
            <a:off x="6016764" y="294906"/>
            <a:ext cx="1188043" cy="103025"/>
          </a:xfrm>
          <a:prstGeom prst="rect">
            <a:avLst/>
          </a:prstGeom>
          <a:solidFill>
            <a:srgbClr val="1EA9A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1" name="Rectángulo 31"/>
          <p:cNvSpPr/>
          <p:nvPr/>
        </p:nvSpPr>
        <p:spPr>
          <a:xfrm>
            <a:off x="7354823" y="294906"/>
            <a:ext cx="1188043" cy="103025"/>
          </a:xfrm>
          <a:prstGeom prst="rect">
            <a:avLst/>
          </a:prstGeom>
          <a:solidFill>
            <a:srgbClr val="F4C52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grpSp>
        <p:nvGrpSpPr>
          <p:cNvPr id="12" name="Agrupar 81"/>
          <p:cNvGrpSpPr/>
          <p:nvPr/>
        </p:nvGrpSpPr>
        <p:grpSpPr>
          <a:xfrm>
            <a:off x="1700113" y="1887952"/>
            <a:ext cx="1187378" cy="1187376"/>
            <a:chOff x="1301823" y="1669492"/>
            <a:chExt cx="1187378" cy="1187376"/>
          </a:xfrm>
        </p:grpSpPr>
        <p:sp>
          <p:nvSpPr>
            <p:cNvPr id="13" name="Elipse 40"/>
            <p:cNvSpPr/>
            <p:nvPr/>
          </p:nvSpPr>
          <p:spPr>
            <a:xfrm>
              <a:off x="1301823" y="1669492"/>
              <a:ext cx="1187378" cy="1187376"/>
            </a:xfrm>
            <a:prstGeom prst="ellipse">
              <a:avLst/>
            </a:prstGeom>
            <a:solidFill>
              <a:srgbClr val="CB173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1412361" y="1902315"/>
              <a:ext cx="979793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sz="1100" b="1" dirty="0" smtClean="0">
                  <a:solidFill>
                    <a:srgbClr val="FFFFFF"/>
                  </a:solidFill>
                  <a:cs typeface="Century Gothic"/>
                </a:rPr>
                <a:t>Civil society </a:t>
              </a:r>
            </a:p>
            <a:p>
              <a:pPr lvl="0" algn="ctr"/>
              <a:r>
                <a:rPr lang="en-GB" sz="1100" b="1" dirty="0" smtClean="0">
                  <a:solidFill>
                    <a:srgbClr val="FFFFFF"/>
                  </a:solidFill>
                  <a:cs typeface="Century Gothic"/>
                </a:rPr>
                <a:t>(CHESTRAD</a:t>
              </a:r>
              <a:r>
                <a:rPr lang="en-GB" sz="1100" b="1" dirty="0">
                  <a:solidFill>
                    <a:srgbClr val="FFFFFF"/>
                  </a:solidFill>
                  <a:cs typeface="Century Gothic"/>
                </a:rPr>
                <a:t>, AEHIN)</a:t>
              </a:r>
            </a:p>
          </p:txBody>
        </p:sp>
      </p:grpSp>
      <p:grpSp>
        <p:nvGrpSpPr>
          <p:cNvPr id="15" name="Agrupar 77"/>
          <p:cNvGrpSpPr/>
          <p:nvPr/>
        </p:nvGrpSpPr>
        <p:grpSpPr>
          <a:xfrm>
            <a:off x="878234" y="4980390"/>
            <a:ext cx="1884337" cy="965885"/>
            <a:chOff x="973046" y="5301624"/>
            <a:chExt cx="1884337" cy="965885"/>
          </a:xfrm>
        </p:grpSpPr>
        <p:sp>
          <p:nvSpPr>
            <p:cNvPr id="16" name="Rectángulo 74"/>
            <p:cNvSpPr/>
            <p:nvPr/>
          </p:nvSpPr>
          <p:spPr>
            <a:xfrm>
              <a:off x="974267" y="5301624"/>
              <a:ext cx="1737976" cy="246221"/>
            </a:xfrm>
            <a:prstGeom prst="rect">
              <a:avLst/>
            </a:prstGeom>
            <a:solidFill>
              <a:srgbClr val="CB1731"/>
            </a:solidFill>
            <a:ln>
              <a:solidFill>
                <a:srgbClr val="CB173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b="1" dirty="0" smtClean="0">
                  <a:solidFill>
                    <a:srgbClr val="FFFFFF"/>
                  </a:solidFill>
                  <a:cs typeface="Century Gothic"/>
                </a:rPr>
                <a:t>Country &amp; regional platforms</a:t>
              </a:r>
              <a:endParaRPr lang="en-GB" sz="1000" b="1" dirty="0">
                <a:solidFill>
                  <a:srgbClr val="FFFFFF"/>
                </a:solidFill>
                <a:cs typeface="Century Gothic"/>
              </a:endParaRPr>
            </a:p>
          </p:txBody>
        </p:sp>
        <p:sp>
          <p:nvSpPr>
            <p:cNvPr id="17" name="Rectángulo 75"/>
            <p:cNvSpPr/>
            <p:nvPr/>
          </p:nvSpPr>
          <p:spPr>
            <a:xfrm>
              <a:off x="989564" y="5661248"/>
              <a:ext cx="1867819" cy="230832"/>
            </a:xfrm>
            <a:prstGeom prst="rect">
              <a:avLst/>
            </a:prstGeom>
            <a:solidFill>
              <a:srgbClr val="DA6A27"/>
            </a:solidFill>
          </p:spPr>
          <p:txBody>
            <a:bodyPr wrap="none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b="1" dirty="0">
                  <a:solidFill>
                    <a:prstClr val="white"/>
                  </a:solidFill>
                  <a:cs typeface="Century Gothic"/>
                </a:rPr>
                <a:t>Existing collaborative platforms</a:t>
              </a:r>
            </a:p>
          </p:txBody>
        </p:sp>
        <p:sp>
          <p:nvSpPr>
            <p:cNvPr id="18" name="Rectángulo 76"/>
            <p:cNvSpPr/>
            <p:nvPr/>
          </p:nvSpPr>
          <p:spPr>
            <a:xfrm>
              <a:off x="973046" y="6021288"/>
              <a:ext cx="1308371" cy="246221"/>
            </a:xfrm>
            <a:prstGeom prst="rect">
              <a:avLst/>
            </a:prstGeom>
            <a:solidFill>
              <a:srgbClr val="1EA9AA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GB" sz="1000" b="1" dirty="0">
                  <a:solidFill>
                    <a:prstClr val="white"/>
                  </a:solidFill>
                </a:rPr>
                <a:t>HDC Working Groups</a:t>
              </a:r>
            </a:p>
          </p:txBody>
        </p:sp>
      </p:grpSp>
      <p:grpSp>
        <p:nvGrpSpPr>
          <p:cNvPr id="19" name="Agrupar 96"/>
          <p:cNvGrpSpPr/>
          <p:nvPr/>
        </p:nvGrpSpPr>
        <p:grpSpPr>
          <a:xfrm>
            <a:off x="1822979" y="3329831"/>
            <a:ext cx="1518718" cy="1187376"/>
            <a:chOff x="1231449" y="3486582"/>
            <a:chExt cx="1518718" cy="1187376"/>
          </a:xfrm>
        </p:grpSpPr>
        <p:sp>
          <p:nvSpPr>
            <p:cNvPr id="20" name="Elipse 80"/>
            <p:cNvSpPr/>
            <p:nvPr/>
          </p:nvSpPr>
          <p:spPr>
            <a:xfrm>
              <a:off x="1390790" y="3486582"/>
              <a:ext cx="1187378" cy="1187376"/>
            </a:xfrm>
            <a:prstGeom prst="ellipse">
              <a:avLst/>
            </a:prstGeom>
            <a:solidFill>
              <a:srgbClr val="DA6A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21" name="Rectángulo 45"/>
            <p:cNvSpPr/>
            <p:nvPr/>
          </p:nvSpPr>
          <p:spPr>
            <a:xfrm>
              <a:off x="1231449" y="3690790"/>
              <a:ext cx="151871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sz="1100" b="1" dirty="0" smtClean="0">
                  <a:solidFill>
                    <a:srgbClr val="FFFFFF"/>
                  </a:solidFill>
                  <a:cs typeface="Century Gothic"/>
                </a:rPr>
                <a:t>Household </a:t>
              </a:r>
            </a:p>
            <a:p>
              <a:pPr lvl="0" algn="ctr"/>
              <a:r>
                <a:rPr lang="en-GB" sz="1100" b="1" dirty="0" smtClean="0">
                  <a:solidFill>
                    <a:srgbClr val="FFFFFF"/>
                  </a:solidFill>
                  <a:cs typeface="Century Gothic"/>
                </a:rPr>
                <a:t>Survey </a:t>
              </a:r>
              <a:r>
                <a:rPr lang="en-GB" sz="1100" b="1" dirty="0">
                  <a:solidFill>
                    <a:srgbClr val="FFFFFF"/>
                  </a:solidFill>
                  <a:cs typeface="Century Gothic"/>
                </a:rPr>
                <a:t>Network</a:t>
              </a:r>
            </a:p>
            <a:p>
              <a:pPr lvl="0" algn="ctr"/>
              <a:r>
                <a:rPr lang="en-GB" sz="1100" b="1" dirty="0">
                  <a:solidFill>
                    <a:srgbClr val="FFFFFF"/>
                  </a:solidFill>
                  <a:cs typeface="Century Gothic"/>
                </a:rPr>
                <a:t>DHS-MICS-LSMS </a:t>
              </a:r>
            </a:p>
          </p:txBody>
        </p:sp>
      </p:grpSp>
      <p:grpSp>
        <p:nvGrpSpPr>
          <p:cNvPr id="22" name="Agrupar 90"/>
          <p:cNvGrpSpPr/>
          <p:nvPr/>
        </p:nvGrpSpPr>
        <p:grpSpPr>
          <a:xfrm>
            <a:off x="2969115" y="4161910"/>
            <a:ext cx="1187378" cy="1187376"/>
            <a:chOff x="2530036" y="4512678"/>
            <a:chExt cx="1187378" cy="1187376"/>
          </a:xfrm>
        </p:grpSpPr>
        <p:sp>
          <p:nvSpPr>
            <p:cNvPr id="23" name="Elipse 88"/>
            <p:cNvSpPr/>
            <p:nvPr/>
          </p:nvSpPr>
          <p:spPr>
            <a:xfrm>
              <a:off x="2530036" y="4512678"/>
              <a:ext cx="1187378" cy="1187376"/>
            </a:xfrm>
            <a:prstGeom prst="ellipse">
              <a:avLst/>
            </a:prstGeom>
            <a:solidFill>
              <a:srgbClr val="DA6A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24" name="Rectángulo 48"/>
            <p:cNvSpPr/>
            <p:nvPr/>
          </p:nvSpPr>
          <p:spPr>
            <a:xfrm>
              <a:off x="2620682" y="4585795"/>
              <a:ext cx="100608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sz="1100" b="1" dirty="0">
                  <a:solidFill>
                    <a:srgbClr val="FFFFFF"/>
                  </a:solidFill>
                  <a:cs typeface="Century Gothic"/>
                </a:rPr>
                <a:t>CRVS coordination mechanisms (IAWG, + regional bodies)</a:t>
              </a:r>
            </a:p>
          </p:txBody>
        </p:sp>
      </p:grpSp>
      <p:grpSp>
        <p:nvGrpSpPr>
          <p:cNvPr id="25" name="Agrupar 82"/>
          <p:cNvGrpSpPr/>
          <p:nvPr/>
        </p:nvGrpSpPr>
        <p:grpSpPr>
          <a:xfrm>
            <a:off x="2820852" y="761388"/>
            <a:ext cx="1518718" cy="1187376"/>
            <a:chOff x="2662890" y="1117010"/>
            <a:chExt cx="1518718" cy="1187376"/>
          </a:xfrm>
          <a:solidFill>
            <a:srgbClr val="CB1731"/>
          </a:solidFill>
        </p:grpSpPr>
        <p:sp>
          <p:nvSpPr>
            <p:cNvPr id="26" name="Elipse 79"/>
            <p:cNvSpPr/>
            <p:nvPr/>
          </p:nvSpPr>
          <p:spPr>
            <a:xfrm>
              <a:off x="2817577" y="1117010"/>
              <a:ext cx="1187378" cy="1187376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27" name="Rectángulo 51"/>
            <p:cNvSpPr/>
            <p:nvPr/>
          </p:nvSpPr>
          <p:spPr>
            <a:xfrm>
              <a:off x="2662890" y="1335708"/>
              <a:ext cx="1518718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GB" sz="1100" b="1" dirty="0" smtClean="0">
                  <a:solidFill>
                    <a:srgbClr val="FFFFFF"/>
                  </a:solidFill>
                  <a:cs typeface="Century Gothic"/>
                </a:rPr>
                <a:t>Country </a:t>
              </a:r>
              <a:r>
                <a:rPr lang="en-GB" sz="1100" b="1" dirty="0">
                  <a:solidFill>
                    <a:srgbClr val="FFFFFF"/>
                  </a:solidFill>
                  <a:cs typeface="Century Gothic"/>
                </a:rPr>
                <a:t>action </a:t>
              </a:r>
              <a:endParaRPr lang="en-GB" sz="1100" b="1" dirty="0" smtClean="0">
                <a:solidFill>
                  <a:srgbClr val="FFFFFF"/>
                </a:solidFill>
                <a:cs typeface="Century Gothic"/>
              </a:endParaRPr>
            </a:p>
            <a:p>
              <a:pPr lvl="0" algn="ctr"/>
              <a:r>
                <a:rPr lang="en-GB" sz="1100" b="1" dirty="0" smtClean="0">
                  <a:solidFill>
                    <a:srgbClr val="FFFFFF"/>
                  </a:solidFill>
                  <a:cs typeface="Century Gothic"/>
                </a:rPr>
                <a:t>&amp; </a:t>
              </a:r>
              <a:r>
                <a:rPr lang="en-GB" sz="1100" b="1" dirty="0">
                  <a:solidFill>
                    <a:srgbClr val="FFFFFF"/>
                  </a:solidFill>
                  <a:cs typeface="Century Gothic"/>
                </a:rPr>
                <a:t>regional collaboration </a:t>
              </a:r>
            </a:p>
          </p:txBody>
        </p:sp>
      </p:grpSp>
      <p:sp>
        <p:nvSpPr>
          <p:cNvPr id="28" name="Elipse 89"/>
          <p:cNvSpPr/>
          <p:nvPr/>
        </p:nvSpPr>
        <p:spPr>
          <a:xfrm>
            <a:off x="4283968" y="4470758"/>
            <a:ext cx="1187378" cy="1187376"/>
          </a:xfrm>
          <a:prstGeom prst="ellipse">
            <a:avLst/>
          </a:prstGeom>
          <a:solidFill>
            <a:srgbClr val="1EA9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/>
          </a:p>
        </p:txBody>
      </p:sp>
      <p:grpSp>
        <p:nvGrpSpPr>
          <p:cNvPr id="29" name="Agrupar 95"/>
          <p:cNvGrpSpPr/>
          <p:nvPr/>
        </p:nvGrpSpPr>
        <p:grpSpPr>
          <a:xfrm>
            <a:off x="5559327" y="4146670"/>
            <a:ext cx="1518718" cy="1187376"/>
            <a:chOff x="6092496" y="4585795"/>
            <a:chExt cx="1518718" cy="1187376"/>
          </a:xfrm>
        </p:grpSpPr>
        <p:sp>
          <p:nvSpPr>
            <p:cNvPr id="30" name="Elipse 86"/>
            <p:cNvSpPr/>
            <p:nvPr/>
          </p:nvSpPr>
          <p:spPr>
            <a:xfrm>
              <a:off x="6241949" y="4585795"/>
              <a:ext cx="1187378" cy="1187376"/>
            </a:xfrm>
            <a:prstGeom prst="ellipse">
              <a:avLst/>
            </a:prstGeom>
            <a:solidFill>
              <a:srgbClr val="1EA9A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31" name="Rectángulo 57"/>
            <p:cNvSpPr/>
            <p:nvPr/>
          </p:nvSpPr>
          <p:spPr>
            <a:xfrm>
              <a:off x="6092496" y="4909883"/>
              <a:ext cx="15187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sz="1100" b="1" dirty="0" smtClean="0">
                  <a:solidFill>
                    <a:srgbClr val="FFFFFF"/>
                  </a:solidFill>
                  <a:cs typeface="Century Gothic"/>
                </a:rPr>
                <a:t>Data analytics </a:t>
              </a:r>
            </a:p>
            <a:p>
              <a:pPr lvl="0" algn="ctr"/>
              <a:r>
                <a:rPr lang="en-GB" sz="1100" b="1" dirty="0" smtClean="0">
                  <a:solidFill>
                    <a:srgbClr val="FFFFFF"/>
                  </a:solidFill>
                  <a:cs typeface="Century Gothic"/>
                </a:rPr>
                <a:t>and use </a:t>
              </a:r>
            </a:p>
          </p:txBody>
        </p:sp>
      </p:grpSp>
      <p:grpSp>
        <p:nvGrpSpPr>
          <p:cNvPr id="32" name="Agrupar 94"/>
          <p:cNvGrpSpPr/>
          <p:nvPr/>
        </p:nvGrpSpPr>
        <p:grpSpPr>
          <a:xfrm>
            <a:off x="6036096" y="2838400"/>
            <a:ext cx="1518718" cy="1187376"/>
            <a:chOff x="6997477" y="3162190"/>
            <a:chExt cx="1518718" cy="1187376"/>
          </a:xfrm>
        </p:grpSpPr>
        <p:sp>
          <p:nvSpPr>
            <p:cNvPr id="33" name="Elipse 84"/>
            <p:cNvSpPr/>
            <p:nvPr/>
          </p:nvSpPr>
          <p:spPr>
            <a:xfrm>
              <a:off x="7163147" y="3162190"/>
              <a:ext cx="1187378" cy="1187376"/>
            </a:xfrm>
            <a:prstGeom prst="ellipse">
              <a:avLst/>
            </a:prstGeom>
            <a:solidFill>
              <a:srgbClr val="1EA9A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34" name="Rectángulo 60"/>
            <p:cNvSpPr/>
            <p:nvPr/>
          </p:nvSpPr>
          <p:spPr>
            <a:xfrm>
              <a:off x="6997477" y="3260356"/>
              <a:ext cx="1518718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endParaRPr lang="en-GB" sz="1100" b="1" dirty="0" smtClean="0">
                <a:solidFill>
                  <a:srgbClr val="FFFFFF"/>
                </a:solidFill>
                <a:cs typeface="Century Gothic"/>
              </a:endParaRPr>
            </a:p>
            <a:p>
              <a:pPr lvl="0" algn="ctr"/>
              <a:r>
                <a:rPr lang="en-GB" sz="1100" b="1" dirty="0" smtClean="0">
                  <a:solidFill>
                    <a:srgbClr val="FFFFFF"/>
                  </a:solidFill>
                  <a:cs typeface="Century Gothic"/>
                </a:rPr>
                <a:t>Facility and </a:t>
              </a:r>
            </a:p>
            <a:p>
              <a:pPr lvl="0" algn="ctr"/>
              <a:r>
                <a:rPr lang="en-GB" sz="1100" b="1" dirty="0" smtClean="0">
                  <a:solidFill>
                    <a:srgbClr val="FFFFFF"/>
                  </a:solidFill>
                  <a:cs typeface="Century Gothic"/>
                </a:rPr>
                <a:t>community  </a:t>
              </a:r>
            </a:p>
            <a:p>
              <a:pPr lvl="0" algn="ctr"/>
              <a:r>
                <a:rPr lang="en-GB" sz="1100" b="1" dirty="0" smtClean="0">
                  <a:solidFill>
                    <a:srgbClr val="FFFFFF"/>
                  </a:solidFill>
                  <a:cs typeface="Century Gothic"/>
                </a:rPr>
                <a:t>data </a:t>
              </a:r>
            </a:p>
            <a:p>
              <a:pPr lvl="0" algn="ctr"/>
              <a:endParaRPr lang="en-GB" sz="1100" b="1" dirty="0">
                <a:solidFill>
                  <a:srgbClr val="FFFFFF"/>
                </a:solidFill>
                <a:cs typeface="Century Gothic"/>
              </a:endParaRPr>
            </a:p>
          </p:txBody>
        </p:sp>
      </p:grpSp>
      <p:grpSp>
        <p:nvGrpSpPr>
          <p:cNvPr id="35" name="Agrupar 93"/>
          <p:cNvGrpSpPr/>
          <p:nvPr/>
        </p:nvGrpSpPr>
        <p:grpSpPr>
          <a:xfrm>
            <a:off x="5871143" y="1453603"/>
            <a:ext cx="1518718" cy="1187376"/>
            <a:chOff x="6862533" y="1268760"/>
            <a:chExt cx="1518718" cy="1187376"/>
          </a:xfrm>
        </p:grpSpPr>
        <p:sp>
          <p:nvSpPr>
            <p:cNvPr id="36" name="Elipse 85"/>
            <p:cNvSpPr/>
            <p:nvPr/>
          </p:nvSpPr>
          <p:spPr>
            <a:xfrm>
              <a:off x="7027486" y="1268760"/>
              <a:ext cx="1187378" cy="1187376"/>
            </a:xfrm>
            <a:prstGeom prst="ellipse">
              <a:avLst/>
            </a:prstGeom>
            <a:solidFill>
              <a:srgbClr val="1EA9A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37" name="Rectángulo 63"/>
            <p:cNvSpPr/>
            <p:nvPr/>
          </p:nvSpPr>
          <p:spPr>
            <a:xfrm>
              <a:off x="6862533" y="1486480"/>
              <a:ext cx="1518718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GB" sz="1100" b="1" dirty="0" smtClean="0">
                  <a:solidFill>
                    <a:srgbClr val="FFFFFF"/>
                  </a:solidFill>
                  <a:cs typeface="Century Gothic"/>
                </a:rPr>
                <a:t>Health </a:t>
              </a:r>
            </a:p>
            <a:p>
              <a:pPr lvl="0" algn="ctr"/>
              <a:r>
                <a:rPr lang="en-GB" sz="1100" b="1" dirty="0" smtClean="0">
                  <a:solidFill>
                    <a:srgbClr val="FFFFFF"/>
                  </a:solidFill>
                  <a:cs typeface="Century Gothic"/>
                </a:rPr>
                <a:t>systems </a:t>
              </a:r>
            </a:p>
            <a:p>
              <a:pPr lvl="0" algn="ctr"/>
              <a:r>
                <a:rPr lang="en-GB" sz="1100" b="1" dirty="0" smtClean="0">
                  <a:solidFill>
                    <a:srgbClr val="FFFFFF"/>
                  </a:solidFill>
                  <a:cs typeface="Century Gothic"/>
                </a:rPr>
                <a:t>monitoring</a:t>
              </a:r>
              <a:endParaRPr lang="en-GB" sz="1100" b="1" dirty="0">
                <a:solidFill>
                  <a:srgbClr val="FFFFFF"/>
                </a:solidFill>
                <a:cs typeface="Century Gothic"/>
              </a:endParaRPr>
            </a:p>
          </p:txBody>
        </p:sp>
      </p:grpSp>
      <p:grpSp>
        <p:nvGrpSpPr>
          <p:cNvPr id="38" name="Agrupar 92"/>
          <p:cNvGrpSpPr/>
          <p:nvPr/>
        </p:nvGrpSpPr>
        <p:grpSpPr>
          <a:xfrm>
            <a:off x="4683048" y="737497"/>
            <a:ext cx="1518718" cy="1187376"/>
            <a:chOff x="4815626" y="978499"/>
            <a:chExt cx="1518718" cy="1187376"/>
          </a:xfrm>
        </p:grpSpPr>
        <p:sp>
          <p:nvSpPr>
            <p:cNvPr id="39" name="Elipse 83"/>
            <p:cNvSpPr/>
            <p:nvPr/>
          </p:nvSpPr>
          <p:spPr>
            <a:xfrm>
              <a:off x="4978004" y="978499"/>
              <a:ext cx="1187378" cy="1187376"/>
            </a:xfrm>
            <a:prstGeom prst="ellipse">
              <a:avLst/>
            </a:prstGeom>
            <a:solidFill>
              <a:srgbClr val="1EA9A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40" name="Rectángulo 66"/>
            <p:cNvSpPr/>
            <p:nvPr/>
          </p:nvSpPr>
          <p:spPr>
            <a:xfrm>
              <a:off x="4815626" y="1200209"/>
              <a:ext cx="151871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endParaRPr lang="en-GB" sz="1100" b="1" dirty="0">
                <a:solidFill>
                  <a:srgbClr val="FFFFFF"/>
                </a:solidFill>
                <a:cs typeface="Century Gothic"/>
              </a:endParaRPr>
            </a:p>
          </p:txBody>
        </p:sp>
      </p:grpSp>
      <p:cxnSp>
        <p:nvCxnSpPr>
          <p:cNvPr id="41" name="Conector recto de flecha 115"/>
          <p:cNvCxnSpPr/>
          <p:nvPr/>
        </p:nvCxnSpPr>
        <p:spPr>
          <a:xfrm>
            <a:off x="3785592" y="1902315"/>
            <a:ext cx="291148" cy="170708"/>
          </a:xfrm>
          <a:prstGeom prst="straightConnector1">
            <a:avLst/>
          </a:prstGeom>
          <a:ln>
            <a:solidFill>
              <a:srgbClr val="63348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Elipse 38"/>
          <p:cNvSpPr/>
          <p:nvPr/>
        </p:nvSpPr>
        <p:spPr>
          <a:xfrm>
            <a:off x="3562804" y="1938873"/>
            <a:ext cx="2097994" cy="2097992"/>
          </a:xfrm>
          <a:prstGeom prst="ellipse">
            <a:avLst/>
          </a:prstGeom>
          <a:solidFill>
            <a:srgbClr val="613F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ectángulo 36"/>
          <p:cNvSpPr/>
          <p:nvPr/>
        </p:nvSpPr>
        <p:spPr>
          <a:xfrm>
            <a:off x="3548453" y="2387494"/>
            <a:ext cx="2112345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 smtClean="0">
                <a:solidFill>
                  <a:srgbClr val="FFFFFF"/>
                </a:solidFill>
                <a:cs typeface="Century Gothic"/>
              </a:rPr>
              <a:t>Global </a:t>
            </a:r>
            <a:r>
              <a:rPr lang="en-GB" sz="2000" b="1" dirty="0">
                <a:solidFill>
                  <a:srgbClr val="FFFFFF"/>
                </a:solidFill>
                <a:cs typeface="Century Gothic"/>
              </a:rPr>
              <a:t/>
            </a:r>
            <a:br>
              <a:rPr lang="en-GB" sz="2000" b="1" dirty="0">
                <a:solidFill>
                  <a:srgbClr val="FFFFFF"/>
                </a:solidFill>
                <a:cs typeface="Century Gothic"/>
              </a:rPr>
            </a:br>
            <a:r>
              <a:rPr lang="en-GB" sz="2000" b="1" dirty="0" smtClean="0">
                <a:solidFill>
                  <a:srgbClr val="FFFFFF"/>
                </a:solidFill>
                <a:cs typeface="Century Gothic"/>
              </a:rPr>
              <a:t>Public Goods </a:t>
            </a:r>
            <a:r>
              <a:rPr lang="en-GB" sz="1400" b="1" dirty="0" smtClean="0">
                <a:solidFill>
                  <a:srgbClr val="FFFFFF"/>
                </a:solidFill>
                <a:cs typeface="Century Gothic"/>
              </a:rPr>
              <a:t>(harmonized data tools and standards)</a:t>
            </a:r>
            <a:endParaRPr lang="en-GB" sz="1400" b="1" dirty="0">
              <a:solidFill>
                <a:srgbClr val="FFFFFF"/>
              </a:solidFill>
              <a:cs typeface="Century Gothic"/>
            </a:endParaRPr>
          </a:p>
        </p:txBody>
      </p:sp>
      <p:sp>
        <p:nvSpPr>
          <p:cNvPr id="44" name="Rectángulo 63"/>
          <p:cNvSpPr/>
          <p:nvPr/>
        </p:nvSpPr>
        <p:spPr>
          <a:xfrm>
            <a:off x="4679756" y="933637"/>
            <a:ext cx="151871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100" b="1" dirty="0" smtClean="0">
                <a:solidFill>
                  <a:srgbClr val="FFFFFF"/>
                </a:solidFill>
                <a:cs typeface="Century Gothic"/>
              </a:rPr>
              <a:t>Digital health </a:t>
            </a:r>
          </a:p>
          <a:p>
            <a:pPr lvl="0" algn="ctr"/>
            <a:r>
              <a:rPr lang="en-GB" sz="1100" b="1" dirty="0" smtClean="0">
                <a:solidFill>
                  <a:srgbClr val="FFFFFF"/>
                </a:solidFill>
                <a:cs typeface="Century Gothic"/>
              </a:rPr>
              <a:t>systems and interoperability</a:t>
            </a:r>
            <a:endParaRPr lang="en-GB" sz="1100" b="1" dirty="0">
              <a:solidFill>
                <a:srgbClr val="FFFFFF"/>
              </a:solidFill>
              <a:cs typeface="Century Gothic"/>
            </a:endParaRPr>
          </a:p>
        </p:txBody>
      </p:sp>
      <p:sp>
        <p:nvSpPr>
          <p:cNvPr id="45" name="Rectángulo 57"/>
          <p:cNvSpPr/>
          <p:nvPr/>
        </p:nvSpPr>
        <p:spPr>
          <a:xfrm>
            <a:off x="4118298" y="4881358"/>
            <a:ext cx="15187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100" b="1" dirty="0" smtClean="0">
                <a:solidFill>
                  <a:srgbClr val="FFFFFF"/>
                </a:solidFill>
                <a:cs typeface="Century Gothic"/>
              </a:rPr>
              <a:t>Global / country </a:t>
            </a:r>
          </a:p>
          <a:p>
            <a:pPr lvl="0" algn="ctr"/>
            <a:r>
              <a:rPr lang="en-GB" sz="1100" b="1" dirty="0" smtClean="0">
                <a:solidFill>
                  <a:srgbClr val="FFFFFF"/>
                </a:solidFill>
                <a:cs typeface="Century Gothic"/>
              </a:rPr>
              <a:t>data and </a:t>
            </a:r>
          </a:p>
          <a:p>
            <a:pPr lvl="0" algn="ctr"/>
            <a:r>
              <a:rPr lang="en-GB" sz="1100" b="1" dirty="0" smtClean="0">
                <a:solidFill>
                  <a:srgbClr val="FFFFFF"/>
                </a:solidFill>
                <a:cs typeface="Century Gothic"/>
              </a:rPr>
              <a:t>statistics</a:t>
            </a:r>
          </a:p>
        </p:txBody>
      </p:sp>
      <p:cxnSp>
        <p:nvCxnSpPr>
          <p:cNvPr id="46" name="Conector recto de flecha 115"/>
          <p:cNvCxnSpPr/>
          <p:nvPr/>
        </p:nvCxnSpPr>
        <p:spPr>
          <a:xfrm>
            <a:off x="2878550" y="2592930"/>
            <a:ext cx="684253" cy="146701"/>
          </a:xfrm>
          <a:prstGeom prst="straightConnector1">
            <a:avLst/>
          </a:prstGeom>
          <a:ln>
            <a:solidFill>
              <a:srgbClr val="63348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115"/>
          <p:cNvCxnSpPr/>
          <p:nvPr/>
        </p:nvCxnSpPr>
        <p:spPr>
          <a:xfrm flipV="1">
            <a:off x="3143585" y="3487590"/>
            <a:ext cx="528645" cy="166864"/>
          </a:xfrm>
          <a:prstGeom prst="straightConnector1">
            <a:avLst/>
          </a:prstGeom>
          <a:ln>
            <a:solidFill>
              <a:srgbClr val="63348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115"/>
          <p:cNvCxnSpPr/>
          <p:nvPr/>
        </p:nvCxnSpPr>
        <p:spPr>
          <a:xfrm flipV="1">
            <a:off x="3801041" y="3877070"/>
            <a:ext cx="264805" cy="349184"/>
          </a:xfrm>
          <a:prstGeom prst="straightConnector1">
            <a:avLst/>
          </a:prstGeom>
          <a:ln>
            <a:solidFill>
              <a:srgbClr val="63348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115"/>
          <p:cNvCxnSpPr/>
          <p:nvPr/>
        </p:nvCxnSpPr>
        <p:spPr>
          <a:xfrm flipH="1" flipV="1">
            <a:off x="4711227" y="4051662"/>
            <a:ext cx="80229" cy="419096"/>
          </a:xfrm>
          <a:prstGeom prst="straightConnector1">
            <a:avLst/>
          </a:prstGeom>
          <a:ln>
            <a:solidFill>
              <a:srgbClr val="63348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115"/>
          <p:cNvCxnSpPr/>
          <p:nvPr/>
        </p:nvCxnSpPr>
        <p:spPr>
          <a:xfrm flipH="1" flipV="1">
            <a:off x="5454141" y="3749000"/>
            <a:ext cx="521585" cy="477254"/>
          </a:xfrm>
          <a:prstGeom prst="straightConnector1">
            <a:avLst/>
          </a:prstGeom>
          <a:ln>
            <a:solidFill>
              <a:srgbClr val="63348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115"/>
          <p:cNvCxnSpPr/>
          <p:nvPr/>
        </p:nvCxnSpPr>
        <p:spPr>
          <a:xfrm flipH="1" flipV="1">
            <a:off x="5672855" y="3134328"/>
            <a:ext cx="590882" cy="97582"/>
          </a:xfrm>
          <a:prstGeom prst="straightConnector1">
            <a:avLst/>
          </a:prstGeom>
          <a:ln>
            <a:solidFill>
              <a:srgbClr val="63348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115"/>
          <p:cNvCxnSpPr/>
          <p:nvPr/>
        </p:nvCxnSpPr>
        <p:spPr>
          <a:xfrm flipH="1">
            <a:off x="4946596" y="1867527"/>
            <a:ext cx="259226" cy="119540"/>
          </a:xfrm>
          <a:prstGeom prst="straightConnector1">
            <a:avLst/>
          </a:prstGeom>
          <a:ln>
            <a:solidFill>
              <a:srgbClr val="63348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115"/>
          <p:cNvCxnSpPr/>
          <p:nvPr/>
        </p:nvCxnSpPr>
        <p:spPr>
          <a:xfrm flipH="1">
            <a:off x="5575702" y="2311603"/>
            <a:ext cx="464403" cy="219367"/>
          </a:xfrm>
          <a:prstGeom prst="straightConnector1">
            <a:avLst/>
          </a:prstGeom>
          <a:ln>
            <a:solidFill>
              <a:srgbClr val="63348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Elipse 85"/>
          <p:cNvSpPr/>
          <p:nvPr/>
        </p:nvSpPr>
        <p:spPr>
          <a:xfrm>
            <a:off x="6989789" y="872860"/>
            <a:ext cx="562523" cy="5112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sp>
        <p:nvSpPr>
          <p:cNvPr id="55" name="Rectángulo 63"/>
          <p:cNvSpPr/>
          <p:nvPr/>
        </p:nvSpPr>
        <p:spPr>
          <a:xfrm>
            <a:off x="6845861" y="948050"/>
            <a:ext cx="8602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800" b="1" dirty="0" smtClean="0">
                <a:solidFill>
                  <a:srgbClr val="FFFFFF"/>
                </a:solidFill>
                <a:cs typeface="Century Gothic"/>
              </a:rPr>
              <a:t>Health workforce</a:t>
            </a:r>
            <a:endParaRPr lang="en-GB" sz="800" b="1" dirty="0">
              <a:solidFill>
                <a:srgbClr val="FFFFFF"/>
              </a:solidFill>
              <a:cs typeface="Century Gothic"/>
            </a:endParaRPr>
          </a:p>
        </p:txBody>
      </p:sp>
      <p:cxnSp>
        <p:nvCxnSpPr>
          <p:cNvPr id="56" name="Conector recto de flecha 115"/>
          <p:cNvCxnSpPr>
            <a:endCxn id="36" idx="7"/>
          </p:cNvCxnSpPr>
          <p:nvPr/>
        </p:nvCxnSpPr>
        <p:spPr>
          <a:xfrm flipH="1">
            <a:off x="7049587" y="1397203"/>
            <a:ext cx="117626" cy="230287"/>
          </a:xfrm>
          <a:prstGeom prst="straightConnector1">
            <a:avLst/>
          </a:prstGeom>
          <a:ln>
            <a:solidFill>
              <a:srgbClr val="63348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Elipse 85"/>
          <p:cNvSpPr/>
          <p:nvPr/>
        </p:nvSpPr>
        <p:spPr>
          <a:xfrm>
            <a:off x="7452103" y="1604017"/>
            <a:ext cx="636576" cy="5832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sp>
        <p:nvSpPr>
          <p:cNvPr id="58" name="Rectángulo 63"/>
          <p:cNvSpPr/>
          <p:nvPr/>
        </p:nvSpPr>
        <p:spPr>
          <a:xfrm>
            <a:off x="7349508" y="1712302"/>
            <a:ext cx="8602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800" b="1" dirty="0" smtClean="0">
                <a:solidFill>
                  <a:srgbClr val="FFFFFF"/>
                </a:solidFill>
                <a:cs typeface="Century Gothic"/>
              </a:rPr>
              <a:t>Health financing</a:t>
            </a:r>
            <a:endParaRPr lang="en-GB" sz="800" b="1" dirty="0">
              <a:solidFill>
                <a:srgbClr val="FFFFFF"/>
              </a:solidFill>
              <a:cs typeface="Century Gothic"/>
            </a:endParaRPr>
          </a:p>
        </p:txBody>
      </p:sp>
      <p:cxnSp>
        <p:nvCxnSpPr>
          <p:cNvPr id="59" name="Conector recto de flecha 115"/>
          <p:cNvCxnSpPr>
            <a:stCxn id="57" idx="2"/>
          </p:cNvCxnSpPr>
          <p:nvPr/>
        </p:nvCxnSpPr>
        <p:spPr>
          <a:xfrm flipH="1" flipV="1">
            <a:off x="7204809" y="1867527"/>
            <a:ext cx="247294" cy="28104"/>
          </a:xfrm>
          <a:prstGeom prst="straightConnector1">
            <a:avLst/>
          </a:prstGeom>
          <a:ln>
            <a:solidFill>
              <a:srgbClr val="63348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Elipse 85"/>
          <p:cNvSpPr/>
          <p:nvPr/>
        </p:nvSpPr>
        <p:spPr>
          <a:xfrm>
            <a:off x="7133530" y="2271487"/>
            <a:ext cx="591223" cy="58101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sp>
        <p:nvSpPr>
          <p:cNvPr id="61" name="Rectángulo 63"/>
          <p:cNvSpPr/>
          <p:nvPr/>
        </p:nvSpPr>
        <p:spPr>
          <a:xfrm>
            <a:off x="7078045" y="2338053"/>
            <a:ext cx="728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800" b="1" dirty="0" smtClean="0">
                <a:solidFill>
                  <a:srgbClr val="FFFFFF"/>
                </a:solidFill>
                <a:cs typeface="Century Gothic"/>
              </a:rPr>
              <a:t>Quality </a:t>
            </a:r>
            <a:br>
              <a:rPr lang="en-GB" sz="800" b="1" dirty="0" smtClean="0">
                <a:solidFill>
                  <a:srgbClr val="FFFFFF"/>
                </a:solidFill>
                <a:cs typeface="Century Gothic"/>
              </a:rPr>
            </a:br>
            <a:r>
              <a:rPr lang="en-GB" sz="800" b="1" dirty="0" smtClean="0">
                <a:solidFill>
                  <a:srgbClr val="FFFFFF"/>
                </a:solidFill>
                <a:cs typeface="Century Gothic"/>
              </a:rPr>
              <a:t>of care / PHCPI</a:t>
            </a:r>
            <a:endParaRPr lang="en-GB" sz="800" b="1" dirty="0">
              <a:solidFill>
                <a:srgbClr val="FFFFFF"/>
              </a:solidFill>
              <a:cs typeface="Century Gothic"/>
            </a:endParaRPr>
          </a:p>
        </p:txBody>
      </p:sp>
      <p:cxnSp>
        <p:nvCxnSpPr>
          <p:cNvPr id="62" name="Conector recto de flecha 115"/>
          <p:cNvCxnSpPr/>
          <p:nvPr/>
        </p:nvCxnSpPr>
        <p:spPr>
          <a:xfrm flipH="1">
            <a:off x="7223474" y="2830574"/>
            <a:ext cx="104983" cy="157295"/>
          </a:xfrm>
          <a:prstGeom prst="straightConnector1">
            <a:avLst/>
          </a:prstGeom>
          <a:ln>
            <a:solidFill>
              <a:srgbClr val="63348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Elipse 85"/>
          <p:cNvSpPr/>
          <p:nvPr/>
        </p:nvSpPr>
        <p:spPr>
          <a:xfrm>
            <a:off x="7655849" y="3206175"/>
            <a:ext cx="646904" cy="571910"/>
          </a:xfrm>
          <a:prstGeom prst="ellipse">
            <a:avLst/>
          </a:prstGeom>
          <a:solidFill>
            <a:srgbClr val="1EA9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sp>
        <p:nvSpPr>
          <p:cNvPr id="64" name="Rectángulo 63"/>
          <p:cNvSpPr/>
          <p:nvPr/>
        </p:nvSpPr>
        <p:spPr>
          <a:xfrm>
            <a:off x="7603437" y="3246630"/>
            <a:ext cx="7651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800" b="1" dirty="0" smtClean="0">
                <a:solidFill>
                  <a:srgbClr val="FFFFFF"/>
                </a:solidFill>
                <a:cs typeface="Century Gothic"/>
              </a:rPr>
              <a:t> RHIS/</a:t>
            </a:r>
          </a:p>
          <a:p>
            <a:pPr lvl="0" algn="ctr"/>
            <a:r>
              <a:rPr lang="en-GB" sz="800" b="1" dirty="0" smtClean="0">
                <a:solidFill>
                  <a:srgbClr val="FFFFFF"/>
                </a:solidFill>
                <a:cs typeface="Century Gothic"/>
              </a:rPr>
              <a:t>disease </a:t>
            </a:r>
            <a:r>
              <a:rPr lang="en-GB" sz="800" b="1" dirty="0">
                <a:solidFill>
                  <a:srgbClr val="FFFFFF"/>
                </a:solidFill>
                <a:cs typeface="Century Gothic"/>
              </a:rPr>
              <a:t>s</a:t>
            </a:r>
            <a:r>
              <a:rPr lang="en-GB" sz="800" b="1" dirty="0" smtClean="0">
                <a:solidFill>
                  <a:srgbClr val="FFFFFF"/>
                </a:solidFill>
                <a:cs typeface="Century Gothic"/>
              </a:rPr>
              <a:t>urveillance</a:t>
            </a:r>
            <a:endParaRPr lang="en-GB" sz="800" b="1" dirty="0">
              <a:solidFill>
                <a:srgbClr val="FFFFFF"/>
              </a:solidFill>
              <a:cs typeface="Century Gothic"/>
            </a:endParaRPr>
          </a:p>
        </p:txBody>
      </p:sp>
      <p:cxnSp>
        <p:nvCxnSpPr>
          <p:cNvPr id="65" name="Conector recto de flecha 115"/>
          <p:cNvCxnSpPr/>
          <p:nvPr/>
        </p:nvCxnSpPr>
        <p:spPr>
          <a:xfrm flipH="1" flipV="1">
            <a:off x="7349508" y="3749000"/>
            <a:ext cx="235254" cy="128070"/>
          </a:xfrm>
          <a:prstGeom prst="straightConnector1">
            <a:avLst/>
          </a:prstGeom>
          <a:ln>
            <a:solidFill>
              <a:srgbClr val="63348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Elipse 85"/>
          <p:cNvSpPr/>
          <p:nvPr/>
        </p:nvSpPr>
        <p:spPr>
          <a:xfrm>
            <a:off x="7511095" y="3815607"/>
            <a:ext cx="591223" cy="587331"/>
          </a:xfrm>
          <a:prstGeom prst="ellipse">
            <a:avLst/>
          </a:prstGeom>
          <a:solidFill>
            <a:srgbClr val="1EA9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sp>
        <p:nvSpPr>
          <p:cNvPr id="67" name="Rectángulo 63"/>
          <p:cNvSpPr/>
          <p:nvPr/>
        </p:nvSpPr>
        <p:spPr>
          <a:xfrm>
            <a:off x="7384370" y="3934770"/>
            <a:ext cx="8602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800" b="1" dirty="0" smtClean="0">
                <a:solidFill>
                  <a:srgbClr val="FFFFFF"/>
                </a:solidFill>
                <a:cs typeface="Century Gothic"/>
              </a:rPr>
              <a:t>Facility </a:t>
            </a:r>
          </a:p>
          <a:p>
            <a:pPr lvl="0" algn="ctr"/>
            <a:r>
              <a:rPr lang="en-GB" sz="800" b="1" dirty="0" smtClean="0">
                <a:solidFill>
                  <a:srgbClr val="FFFFFF"/>
                </a:solidFill>
                <a:cs typeface="Century Gothic"/>
              </a:rPr>
              <a:t>surveys</a:t>
            </a:r>
            <a:endParaRPr lang="en-GB" sz="800" b="1" dirty="0">
              <a:solidFill>
                <a:srgbClr val="FFFFFF"/>
              </a:solidFill>
              <a:cs typeface="Century Gothic"/>
            </a:endParaRPr>
          </a:p>
        </p:txBody>
      </p:sp>
      <p:cxnSp>
        <p:nvCxnSpPr>
          <p:cNvPr id="68" name="Conector recto de flecha 115"/>
          <p:cNvCxnSpPr/>
          <p:nvPr/>
        </p:nvCxnSpPr>
        <p:spPr>
          <a:xfrm flipH="1" flipV="1">
            <a:off x="7080605" y="3987627"/>
            <a:ext cx="190446" cy="306048"/>
          </a:xfrm>
          <a:prstGeom prst="straightConnector1">
            <a:avLst/>
          </a:prstGeom>
          <a:ln>
            <a:solidFill>
              <a:srgbClr val="63348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Elipse 85"/>
          <p:cNvSpPr/>
          <p:nvPr/>
        </p:nvSpPr>
        <p:spPr>
          <a:xfrm>
            <a:off x="7080605" y="4324405"/>
            <a:ext cx="575243" cy="585726"/>
          </a:xfrm>
          <a:prstGeom prst="ellipse">
            <a:avLst/>
          </a:prstGeom>
          <a:solidFill>
            <a:srgbClr val="1EA9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sp>
        <p:nvSpPr>
          <p:cNvPr id="70" name="Rectángulo 63"/>
          <p:cNvSpPr/>
          <p:nvPr/>
        </p:nvSpPr>
        <p:spPr>
          <a:xfrm>
            <a:off x="6959757" y="4470758"/>
            <a:ext cx="8602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800" b="1" dirty="0" smtClean="0">
                <a:solidFill>
                  <a:srgbClr val="FFFFFF"/>
                </a:solidFill>
                <a:cs typeface="Century Gothic"/>
              </a:rPr>
              <a:t>Community </a:t>
            </a:r>
          </a:p>
          <a:p>
            <a:pPr lvl="0" algn="ctr"/>
            <a:r>
              <a:rPr lang="en-GB" sz="800" b="1" dirty="0" smtClean="0">
                <a:solidFill>
                  <a:srgbClr val="FFFFFF"/>
                </a:solidFill>
                <a:cs typeface="Century Gothic"/>
              </a:rPr>
              <a:t>data</a:t>
            </a:r>
            <a:endParaRPr lang="en-GB" sz="800" b="1" dirty="0">
              <a:solidFill>
                <a:srgbClr val="FFFFFF"/>
              </a:solidFill>
              <a:cs typeface="Century Gothic"/>
            </a:endParaRPr>
          </a:p>
        </p:txBody>
      </p:sp>
      <p:cxnSp>
        <p:nvCxnSpPr>
          <p:cNvPr id="71" name="Conector recto de flecha 115"/>
          <p:cNvCxnSpPr/>
          <p:nvPr/>
        </p:nvCxnSpPr>
        <p:spPr>
          <a:xfrm flipH="1" flipV="1">
            <a:off x="7414685" y="3506796"/>
            <a:ext cx="197752" cy="27243"/>
          </a:xfrm>
          <a:prstGeom prst="straightConnector1">
            <a:avLst/>
          </a:prstGeom>
          <a:ln>
            <a:solidFill>
              <a:srgbClr val="63348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D499A6-C355-9040-92B6-CAAA113E56A3}" type="slidenum">
              <a:rPr lang="es-ES" smtClean="0"/>
              <a:pPr/>
              <a:t>14</a:t>
            </a:fld>
            <a:endParaRPr lang="es-ES" dirty="0"/>
          </a:p>
        </p:txBody>
      </p:sp>
      <p:pic>
        <p:nvPicPr>
          <p:cNvPr id="73" name="Imagen 99" descr="logo_pr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7" y="6291227"/>
            <a:ext cx="1538313" cy="364067"/>
          </a:xfrm>
          <a:prstGeom prst="rect">
            <a:avLst/>
          </a:prstGeom>
        </p:spPr>
      </p:pic>
      <p:sp>
        <p:nvSpPr>
          <p:cNvPr id="74" name="Elipse 85"/>
          <p:cNvSpPr/>
          <p:nvPr/>
        </p:nvSpPr>
        <p:spPr>
          <a:xfrm>
            <a:off x="7650219" y="2623266"/>
            <a:ext cx="646904" cy="571910"/>
          </a:xfrm>
          <a:prstGeom prst="ellipse">
            <a:avLst/>
          </a:prstGeom>
          <a:solidFill>
            <a:srgbClr val="1EA9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sp>
        <p:nvSpPr>
          <p:cNvPr id="75" name="Rectángulo 63"/>
          <p:cNvSpPr/>
          <p:nvPr/>
        </p:nvSpPr>
        <p:spPr>
          <a:xfrm>
            <a:off x="7604775" y="2612170"/>
            <a:ext cx="7651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800" b="1" dirty="0" smtClean="0">
                <a:solidFill>
                  <a:srgbClr val="FFFFFF"/>
                </a:solidFill>
                <a:cs typeface="Century Gothic"/>
              </a:rPr>
              <a:t> Logistics Management Information Systems</a:t>
            </a:r>
            <a:endParaRPr lang="en-GB" sz="800" b="1" dirty="0">
              <a:solidFill>
                <a:srgbClr val="FFFFFF"/>
              </a:solidFill>
              <a:cs typeface="Century Gothic"/>
            </a:endParaRPr>
          </a:p>
        </p:txBody>
      </p:sp>
      <p:cxnSp>
        <p:nvCxnSpPr>
          <p:cNvPr id="76" name="Conector recto de flecha 115"/>
          <p:cNvCxnSpPr/>
          <p:nvPr/>
        </p:nvCxnSpPr>
        <p:spPr>
          <a:xfrm flipH="1">
            <a:off x="7378839" y="3064863"/>
            <a:ext cx="300710" cy="101945"/>
          </a:xfrm>
          <a:prstGeom prst="straightConnector1">
            <a:avLst/>
          </a:prstGeom>
          <a:ln>
            <a:solidFill>
              <a:srgbClr val="63348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Elipse 79"/>
          <p:cNvSpPr/>
          <p:nvPr/>
        </p:nvSpPr>
        <p:spPr>
          <a:xfrm>
            <a:off x="2366827" y="679539"/>
            <a:ext cx="501207" cy="472377"/>
          </a:xfrm>
          <a:prstGeom prst="ellipse">
            <a:avLst/>
          </a:prstGeom>
          <a:solidFill>
            <a:srgbClr val="CB17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/>
          </a:p>
        </p:txBody>
      </p:sp>
      <p:sp>
        <p:nvSpPr>
          <p:cNvPr id="78" name="Rectángulo 51"/>
          <p:cNvSpPr/>
          <p:nvPr/>
        </p:nvSpPr>
        <p:spPr>
          <a:xfrm>
            <a:off x="1848427" y="749456"/>
            <a:ext cx="15187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900" b="1" dirty="0" smtClean="0">
                <a:solidFill>
                  <a:srgbClr val="FFFFFF"/>
                </a:solidFill>
                <a:cs typeface="Century Gothic"/>
              </a:rPr>
              <a:t>Kenya</a:t>
            </a:r>
            <a:r>
              <a:rPr lang="en-GB" sz="1100" b="1" dirty="0" smtClean="0">
                <a:solidFill>
                  <a:srgbClr val="FFFFFF"/>
                </a:solidFill>
                <a:cs typeface="Century Gothic"/>
              </a:rPr>
              <a:t> </a:t>
            </a:r>
            <a:endParaRPr lang="en-GB" sz="1100" b="1" dirty="0">
              <a:solidFill>
                <a:srgbClr val="FFFFFF"/>
              </a:solidFill>
              <a:cs typeface="Century Gothic"/>
            </a:endParaRPr>
          </a:p>
        </p:txBody>
      </p:sp>
      <p:sp>
        <p:nvSpPr>
          <p:cNvPr id="79" name="Elipse 79"/>
          <p:cNvSpPr/>
          <p:nvPr/>
        </p:nvSpPr>
        <p:spPr>
          <a:xfrm>
            <a:off x="2276457" y="1262733"/>
            <a:ext cx="501207" cy="472377"/>
          </a:xfrm>
          <a:prstGeom prst="ellipse">
            <a:avLst/>
          </a:prstGeom>
          <a:solidFill>
            <a:srgbClr val="CB17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/>
          </a:p>
        </p:txBody>
      </p:sp>
      <p:sp>
        <p:nvSpPr>
          <p:cNvPr id="80" name="Rectángulo 51"/>
          <p:cNvSpPr/>
          <p:nvPr/>
        </p:nvSpPr>
        <p:spPr>
          <a:xfrm>
            <a:off x="1755023" y="1306166"/>
            <a:ext cx="15187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900" b="1" dirty="0" smtClean="0">
                <a:solidFill>
                  <a:srgbClr val="FFFFFF"/>
                </a:solidFill>
                <a:cs typeface="Century Gothic"/>
              </a:rPr>
              <a:t>Malawi</a:t>
            </a:r>
            <a:r>
              <a:rPr lang="en-GB" sz="1100" b="1" dirty="0" smtClean="0">
                <a:solidFill>
                  <a:srgbClr val="FFFFFF"/>
                </a:solidFill>
                <a:cs typeface="Century Gothic"/>
              </a:rPr>
              <a:t> </a:t>
            </a:r>
            <a:endParaRPr lang="en-GB" sz="1100" b="1" dirty="0">
              <a:solidFill>
                <a:srgbClr val="FFFFFF"/>
              </a:solidFill>
              <a:cs typeface="Century Gothic"/>
            </a:endParaRPr>
          </a:p>
        </p:txBody>
      </p:sp>
      <p:cxnSp>
        <p:nvCxnSpPr>
          <p:cNvPr id="81" name="Conector recto de flecha 115"/>
          <p:cNvCxnSpPr>
            <a:endCxn id="77" idx="5"/>
          </p:cNvCxnSpPr>
          <p:nvPr/>
        </p:nvCxnSpPr>
        <p:spPr>
          <a:xfrm flipH="1" flipV="1">
            <a:off x="2794634" y="1082738"/>
            <a:ext cx="239718" cy="69178"/>
          </a:xfrm>
          <a:prstGeom prst="straightConnector1">
            <a:avLst/>
          </a:prstGeom>
          <a:ln>
            <a:solidFill>
              <a:srgbClr val="63348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de flecha 115"/>
          <p:cNvCxnSpPr/>
          <p:nvPr/>
        </p:nvCxnSpPr>
        <p:spPr>
          <a:xfrm flipH="1">
            <a:off x="2794634" y="1383777"/>
            <a:ext cx="194398" cy="183999"/>
          </a:xfrm>
          <a:prstGeom prst="straightConnector1">
            <a:avLst/>
          </a:prstGeom>
          <a:ln>
            <a:solidFill>
              <a:srgbClr val="63348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484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15</a:t>
            </a:fld>
            <a:endParaRPr lang="es-ES" dirty="0"/>
          </a:p>
        </p:txBody>
      </p:sp>
      <p:sp>
        <p:nvSpPr>
          <p:cNvPr id="109" name="Rectángulo 11"/>
          <p:cNvSpPr/>
          <p:nvPr/>
        </p:nvSpPr>
        <p:spPr>
          <a:xfrm>
            <a:off x="2101402" y="2720582"/>
            <a:ext cx="48640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3200" b="1" dirty="0" smtClean="0">
                <a:solidFill>
                  <a:srgbClr val="FFFFFF"/>
                </a:solidFill>
                <a:cs typeface="Century Gothic"/>
              </a:rPr>
              <a:t>DELIVERABLES BY WORKING GROUP</a:t>
            </a:r>
            <a:endParaRPr lang="en-GB" sz="3200" b="1" dirty="0">
              <a:solidFill>
                <a:srgbClr val="FFFFFF"/>
              </a:solidFill>
              <a:cs typeface="Century Gothic"/>
            </a:endParaRPr>
          </a:p>
        </p:txBody>
      </p:sp>
      <p:sp>
        <p:nvSpPr>
          <p:cNvPr id="47" name="Rectángulo 25"/>
          <p:cNvSpPr/>
          <p:nvPr/>
        </p:nvSpPr>
        <p:spPr>
          <a:xfrm>
            <a:off x="761517" y="447306"/>
            <a:ext cx="1188043" cy="103025"/>
          </a:xfrm>
          <a:prstGeom prst="rect">
            <a:avLst/>
          </a:prstGeom>
          <a:solidFill>
            <a:srgbClr val="63348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8" name="Rectángulo 27"/>
          <p:cNvSpPr/>
          <p:nvPr/>
        </p:nvSpPr>
        <p:spPr>
          <a:xfrm>
            <a:off x="2088082" y="447306"/>
            <a:ext cx="1188043" cy="103025"/>
          </a:xfrm>
          <a:prstGeom prst="rect">
            <a:avLst/>
          </a:prstGeom>
          <a:solidFill>
            <a:srgbClr val="DA6A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9" name="Rectángulo 28"/>
          <p:cNvSpPr/>
          <p:nvPr/>
        </p:nvSpPr>
        <p:spPr>
          <a:xfrm>
            <a:off x="3426141" y="447306"/>
            <a:ext cx="1188043" cy="103025"/>
          </a:xfrm>
          <a:prstGeom prst="rect">
            <a:avLst/>
          </a:prstGeom>
          <a:solidFill>
            <a:srgbClr val="6BAF4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0" name="Rectángulo 29"/>
          <p:cNvSpPr/>
          <p:nvPr/>
        </p:nvSpPr>
        <p:spPr>
          <a:xfrm>
            <a:off x="4764201" y="447306"/>
            <a:ext cx="1188043" cy="103025"/>
          </a:xfrm>
          <a:prstGeom prst="rect">
            <a:avLst/>
          </a:prstGeom>
          <a:solidFill>
            <a:srgbClr val="EF30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1" name="Rectángulo 30"/>
          <p:cNvSpPr/>
          <p:nvPr/>
        </p:nvSpPr>
        <p:spPr>
          <a:xfrm>
            <a:off x="6169164" y="447306"/>
            <a:ext cx="1188043" cy="103025"/>
          </a:xfrm>
          <a:prstGeom prst="rect">
            <a:avLst/>
          </a:prstGeom>
          <a:solidFill>
            <a:srgbClr val="1EA9A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2" name="Rectángulo 31"/>
          <p:cNvSpPr/>
          <p:nvPr/>
        </p:nvSpPr>
        <p:spPr>
          <a:xfrm>
            <a:off x="7514015" y="447306"/>
            <a:ext cx="1188043" cy="103025"/>
          </a:xfrm>
          <a:prstGeom prst="rect">
            <a:avLst/>
          </a:prstGeom>
          <a:solidFill>
            <a:srgbClr val="F4C52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3" name="Rectángulo 36"/>
          <p:cNvSpPr/>
          <p:nvPr/>
        </p:nvSpPr>
        <p:spPr>
          <a:xfrm>
            <a:off x="3748835" y="2793379"/>
            <a:ext cx="211234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 smtClean="0">
                <a:solidFill>
                  <a:srgbClr val="FFFFFF"/>
                </a:solidFill>
                <a:cs typeface="Century Gothic"/>
              </a:rPr>
              <a:t>Global public gods for HIS</a:t>
            </a:r>
            <a:endParaRPr lang="en-GB" dirty="0">
              <a:solidFill>
                <a:srgbClr val="FFFFFF"/>
              </a:solidFill>
              <a:cs typeface="Century Gothic"/>
            </a:endParaRPr>
          </a:p>
        </p:txBody>
      </p:sp>
      <p:sp>
        <p:nvSpPr>
          <p:cNvPr id="54" name="Rectángulo 63"/>
          <p:cNvSpPr/>
          <p:nvPr/>
        </p:nvSpPr>
        <p:spPr>
          <a:xfrm>
            <a:off x="4736071" y="1113217"/>
            <a:ext cx="151871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050" dirty="0" smtClean="0">
                <a:solidFill>
                  <a:srgbClr val="FFFFFF"/>
                </a:solidFill>
                <a:cs typeface="Century Gothic"/>
              </a:rPr>
              <a:t>Digital health &amp; interoperability</a:t>
            </a:r>
            <a:endParaRPr lang="en-GB" sz="1050" dirty="0">
              <a:solidFill>
                <a:srgbClr val="FFFFFF"/>
              </a:solidFill>
              <a:cs typeface="Century Gothic"/>
            </a:endParaRPr>
          </a:p>
        </p:txBody>
      </p:sp>
      <p:sp>
        <p:nvSpPr>
          <p:cNvPr id="55" name="Rectángulo 57"/>
          <p:cNvSpPr/>
          <p:nvPr/>
        </p:nvSpPr>
        <p:spPr>
          <a:xfrm>
            <a:off x="4270698" y="4890469"/>
            <a:ext cx="151871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050" dirty="0" smtClean="0">
                <a:solidFill>
                  <a:srgbClr val="FFFFFF"/>
                </a:solidFill>
                <a:cs typeface="Century Gothic"/>
              </a:rPr>
              <a:t>Global &amp; country data &amp; statistics</a:t>
            </a:r>
          </a:p>
        </p:txBody>
      </p:sp>
      <p:sp>
        <p:nvSpPr>
          <p:cNvPr id="56" name="Rectángulo 57"/>
          <p:cNvSpPr/>
          <p:nvPr/>
        </p:nvSpPr>
        <p:spPr>
          <a:xfrm>
            <a:off x="725428" y="3531405"/>
            <a:ext cx="151871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050" dirty="0" smtClean="0">
                <a:solidFill>
                  <a:srgbClr val="FFFFFF"/>
                </a:solidFill>
                <a:cs typeface="Century Gothic"/>
              </a:rPr>
              <a:t>Global &amp; country data &amp; statistics</a:t>
            </a:r>
          </a:p>
        </p:txBody>
      </p:sp>
      <p:sp>
        <p:nvSpPr>
          <p:cNvPr id="57" name="Rectangle 2"/>
          <p:cNvSpPr>
            <a:spLocks/>
          </p:cNvSpPr>
          <p:nvPr/>
        </p:nvSpPr>
        <p:spPr bwMode="auto">
          <a:xfrm>
            <a:off x="2024365" y="630464"/>
            <a:ext cx="6636558" cy="457648"/>
          </a:xfrm>
          <a:prstGeom prst="rect">
            <a:avLst/>
          </a:prstGeom>
          <a:solidFill>
            <a:srgbClr val="1EA9AA"/>
          </a:solidFill>
          <a:ln>
            <a:noFill/>
          </a:ln>
          <a:extLst/>
        </p:spPr>
        <p:txBody>
          <a:bodyPr lIns="0" tIns="0" rIns="0" bIns="0" anchor="ctr"/>
          <a:lstStyle/>
          <a:p>
            <a:endParaRPr lang="es-ES" sz="3200" dirty="0">
              <a:cs typeface="Helvetica Light" charset="0"/>
            </a:endParaRPr>
          </a:p>
        </p:txBody>
      </p:sp>
      <p:sp>
        <p:nvSpPr>
          <p:cNvPr id="58" name="Rectángulo 11"/>
          <p:cNvSpPr/>
          <p:nvPr/>
        </p:nvSpPr>
        <p:spPr>
          <a:xfrm>
            <a:off x="2286326" y="704212"/>
            <a:ext cx="58149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000" b="1" dirty="0" smtClean="0">
                <a:solidFill>
                  <a:srgbClr val="FFFFFF"/>
                </a:solidFill>
                <a:cs typeface="Century Gothic"/>
              </a:rPr>
              <a:t>DELIVERABLES BY WORKING GROUP</a:t>
            </a:r>
            <a:endParaRPr lang="en-GB" sz="2000" b="1" dirty="0">
              <a:solidFill>
                <a:srgbClr val="FFFFFF"/>
              </a:solidFill>
              <a:cs typeface="Century Gothic"/>
            </a:endParaRPr>
          </a:p>
        </p:txBody>
      </p:sp>
      <p:sp>
        <p:nvSpPr>
          <p:cNvPr id="59" name="Rectángulo 11"/>
          <p:cNvSpPr/>
          <p:nvPr/>
        </p:nvSpPr>
        <p:spPr>
          <a:xfrm>
            <a:off x="2170385" y="2359505"/>
            <a:ext cx="653850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chemeClr val="bg1"/>
                </a:solidFill>
              </a:rPr>
              <a:t>Package of data standards (RHIS curriculum, rapid assessment tools, core indicators, data quality metrics, analyses,  dashboards, master facility list, unique IDs ++  )</a:t>
            </a:r>
            <a:endParaRPr lang="en-GB" sz="1300" dirty="0">
              <a:solidFill>
                <a:schemeClr val="bg1"/>
              </a:solidFill>
            </a:endParaRP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bg1"/>
                </a:solidFill>
              </a:rPr>
              <a:t>J</a:t>
            </a:r>
            <a:r>
              <a:rPr lang="en-GB" sz="1300" dirty="0" smtClean="0">
                <a:solidFill>
                  <a:schemeClr val="bg1"/>
                </a:solidFill>
              </a:rPr>
              <a:t>oint  </a:t>
            </a:r>
            <a:r>
              <a:rPr lang="en-GB" sz="1300" dirty="0">
                <a:solidFill>
                  <a:schemeClr val="bg1"/>
                </a:solidFill>
              </a:rPr>
              <a:t>investment plan for DHIS </a:t>
            </a:r>
            <a:r>
              <a:rPr lang="en-GB" sz="1300" dirty="0" smtClean="0">
                <a:solidFill>
                  <a:schemeClr val="bg1"/>
                </a:solidFill>
              </a:rPr>
              <a:t>2 </a:t>
            </a:r>
            <a:r>
              <a:rPr lang="en-GB" sz="1300" dirty="0">
                <a:solidFill>
                  <a:schemeClr val="bg1"/>
                </a:solidFill>
              </a:rPr>
              <a:t>development, </a:t>
            </a:r>
            <a:r>
              <a:rPr lang="en-GB" sz="1300" dirty="0" smtClean="0">
                <a:solidFill>
                  <a:schemeClr val="bg1"/>
                </a:solidFill>
              </a:rPr>
              <a:t>implementation, maintenance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chemeClr val="bg1"/>
                </a:solidFill>
              </a:rPr>
              <a:t>Standard set of facility survey questions and modules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chemeClr val="bg1"/>
                </a:solidFill>
              </a:rPr>
              <a:t>Quality of care metrics &amp; methodology (including implementation research)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60" name="Rectángulo 11"/>
          <p:cNvSpPr/>
          <p:nvPr/>
        </p:nvSpPr>
        <p:spPr>
          <a:xfrm>
            <a:off x="2039051" y="4650383"/>
            <a:ext cx="6538500" cy="6924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chemeClr val="bg1"/>
                </a:solidFill>
              </a:rPr>
              <a:t>Guidelines &amp; standards for national digital health architectures</a:t>
            </a:r>
          </a:p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chemeClr val="bg1"/>
                </a:solidFill>
              </a:rPr>
              <a:t>Country strategic digital health investment plans /interoperability lab</a:t>
            </a:r>
          </a:p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chemeClr val="bg1"/>
                </a:solidFill>
              </a:rPr>
              <a:t>Functioning use cases ( </a:t>
            </a:r>
            <a:r>
              <a:rPr lang="en-GB" sz="1300" dirty="0" err="1" smtClean="0">
                <a:solidFill>
                  <a:schemeClr val="bg1"/>
                </a:solidFill>
              </a:rPr>
              <a:t>eg</a:t>
            </a:r>
            <a:r>
              <a:rPr lang="en-GB" sz="1300" dirty="0" smtClean="0">
                <a:solidFill>
                  <a:schemeClr val="bg1"/>
                </a:solidFill>
              </a:rPr>
              <a:t>. IDSR integrated into HMIS,  open health facility registry)</a:t>
            </a: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61" name="Rectángulo 11"/>
          <p:cNvSpPr/>
          <p:nvPr/>
        </p:nvSpPr>
        <p:spPr>
          <a:xfrm>
            <a:off x="3105628" y="6166650"/>
            <a:ext cx="653850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bg1"/>
                </a:solidFill>
              </a:rPr>
              <a:t>Global Health Observatory revamped for SDG health monitoring</a:t>
            </a:r>
          </a:p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bg1"/>
                </a:solidFill>
              </a:rPr>
              <a:t> State of the art analytical &amp; visualization tools</a:t>
            </a:r>
          </a:p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bg1"/>
                </a:solidFill>
              </a:rPr>
              <a:t> Open data policies &amp;  national health observatories</a:t>
            </a:r>
          </a:p>
          <a:p>
            <a:pPr lvl="0">
              <a:lnSpc>
                <a:spcPct val="100000"/>
              </a:lnSpc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62" name="Rectángulo 11"/>
          <p:cNvSpPr/>
          <p:nvPr/>
        </p:nvSpPr>
        <p:spPr>
          <a:xfrm>
            <a:off x="2024365" y="1247115"/>
            <a:ext cx="6567874" cy="6924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chemeClr val="bg1"/>
                </a:solidFill>
              </a:rPr>
              <a:t>M&amp;E assessment, planning &amp; costing tool</a:t>
            </a:r>
          </a:p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chemeClr val="bg1"/>
                </a:solidFill>
              </a:rPr>
              <a:t>Engagement with 4-5 pathfinder countries + 4 specific needs</a:t>
            </a:r>
          </a:p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chemeClr val="bg1"/>
                </a:solidFill>
              </a:rPr>
              <a:t>Collective technical action to support country M&amp;E /HIS priorities</a:t>
            </a:r>
          </a:p>
        </p:txBody>
      </p:sp>
      <p:sp>
        <p:nvSpPr>
          <p:cNvPr id="63" name="Elipse 84"/>
          <p:cNvSpPr/>
          <p:nvPr/>
        </p:nvSpPr>
        <p:spPr>
          <a:xfrm>
            <a:off x="337848" y="6264745"/>
            <a:ext cx="1668366" cy="613527"/>
          </a:xfrm>
          <a:prstGeom prst="ellipse">
            <a:avLst/>
          </a:prstGeom>
          <a:solidFill>
            <a:srgbClr val="1EA9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 smtClean="0"/>
              <a:t>Country &amp; global data &amp; </a:t>
            </a:r>
            <a:r>
              <a:rPr lang="es-ES" sz="1050" b="1" dirty="0" err="1" smtClean="0"/>
              <a:t>statistics</a:t>
            </a:r>
            <a:endParaRPr lang="es-ES" sz="1050" b="1" dirty="0"/>
          </a:p>
        </p:txBody>
      </p:sp>
      <p:sp>
        <p:nvSpPr>
          <p:cNvPr id="64" name="Rectángulo 11"/>
          <p:cNvSpPr/>
          <p:nvPr/>
        </p:nvSpPr>
        <p:spPr>
          <a:xfrm>
            <a:off x="2024364" y="2142502"/>
            <a:ext cx="6538500" cy="89255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chemeClr val="bg1"/>
                </a:solidFill>
              </a:rPr>
              <a:t>Package of data standards (RHIS curriculum, indicators, data quality, analyses,  use)</a:t>
            </a:r>
          </a:p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chemeClr val="bg1"/>
                </a:solidFill>
              </a:rPr>
              <a:t>Joint investment plan for DHIS </a:t>
            </a:r>
          </a:p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chemeClr val="bg1"/>
                </a:solidFill>
              </a:rPr>
              <a:t>Quality of care metrics and methodologies</a:t>
            </a:r>
          </a:p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chemeClr val="bg1"/>
                </a:solidFill>
              </a:rPr>
              <a:t>Harmonized facility survey indicators, modules </a:t>
            </a:r>
          </a:p>
        </p:txBody>
      </p:sp>
      <p:sp>
        <p:nvSpPr>
          <p:cNvPr id="65" name="Rectángulo 11"/>
          <p:cNvSpPr/>
          <p:nvPr/>
        </p:nvSpPr>
        <p:spPr>
          <a:xfrm>
            <a:off x="2024364" y="3222069"/>
            <a:ext cx="6567875" cy="49244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chemeClr val="bg1"/>
                </a:solidFill>
              </a:rPr>
              <a:t>E-learning course on CRVS</a:t>
            </a:r>
          </a:p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chemeClr val="bg1"/>
                </a:solidFill>
              </a:rPr>
              <a:t>Aligned country support and best practices</a:t>
            </a:r>
          </a:p>
        </p:txBody>
      </p:sp>
      <p:sp>
        <p:nvSpPr>
          <p:cNvPr id="66" name="Rectángulo 11"/>
          <p:cNvSpPr/>
          <p:nvPr/>
        </p:nvSpPr>
        <p:spPr>
          <a:xfrm>
            <a:off x="2042157" y="3870745"/>
            <a:ext cx="6569115" cy="6924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bg1"/>
                </a:solidFill>
              </a:rPr>
              <a:t>Handbook on national health workforce accounts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chemeClr val="bg1"/>
                </a:solidFill>
              </a:rPr>
              <a:t>Package </a:t>
            </a:r>
            <a:r>
              <a:rPr lang="en-GB" sz="1300" dirty="0">
                <a:solidFill>
                  <a:schemeClr val="bg1"/>
                </a:solidFill>
              </a:rPr>
              <a:t>of guidelines and tools for unified resource tracking</a:t>
            </a:r>
            <a:br>
              <a:rPr lang="en-GB" sz="1300" dirty="0">
                <a:solidFill>
                  <a:schemeClr val="bg1"/>
                </a:solidFill>
              </a:rPr>
            </a:b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67" name="Rectángulo 11"/>
          <p:cNvSpPr/>
          <p:nvPr/>
        </p:nvSpPr>
        <p:spPr>
          <a:xfrm>
            <a:off x="2057464" y="5519401"/>
            <a:ext cx="6538500" cy="49244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chemeClr val="bg1"/>
                </a:solidFill>
              </a:rPr>
              <a:t>Country assessments on barriers to data use &amp; best practices</a:t>
            </a:r>
          </a:p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chemeClr val="bg1"/>
                </a:solidFill>
              </a:rPr>
              <a:t>Guidance and suite of electronic tools to strengthen institutional capacity</a:t>
            </a: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68" name="Elipse 84"/>
          <p:cNvSpPr/>
          <p:nvPr/>
        </p:nvSpPr>
        <p:spPr>
          <a:xfrm>
            <a:off x="281194" y="2117275"/>
            <a:ext cx="1668366" cy="613527"/>
          </a:xfrm>
          <a:prstGeom prst="ellipse">
            <a:avLst/>
          </a:prstGeom>
          <a:solidFill>
            <a:srgbClr val="1EA9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 err="1" smtClean="0"/>
              <a:t>Facility</a:t>
            </a:r>
            <a:r>
              <a:rPr lang="es-ES" sz="1050" b="1" dirty="0" smtClean="0"/>
              <a:t> and </a:t>
            </a:r>
            <a:r>
              <a:rPr lang="es-ES" sz="1050" b="1" dirty="0" err="1" smtClean="0"/>
              <a:t>community</a:t>
            </a:r>
            <a:r>
              <a:rPr lang="es-ES" sz="1050" b="1" dirty="0" smtClean="0"/>
              <a:t> data </a:t>
            </a:r>
            <a:endParaRPr lang="es-ES" sz="1050" b="1" dirty="0"/>
          </a:p>
        </p:txBody>
      </p:sp>
      <p:sp>
        <p:nvSpPr>
          <p:cNvPr id="69" name="Elipse 84"/>
          <p:cNvSpPr/>
          <p:nvPr/>
        </p:nvSpPr>
        <p:spPr>
          <a:xfrm>
            <a:off x="281194" y="1261374"/>
            <a:ext cx="1668366" cy="613527"/>
          </a:xfrm>
          <a:prstGeom prst="ellipse">
            <a:avLst/>
          </a:prstGeom>
          <a:solidFill>
            <a:srgbClr val="1EA9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 smtClean="0"/>
              <a:t>Country and regional </a:t>
            </a:r>
            <a:r>
              <a:rPr lang="es-ES" sz="1050" b="1" dirty="0" err="1" smtClean="0"/>
              <a:t>engagement</a:t>
            </a:r>
            <a:endParaRPr lang="es-ES" sz="1050" b="1" dirty="0"/>
          </a:p>
        </p:txBody>
      </p:sp>
      <p:sp>
        <p:nvSpPr>
          <p:cNvPr id="70" name="Elipse 84"/>
          <p:cNvSpPr/>
          <p:nvPr/>
        </p:nvSpPr>
        <p:spPr>
          <a:xfrm>
            <a:off x="240748" y="3073621"/>
            <a:ext cx="1668366" cy="563158"/>
          </a:xfrm>
          <a:prstGeom prst="ellipse">
            <a:avLst/>
          </a:prstGeom>
          <a:solidFill>
            <a:srgbClr val="1EA9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 smtClean="0"/>
              <a:t>Civil </a:t>
            </a:r>
            <a:r>
              <a:rPr lang="es-ES" sz="1050" b="1" dirty="0" err="1" smtClean="0"/>
              <a:t>Registration</a:t>
            </a:r>
            <a:r>
              <a:rPr lang="es-ES" sz="1050" b="1" dirty="0" smtClean="0"/>
              <a:t> and Vital </a:t>
            </a:r>
            <a:r>
              <a:rPr lang="es-ES" sz="1050" b="1" dirty="0" err="1" smtClean="0"/>
              <a:t>Statistics</a:t>
            </a:r>
            <a:r>
              <a:rPr lang="es-ES" sz="1050" b="1" dirty="0" smtClean="0"/>
              <a:t> (CRVS)</a:t>
            </a:r>
            <a:endParaRPr lang="es-ES" sz="1050" b="1" dirty="0"/>
          </a:p>
        </p:txBody>
      </p:sp>
      <p:sp>
        <p:nvSpPr>
          <p:cNvPr id="71" name="Elipse 84"/>
          <p:cNvSpPr/>
          <p:nvPr/>
        </p:nvSpPr>
        <p:spPr>
          <a:xfrm>
            <a:off x="240748" y="3756017"/>
            <a:ext cx="1668366" cy="613527"/>
          </a:xfrm>
          <a:prstGeom prst="ellipse">
            <a:avLst/>
          </a:prstGeom>
          <a:solidFill>
            <a:srgbClr val="1EA9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 err="1" smtClean="0"/>
              <a:t>Health</a:t>
            </a:r>
            <a:r>
              <a:rPr lang="es-ES" sz="1050" b="1" dirty="0" smtClean="0"/>
              <a:t> </a:t>
            </a:r>
            <a:r>
              <a:rPr lang="es-ES" sz="1050" b="1" dirty="0" err="1" smtClean="0"/>
              <a:t>systems</a:t>
            </a:r>
            <a:r>
              <a:rPr lang="es-ES" sz="1050" b="1" dirty="0" smtClean="0"/>
              <a:t> </a:t>
            </a:r>
            <a:r>
              <a:rPr lang="es-ES" sz="1050" b="1" dirty="0" err="1" smtClean="0"/>
              <a:t>monitoring</a:t>
            </a:r>
            <a:endParaRPr lang="es-ES" sz="1050" b="1" dirty="0"/>
          </a:p>
        </p:txBody>
      </p:sp>
      <p:sp>
        <p:nvSpPr>
          <p:cNvPr id="72" name="Elipse 84"/>
          <p:cNvSpPr/>
          <p:nvPr/>
        </p:nvSpPr>
        <p:spPr>
          <a:xfrm>
            <a:off x="281194" y="4656188"/>
            <a:ext cx="1668366" cy="613527"/>
          </a:xfrm>
          <a:prstGeom prst="ellipse">
            <a:avLst/>
          </a:prstGeom>
          <a:solidFill>
            <a:srgbClr val="1EA9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 smtClean="0"/>
              <a:t>Digital </a:t>
            </a:r>
            <a:r>
              <a:rPr lang="es-ES" sz="1050" b="1" dirty="0" err="1" smtClean="0"/>
              <a:t>health</a:t>
            </a:r>
            <a:r>
              <a:rPr lang="es-ES" sz="1050" b="1" dirty="0" smtClean="0"/>
              <a:t> </a:t>
            </a:r>
            <a:r>
              <a:rPr lang="es-ES" sz="1050" b="1" dirty="0" err="1" smtClean="0"/>
              <a:t>systems</a:t>
            </a:r>
            <a:r>
              <a:rPr lang="es-ES" sz="1050" b="1" dirty="0" smtClean="0"/>
              <a:t> and </a:t>
            </a:r>
            <a:r>
              <a:rPr lang="es-ES" sz="1050" b="1" dirty="0" err="1" smtClean="0"/>
              <a:t>interoperability</a:t>
            </a:r>
            <a:endParaRPr lang="es-ES" sz="1050" b="1" dirty="0"/>
          </a:p>
        </p:txBody>
      </p:sp>
      <p:sp>
        <p:nvSpPr>
          <p:cNvPr id="73" name="Elipse 84"/>
          <p:cNvSpPr/>
          <p:nvPr/>
        </p:nvSpPr>
        <p:spPr>
          <a:xfrm>
            <a:off x="281194" y="5519401"/>
            <a:ext cx="1668366" cy="613527"/>
          </a:xfrm>
          <a:prstGeom prst="ellipse">
            <a:avLst/>
          </a:prstGeom>
          <a:solidFill>
            <a:srgbClr val="1EA9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 err="1" smtClean="0"/>
              <a:t>Analysis</a:t>
            </a:r>
            <a:r>
              <a:rPr lang="es-ES" sz="1050" b="1" dirty="0" smtClean="0"/>
              <a:t>  &amp; use</a:t>
            </a:r>
            <a:endParaRPr lang="es-ES" sz="1050" b="1" dirty="0"/>
          </a:p>
        </p:txBody>
      </p:sp>
      <p:sp>
        <p:nvSpPr>
          <p:cNvPr id="74" name="Rectángulo 11"/>
          <p:cNvSpPr/>
          <p:nvPr/>
        </p:nvSpPr>
        <p:spPr>
          <a:xfrm>
            <a:off x="2053739" y="6270473"/>
            <a:ext cx="6538500" cy="49244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chemeClr val="bg1"/>
                </a:solidFill>
              </a:rPr>
              <a:t>Global health observatory revamped for health SDG monitoring </a:t>
            </a:r>
          </a:p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chemeClr val="bg1"/>
                </a:solidFill>
              </a:rPr>
              <a:t>Open data policy guidance &amp; national health observatories</a:t>
            </a: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75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D499A6-C355-9040-92B6-CAAA113E56A3}" type="slidenum">
              <a:rPr lang="es-ES" smtClean="0"/>
              <a:pPr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368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8373"/>
            <a:ext cx="9144000" cy="2004365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609117" y="294906"/>
            <a:ext cx="1188043" cy="103025"/>
          </a:xfrm>
          <a:prstGeom prst="rect">
            <a:avLst/>
          </a:prstGeom>
          <a:solidFill>
            <a:srgbClr val="63348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8" name="Rectángulo 27"/>
          <p:cNvSpPr/>
          <p:nvPr/>
        </p:nvSpPr>
        <p:spPr>
          <a:xfrm>
            <a:off x="1935682" y="294906"/>
            <a:ext cx="1188043" cy="103025"/>
          </a:xfrm>
          <a:prstGeom prst="rect">
            <a:avLst/>
          </a:prstGeom>
          <a:solidFill>
            <a:srgbClr val="DA6A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9" name="Rectángulo 28"/>
          <p:cNvSpPr/>
          <p:nvPr/>
        </p:nvSpPr>
        <p:spPr>
          <a:xfrm>
            <a:off x="3273741" y="294906"/>
            <a:ext cx="1188043" cy="103025"/>
          </a:xfrm>
          <a:prstGeom prst="rect">
            <a:avLst/>
          </a:prstGeom>
          <a:solidFill>
            <a:srgbClr val="6BAF4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0" name="Rectángulo 29"/>
          <p:cNvSpPr/>
          <p:nvPr/>
        </p:nvSpPr>
        <p:spPr>
          <a:xfrm>
            <a:off x="4611801" y="294906"/>
            <a:ext cx="1188043" cy="103025"/>
          </a:xfrm>
          <a:prstGeom prst="rect">
            <a:avLst/>
          </a:prstGeom>
          <a:solidFill>
            <a:srgbClr val="EF30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1" name="Rectángulo 30"/>
          <p:cNvSpPr/>
          <p:nvPr/>
        </p:nvSpPr>
        <p:spPr>
          <a:xfrm>
            <a:off x="6016764" y="294906"/>
            <a:ext cx="1188043" cy="103025"/>
          </a:xfrm>
          <a:prstGeom prst="rect">
            <a:avLst/>
          </a:prstGeom>
          <a:solidFill>
            <a:srgbClr val="1EA9A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2" name="Rectángulo 31"/>
          <p:cNvSpPr/>
          <p:nvPr/>
        </p:nvSpPr>
        <p:spPr>
          <a:xfrm>
            <a:off x="7354823" y="294906"/>
            <a:ext cx="1188043" cy="103025"/>
          </a:xfrm>
          <a:prstGeom prst="rect">
            <a:avLst/>
          </a:prstGeom>
          <a:solidFill>
            <a:srgbClr val="F4C52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8" name="Rectangle 3"/>
          <p:cNvSpPr>
            <a:spLocks/>
          </p:cNvSpPr>
          <p:nvPr/>
        </p:nvSpPr>
        <p:spPr bwMode="auto">
          <a:xfrm>
            <a:off x="771874" y="2897484"/>
            <a:ext cx="7554640" cy="13336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0800" tIns="50800" rIns="50800" bIns="50800" anchor="ctr">
            <a:spAutoFit/>
          </a:bodyPr>
          <a:lstStyle/>
          <a:p>
            <a:pPr algn="ctr" defTabSz="457195">
              <a:defRPr/>
            </a:pPr>
            <a:r>
              <a:rPr lang="en-GB" sz="4000" b="1" dirty="0" smtClean="0">
                <a:solidFill>
                  <a:schemeClr val="bg1"/>
                </a:solidFill>
                <a:latin typeface="+mj-lt"/>
                <a:cs typeface="Century Gothic"/>
              </a:rPr>
              <a:t>HOW DO WE ENGAGE </a:t>
            </a:r>
          </a:p>
          <a:p>
            <a:pPr algn="ctr" defTabSz="457195">
              <a:defRPr/>
            </a:pPr>
            <a:r>
              <a:rPr lang="en-GB" sz="4000" b="1" dirty="0" smtClean="0">
                <a:solidFill>
                  <a:schemeClr val="bg1"/>
                </a:solidFill>
                <a:latin typeface="+mj-lt"/>
                <a:cs typeface="Century Gothic"/>
              </a:rPr>
              <a:t>WITH COUNTRIES?</a:t>
            </a:r>
            <a:endParaRPr lang="es-ES" sz="800" b="1" dirty="0">
              <a:solidFill>
                <a:schemeClr val="bg1"/>
              </a:solidFill>
              <a:latin typeface="+mj-lt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16</a:t>
            </a:fld>
            <a:endParaRPr lang="es-ES" dirty="0"/>
          </a:p>
        </p:txBody>
      </p:sp>
      <p:pic>
        <p:nvPicPr>
          <p:cNvPr id="14" name="Imagen 13" descr="logo_pr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7" y="6291227"/>
            <a:ext cx="1538313" cy="3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3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660015" y="2563473"/>
            <a:ext cx="1707165" cy="1464142"/>
            <a:chOff x="3055716" y="1026174"/>
            <a:chExt cx="1848766" cy="1848766"/>
          </a:xfrm>
          <a:solidFill>
            <a:srgbClr val="669900"/>
          </a:solidFill>
          <a:effectLst/>
        </p:grpSpPr>
        <p:sp>
          <p:nvSpPr>
            <p:cNvPr id="11" name="Oval 10"/>
            <p:cNvSpPr/>
            <p:nvPr/>
          </p:nvSpPr>
          <p:spPr>
            <a:xfrm>
              <a:off x="3055716" y="1026174"/>
              <a:ext cx="1848766" cy="1848766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326462" y="1296920"/>
              <a:ext cx="1307274" cy="13072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/>
                <a:t>National Health Sector Strategic Plan</a:t>
              </a:r>
            </a:p>
          </p:txBody>
        </p:sp>
      </p:grpSp>
      <p:sp>
        <p:nvSpPr>
          <p:cNvPr id="34" name="Oval 33"/>
          <p:cNvSpPr/>
          <p:nvPr/>
        </p:nvSpPr>
        <p:spPr>
          <a:xfrm>
            <a:off x="3289959" y="1890847"/>
            <a:ext cx="605341" cy="553164"/>
          </a:xfrm>
          <a:prstGeom prst="ellipse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r>
              <a:rPr lang="en-GB" sz="1000" b="1" dirty="0" err="1"/>
              <a:t>cMYP</a:t>
            </a:r>
            <a:r>
              <a:rPr lang="en-GB" sz="1000" b="1" dirty="0"/>
              <a:t> </a:t>
            </a:r>
            <a:r>
              <a:rPr lang="en-GB" sz="800" b="1" dirty="0"/>
              <a:t>(immunization</a:t>
            </a:r>
            <a:r>
              <a:rPr lang="en-GB" sz="800" b="1" dirty="0" smtClean="0"/>
              <a:t>)</a:t>
            </a:r>
            <a:endParaRPr lang="en-GB" sz="800" b="1" dirty="0"/>
          </a:p>
        </p:txBody>
      </p:sp>
      <p:sp>
        <p:nvSpPr>
          <p:cNvPr id="35" name="Oval 34"/>
          <p:cNvSpPr/>
          <p:nvPr/>
        </p:nvSpPr>
        <p:spPr>
          <a:xfrm>
            <a:off x="2668960" y="2459640"/>
            <a:ext cx="669994" cy="648072"/>
          </a:xfrm>
          <a:prstGeom prst="ellipse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b="1" dirty="0" smtClean="0"/>
              <a:t>HIV/AIDS</a:t>
            </a:r>
            <a:endParaRPr lang="en-GB" sz="900" b="1" dirty="0"/>
          </a:p>
        </p:txBody>
      </p:sp>
      <p:sp>
        <p:nvSpPr>
          <p:cNvPr id="36" name="Oval 35"/>
          <p:cNvSpPr/>
          <p:nvPr/>
        </p:nvSpPr>
        <p:spPr>
          <a:xfrm>
            <a:off x="2777514" y="3260239"/>
            <a:ext cx="681592" cy="648072"/>
          </a:xfrm>
          <a:prstGeom prst="ellipse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b="1" dirty="0" smtClean="0"/>
              <a:t>MALARIA</a:t>
            </a:r>
            <a:endParaRPr lang="en-GB" sz="800" b="1" dirty="0"/>
          </a:p>
        </p:txBody>
      </p:sp>
      <p:sp>
        <p:nvSpPr>
          <p:cNvPr id="37" name="Oval 36"/>
          <p:cNvSpPr/>
          <p:nvPr/>
        </p:nvSpPr>
        <p:spPr>
          <a:xfrm>
            <a:off x="4131582" y="1591364"/>
            <a:ext cx="617724" cy="566149"/>
          </a:xfrm>
          <a:prstGeom prst="ellipse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b="1" dirty="0" smtClean="0"/>
              <a:t>TB</a:t>
            </a:r>
            <a:endParaRPr lang="en-GB" sz="1000" b="1" dirty="0"/>
          </a:p>
        </p:txBody>
      </p:sp>
      <p:sp>
        <p:nvSpPr>
          <p:cNvPr id="38" name="Oval 37"/>
          <p:cNvSpPr/>
          <p:nvPr/>
        </p:nvSpPr>
        <p:spPr>
          <a:xfrm>
            <a:off x="5199318" y="1874439"/>
            <a:ext cx="647344" cy="638157"/>
          </a:xfrm>
          <a:prstGeom prst="ellipse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b="1" dirty="0" smtClean="0"/>
              <a:t>GLOBAL</a:t>
            </a:r>
            <a:r>
              <a:rPr lang="en-GB" sz="800" dirty="0" smtClean="0"/>
              <a:t> </a:t>
            </a:r>
            <a:r>
              <a:rPr lang="en-GB" sz="800" b="1" dirty="0" smtClean="0"/>
              <a:t>STRATEGY</a:t>
            </a:r>
            <a:endParaRPr lang="en-GB" sz="800" b="1" dirty="0"/>
          </a:p>
        </p:txBody>
      </p:sp>
      <p:sp>
        <p:nvSpPr>
          <p:cNvPr id="39" name="Oval 38"/>
          <p:cNvSpPr/>
          <p:nvPr/>
        </p:nvSpPr>
        <p:spPr>
          <a:xfrm>
            <a:off x="5612660" y="2656004"/>
            <a:ext cx="550808" cy="527015"/>
          </a:xfrm>
          <a:prstGeom prst="ellipse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b="1" dirty="0" smtClean="0"/>
              <a:t>NCDs</a:t>
            </a:r>
            <a:endParaRPr lang="en-GB" sz="1000" b="1" dirty="0"/>
          </a:p>
        </p:txBody>
      </p:sp>
      <p:sp>
        <p:nvSpPr>
          <p:cNvPr id="40" name="Oval 39"/>
          <p:cNvSpPr/>
          <p:nvPr/>
        </p:nvSpPr>
        <p:spPr>
          <a:xfrm>
            <a:off x="5657743" y="3353298"/>
            <a:ext cx="575401" cy="555013"/>
          </a:xfrm>
          <a:prstGeom prst="ellipse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b="1" dirty="0" smtClean="0"/>
              <a:t>OTHER HEALTH PROGR.</a:t>
            </a:r>
            <a:endParaRPr lang="en-GB" sz="80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2352039" y="4077072"/>
            <a:ext cx="4647905" cy="451674"/>
            <a:chOff x="3349539" y="0"/>
            <a:chExt cx="815344" cy="451674"/>
          </a:xfrm>
        </p:grpSpPr>
        <p:sp>
          <p:nvSpPr>
            <p:cNvPr id="42" name="Rounded Rectangle 41"/>
            <p:cNvSpPr/>
            <p:nvPr/>
          </p:nvSpPr>
          <p:spPr>
            <a:xfrm>
              <a:off x="3349539" y="0"/>
              <a:ext cx="815344" cy="451674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ounded Rectangle 4"/>
            <p:cNvSpPr/>
            <p:nvPr/>
          </p:nvSpPr>
          <p:spPr>
            <a:xfrm>
              <a:off x="3349539" y="13229"/>
              <a:ext cx="814705" cy="425216"/>
            </a:xfrm>
            <a:prstGeom prst="rect">
              <a:avLst/>
            </a:prstGeom>
            <a:solidFill>
              <a:srgbClr val="6699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dirty="0" smtClean="0"/>
                <a:t>Comprehensive National M&amp;E Plan</a:t>
              </a:r>
              <a:endParaRPr lang="en-GB" sz="1600" b="1" kern="12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187624" y="4653136"/>
            <a:ext cx="6624735" cy="451674"/>
            <a:chOff x="3349539" y="0"/>
            <a:chExt cx="815344" cy="451674"/>
          </a:xfrm>
          <a:solidFill>
            <a:srgbClr val="E7B30B"/>
          </a:solidFill>
        </p:grpSpPr>
        <p:sp>
          <p:nvSpPr>
            <p:cNvPr id="45" name="Rounded Rectangle 44"/>
            <p:cNvSpPr/>
            <p:nvPr/>
          </p:nvSpPr>
          <p:spPr>
            <a:xfrm>
              <a:off x="3349539" y="0"/>
              <a:ext cx="815344" cy="45167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ounded Rectangle 4"/>
            <p:cNvSpPr/>
            <p:nvPr/>
          </p:nvSpPr>
          <p:spPr>
            <a:xfrm>
              <a:off x="3351947" y="13229"/>
              <a:ext cx="811370" cy="4252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dirty="0" smtClean="0"/>
                <a:t>Common investment framework for M&amp;E</a:t>
              </a:r>
              <a:endParaRPr lang="en-GB" b="1" kern="1200" dirty="0"/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>
            <a:off x="3606339" y="2428004"/>
            <a:ext cx="271961" cy="355672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11" idx="7"/>
          </p:cNvCxnSpPr>
          <p:nvPr/>
        </p:nvCxnSpPr>
        <p:spPr>
          <a:xfrm flipH="1">
            <a:off x="5117171" y="2428004"/>
            <a:ext cx="283430" cy="349888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5326091" y="2992801"/>
            <a:ext cx="220492" cy="96118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5337297" y="3489749"/>
            <a:ext cx="305200" cy="94526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3308624" y="2919512"/>
            <a:ext cx="319689" cy="112014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3367669" y="3359265"/>
            <a:ext cx="260643" cy="94898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4435058" y="2157515"/>
            <a:ext cx="0" cy="405958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3566069" y="5229200"/>
            <a:ext cx="952205" cy="648072"/>
          </a:xfrm>
          <a:prstGeom prst="ellipse">
            <a:avLst/>
          </a:prstGeom>
          <a:solidFill>
            <a:srgbClr val="E7B30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r>
              <a:rPr lang="en-GB" sz="900" b="1" dirty="0" smtClean="0">
                <a:solidFill>
                  <a:schemeClr val="bg1"/>
                </a:solidFill>
              </a:rPr>
              <a:t>DOMESTIC</a:t>
            </a:r>
            <a:br>
              <a:rPr lang="en-GB" sz="900" b="1" dirty="0" smtClean="0">
                <a:solidFill>
                  <a:schemeClr val="bg1"/>
                </a:solidFill>
              </a:rPr>
            </a:br>
            <a:r>
              <a:rPr lang="en-GB" sz="900" b="1" dirty="0" smtClean="0">
                <a:solidFill>
                  <a:schemeClr val="bg1"/>
                </a:solidFill>
              </a:rPr>
              <a:t>FUNDING</a:t>
            </a:r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2440702" y="5229200"/>
            <a:ext cx="1084287" cy="648072"/>
          </a:xfrm>
          <a:prstGeom prst="ellipse">
            <a:avLst/>
          </a:prstGeom>
          <a:solidFill>
            <a:srgbClr val="E7B30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b="1" dirty="0" smtClean="0">
                <a:solidFill>
                  <a:schemeClr val="bg1"/>
                </a:solidFill>
              </a:rPr>
              <a:t>BILATERAL/</a:t>
            </a:r>
            <a:br>
              <a:rPr lang="en-GB" sz="900" b="1" dirty="0" smtClean="0">
                <a:solidFill>
                  <a:schemeClr val="bg1"/>
                </a:solidFill>
              </a:rPr>
            </a:br>
            <a:r>
              <a:rPr lang="en-GB" sz="900" b="1" dirty="0" smtClean="0">
                <a:solidFill>
                  <a:schemeClr val="bg1"/>
                </a:solidFill>
              </a:rPr>
              <a:t>MULTILATERAL</a:t>
            </a:r>
            <a:br>
              <a:rPr lang="en-GB" sz="900" b="1" dirty="0" smtClean="0">
                <a:solidFill>
                  <a:schemeClr val="bg1"/>
                </a:solidFill>
              </a:rPr>
            </a:br>
            <a:r>
              <a:rPr lang="en-GB" sz="900" b="1" dirty="0" smtClean="0">
                <a:solidFill>
                  <a:schemeClr val="bg1"/>
                </a:solidFill>
              </a:rPr>
              <a:t>FUNDING</a:t>
            </a:r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1435923" y="4878973"/>
            <a:ext cx="1054011" cy="648072"/>
          </a:xfrm>
          <a:prstGeom prst="ellipse">
            <a:avLst/>
          </a:prstGeom>
          <a:solidFill>
            <a:srgbClr val="E7B30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b="1" dirty="0" smtClean="0">
                <a:solidFill>
                  <a:schemeClr val="bg1"/>
                </a:solidFill>
              </a:rPr>
              <a:t>FOUNDATIONS</a:t>
            </a:r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4648017" y="5164934"/>
            <a:ext cx="954000" cy="648072"/>
          </a:xfrm>
          <a:prstGeom prst="ellipse">
            <a:avLst/>
          </a:prstGeom>
          <a:solidFill>
            <a:srgbClr val="E7B30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b="1" dirty="0" smtClean="0">
                <a:solidFill>
                  <a:schemeClr val="bg1"/>
                </a:solidFill>
              </a:rPr>
              <a:t>GAVI</a:t>
            </a:r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5731760" y="5229200"/>
            <a:ext cx="954000" cy="648072"/>
          </a:xfrm>
          <a:prstGeom prst="ellipse">
            <a:avLst/>
          </a:prstGeom>
          <a:solidFill>
            <a:srgbClr val="E7B30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b="1" dirty="0" smtClean="0">
                <a:solidFill>
                  <a:schemeClr val="bg1"/>
                </a:solidFill>
              </a:rPr>
              <a:t>GFF</a:t>
            </a:r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6685760" y="4869160"/>
            <a:ext cx="954000" cy="648072"/>
          </a:xfrm>
          <a:prstGeom prst="ellipse">
            <a:avLst/>
          </a:prstGeom>
          <a:solidFill>
            <a:srgbClr val="E7B30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b="1" dirty="0" smtClean="0">
                <a:solidFill>
                  <a:schemeClr val="bg1"/>
                </a:solidFill>
              </a:rPr>
              <a:t>GLOBAL FUND</a:t>
            </a:r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101" name="Up Arrow 100"/>
          <p:cNvSpPr/>
          <p:nvPr/>
        </p:nvSpPr>
        <p:spPr>
          <a:xfrm>
            <a:off x="1808269" y="4725144"/>
            <a:ext cx="288000" cy="216024"/>
          </a:xfrm>
          <a:prstGeom prst="upArrow">
            <a:avLst/>
          </a:prstGeom>
          <a:solidFill>
            <a:srgbClr val="E7B30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Up Arrow 106"/>
          <p:cNvSpPr/>
          <p:nvPr/>
        </p:nvSpPr>
        <p:spPr>
          <a:xfrm>
            <a:off x="2815326" y="5085184"/>
            <a:ext cx="288000" cy="216024"/>
          </a:xfrm>
          <a:prstGeom prst="upArrow">
            <a:avLst/>
          </a:prstGeom>
          <a:solidFill>
            <a:srgbClr val="E7B30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Up Arrow 107"/>
          <p:cNvSpPr/>
          <p:nvPr/>
        </p:nvSpPr>
        <p:spPr>
          <a:xfrm>
            <a:off x="3898171" y="5085184"/>
            <a:ext cx="288000" cy="216024"/>
          </a:xfrm>
          <a:prstGeom prst="upArrow">
            <a:avLst/>
          </a:prstGeom>
          <a:solidFill>
            <a:srgbClr val="E7B30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Up Arrow 108"/>
          <p:cNvSpPr/>
          <p:nvPr/>
        </p:nvSpPr>
        <p:spPr>
          <a:xfrm>
            <a:off x="4992033" y="5085184"/>
            <a:ext cx="288000" cy="216024"/>
          </a:xfrm>
          <a:prstGeom prst="upArrow">
            <a:avLst/>
          </a:prstGeom>
          <a:solidFill>
            <a:srgbClr val="E7B30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Up Arrow 109"/>
          <p:cNvSpPr/>
          <p:nvPr/>
        </p:nvSpPr>
        <p:spPr>
          <a:xfrm>
            <a:off x="6076840" y="5085184"/>
            <a:ext cx="288000" cy="216024"/>
          </a:xfrm>
          <a:prstGeom prst="upArrow">
            <a:avLst/>
          </a:prstGeom>
          <a:solidFill>
            <a:srgbClr val="E7B30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Up Arrow 110"/>
          <p:cNvSpPr/>
          <p:nvPr/>
        </p:nvSpPr>
        <p:spPr>
          <a:xfrm>
            <a:off x="7018760" y="4725144"/>
            <a:ext cx="288000" cy="216024"/>
          </a:xfrm>
          <a:prstGeom prst="upArrow">
            <a:avLst/>
          </a:prstGeom>
          <a:solidFill>
            <a:srgbClr val="E7B30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/>
          <p:cNvSpPr/>
          <p:nvPr/>
        </p:nvSpPr>
        <p:spPr>
          <a:xfrm>
            <a:off x="2078166" y="5941972"/>
            <a:ext cx="4995649" cy="739069"/>
          </a:xfrm>
          <a:prstGeom prst="ellipse">
            <a:avLst/>
          </a:prstGeom>
          <a:solidFill>
            <a:srgbClr val="E7B3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 smtClean="0">
                <a:solidFill>
                  <a:schemeClr val="bg1"/>
                </a:solidFill>
              </a:rPr>
              <a:t>Coordinated technical support and </a:t>
            </a:r>
            <a:r>
              <a:rPr lang="en-GB" b="1" dirty="0">
                <a:solidFill>
                  <a:schemeClr val="bg1"/>
                </a:solidFill>
              </a:rPr>
              <a:t>i</a:t>
            </a:r>
            <a:r>
              <a:rPr lang="en-GB" b="1" dirty="0" smtClean="0">
                <a:solidFill>
                  <a:schemeClr val="bg1"/>
                </a:solidFill>
              </a:rPr>
              <a:t>mplementation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2" name="Rectangle 2"/>
          <p:cNvSpPr>
            <a:spLocks/>
          </p:cNvSpPr>
          <p:nvPr/>
        </p:nvSpPr>
        <p:spPr bwMode="auto">
          <a:xfrm>
            <a:off x="609117" y="487001"/>
            <a:ext cx="7933749" cy="894534"/>
          </a:xfrm>
          <a:prstGeom prst="rect">
            <a:avLst/>
          </a:prstGeom>
          <a:gradFill flip="none" rotWithShape="1">
            <a:gsLst>
              <a:gs pos="0">
                <a:srgbClr val="E7B30B">
                  <a:shade val="30000"/>
                  <a:satMod val="115000"/>
                </a:srgbClr>
              </a:gs>
              <a:gs pos="50000">
                <a:srgbClr val="E7B30B">
                  <a:shade val="67500"/>
                  <a:satMod val="115000"/>
                </a:srgbClr>
              </a:gs>
              <a:gs pos="100000">
                <a:srgbClr val="E7B30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  <a:cs typeface="Century Gothic"/>
              </a:rPr>
              <a:t>GETTING BEHIND COUNTRY PRIORITIES</a:t>
            </a:r>
            <a:endParaRPr lang="en-GB" sz="2400" b="1" dirty="0">
              <a:solidFill>
                <a:schemeClr val="bg1"/>
              </a:solidFill>
              <a:latin typeface="+mj-lt"/>
              <a:cs typeface="Century Gothic"/>
            </a:endParaRPr>
          </a:p>
        </p:txBody>
      </p:sp>
      <p:sp>
        <p:nvSpPr>
          <p:cNvPr id="53" name="Rectángulo 25"/>
          <p:cNvSpPr/>
          <p:nvPr/>
        </p:nvSpPr>
        <p:spPr>
          <a:xfrm>
            <a:off x="609117" y="294906"/>
            <a:ext cx="1188043" cy="103025"/>
          </a:xfrm>
          <a:prstGeom prst="rect">
            <a:avLst/>
          </a:prstGeom>
          <a:solidFill>
            <a:srgbClr val="63348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4" name="Rectángulo 27"/>
          <p:cNvSpPr/>
          <p:nvPr/>
        </p:nvSpPr>
        <p:spPr>
          <a:xfrm>
            <a:off x="1935682" y="294906"/>
            <a:ext cx="1188043" cy="103025"/>
          </a:xfrm>
          <a:prstGeom prst="rect">
            <a:avLst/>
          </a:prstGeom>
          <a:solidFill>
            <a:srgbClr val="DA6A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5" name="Rectángulo 28"/>
          <p:cNvSpPr/>
          <p:nvPr/>
        </p:nvSpPr>
        <p:spPr>
          <a:xfrm>
            <a:off x="3273741" y="294906"/>
            <a:ext cx="1188043" cy="103025"/>
          </a:xfrm>
          <a:prstGeom prst="rect">
            <a:avLst/>
          </a:prstGeom>
          <a:solidFill>
            <a:srgbClr val="6BAF4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6" name="Rectángulo 29"/>
          <p:cNvSpPr/>
          <p:nvPr/>
        </p:nvSpPr>
        <p:spPr>
          <a:xfrm>
            <a:off x="4611801" y="294906"/>
            <a:ext cx="1188043" cy="103025"/>
          </a:xfrm>
          <a:prstGeom prst="rect">
            <a:avLst/>
          </a:prstGeom>
          <a:solidFill>
            <a:srgbClr val="EF30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7" name="Rectángulo 30"/>
          <p:cNvSpPr/>
          <p:nvPr/>
        </p:nvSpPr>
        <p:spPr>
          <a:xfrm>
            <a:off x="6016764" y="294906"/>
            <a:ext cx="1188043" cy="103025"/>
          </a:xfrm>
          <a:prstGeom prst="rect">
            <a:avLst/>
          </a:prstGeom>
          <a:solidFill>
            <a:srgbClr val="1EA9A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8" name="Rectángulo 31"/>
          <p:cNvSpPr/>
          <p:nvPr/>
        </p:nvSpPr>
        <p:spPr>
          <a:xfrm>
            <a:off x="7354823" y="294906"/>
            <a:ext cx="1188043" cy="103025"/>
          </a:xfrm>
          <a:prstGeom prst="rect">
            <a:avLst/>
          </a:prstGeom>
          <a:solidFill>
            <a:srgbClr val="F4C52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17</a:t>
            </a:fld>
            <a:endParaRPr lang="es-ES"/>
          </a:p>
        </p:txBody>
      </p:sp>
      <p:pic>
        <p:nvPicPr>
          <p:cNvPr id="48" name="Imagen 47" descr="logo_pr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7" y="6291227"/>
            <a:ext cx="1538313" cy="3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8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/>
          </p:cNvSpPr>
          <p:nvPr/>
        </p:nvSpPr>
        <p:spPr bwMode="auto">
          <a:xfrm>
            <a:off x="2310237" y="3056947"/>
            <a:ext cx="6390263" cy="1437705"/>
          </a:xfrm>
          <a:prstGeom prst="rect">
            <a:avLst/>
          </a:prstGeom>
          <a:gradFill flip="none" rotWithShape="1">
            <a:gsLst>
              <a:gs pos="0">
                <a:srgbClr val="669900">
                  <a:shade val="30000"/>
                  <a:satMod val="115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FFFFFF"/>
                </a:solidFill>
                <a:cs typeface="Century Gothic"/>
              </a:rPr>
              <a:t>Strategic request for collective action linked to M&amp;E /HIS plans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FFFFFF"/>
                </a:solidFill>
                <a:cs typeface="Century Gothic"/>
              </a:rPr>
              <a:t>Focused request for collective action (i.e. HMIS)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FFFFFF"/>
                </a:solidFill>
                <a:cs typeface="Century Gothic"/>
              </a:rPr>
              <a:t>Joint learning &amp; documenting best practice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304998" y="1437938"/>
            <a:ext cx="6385029" cy="1477328"/>
          </a:xfrm>
          <a:prstGeom prst="rect">
            <a:avLst/>
          </a:prstGeom>
          <a:gradFill flip="none" rotWithShape="1">
            <a:gsLst>
              <a:gs pos="0">
                <a:srgbClr val="669900">
                  <a:shade val="30000"/>
                  <a:satMod val="115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endParaRPr lang="en-GB" dirty="0" smtClean="0">
              <a:solidFill>
                <a:srgbClr val="FFFFFF"/>
              </a:solidFill>
              <a:latin typeface="+mj-lt"/>
              <a:cs typeface="Century Gothic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FFFFFF"/>
                </a:solidFill>
                <a:latin typeface="+mj-lt"/>
                <a:cs typeface="Century Gothic"/>
              </a:rPr>
              <a:t>Country-led with strong country stewardship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FFFFFF"/>
                </a:solidFill>
                <a:latin typeface="+mj-lt"/>
                <a:cs typeface="Century Gothic"/>
              </a:rPr>
              <a:t>Opportunities for collective action &amp; joint investment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FFFFFF"/>
                </a:solidFill>
                <a:latin typeface="+mj-lt"/>
                <a:cs typeface="Century Gothic"/>
              </a:rPr>
              <a:t>Broad stakeholder participation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GB" dirty="0">
              <a:solidFill>
                <a:srgbClr val="FFFFFF"/>
              </a:solidFill>
              <a:latin typeface="+mj-lt"/>
              <a:cs typeface="Century Gothic"/>
            </a:endParaRPr>
          </a:p>
        </p:txBody>
      </p:sp>
      <p:sp>
        <p:nvSpPr>
          <p:cNvPr id="13" name="Rectangle 2"/>
          <p:cNvSpPr>
            <a:spLocks/>
          </p:cNvSpPr>
          <p:nvPr/>
        </p:nvSpPr>
        <p:spPr bwMode="auto">
          <a:xfrm>
            <a:off x="761517" y="1422991"/>
            <a:ext cx="1374521" cy="1437705"/>
          </a:xfrm>
          <a:prstGeom prst="rect">
            <a:avLst/>
          </a:prstGeom>
          <a:gradFill flip="none" rotWithShape="1">
            <a:gsLst>
              <a:gs pos="0">
                <a:srgbClr val="F4C52A">
                  <a:shade val="30000"/>
                  <a:satMod val="115000"/>
                </a:srgbClr>
              </a:gs>
              <a:gs pos="50000">
                <a:srgbClr val="F4C52A">
                  <a:shade val="67500"/>
                  <a:satMod val="115000"/>
                </a:srgbClr>
              </a:gs>
              <a:gs pos="100000">
                <a:srgbClr val="F4C52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/>
          <a:p>
            <a:endParaRPr lang="es-ES" sz="3200" dirty="0">
              <a:cs typeface="Helvetica Light" charset="0"/>
            </a:endParaRPr>
          </a:p>
        </p:txBody>
      </p:sp>
      <p:sp>
        <p:nvSpPr>
          <p:cNvPr id="14" name="Rectángulo 11"/>
          <p:cNvSpPr/>
          <p:nvPr/>
        </p:nvSpPr>
        <p:spPr>
          <a:xfrm>
            <a:off x="642230" y="1745561"/>
            <a:ext cx="16680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b="1" dirty="0" smtClean="0">
                <a:solidFill>
                  <a:srgbClr val="FFFFFF"/>
                </a:solidFill>
                <a:cs typeface="Century Gothic"/>
              </a:rPr>
              <a:t>Principles of engagement</a:t>
            </a:r>
            <a:endParaRPr lang="en-GB" b="1" dirty="0">
              <a:solidFill>
                <a:srgbClr val="FFFFFF"/>
              </a:solidFill>
              <a:cs typeface="Century Gothic"/>
            </a:endParaRPr>
          </a:p>
        </p:txBody>
      </p:sp>
      <p:sp>
        <p:nvSpPr>
          <p:cNvPr id="19" name="Rectangle 2"/>
          <p:cNvSpPr>
            <a:spLocks/>
          </p:cNvSpPr>
          <p:nvPr/>
        </p:nvSpPr>
        <p:spPr bwMode="auto">
          <a:xfrm>
            <a:off x="761517" y="3056947"/>
            <a:ext cx="1395180" cy="1477329"/>
          </a:xfrm>
          <a:prstGeom prst="rect">
            <a:avLst/>
          </a:prstGeom>
          <a:gradFill flip="none" rotWithShape="1">
            <a:gsLst>
              <a:gs pos="0">
                <a:srgbClr val="F4C52A">
                  <a:shade val="30000"/>
                  <a:satMod val="115000"/>
                </a:srgbClr>
              </a:gs>
              <a:gs pos="50000">
                <a:srgbClr val="F4C52A">
                  <a:shade val="67500"/>
                  <a:satMod val="115000"/>
                </a:srgbClr>
              </a:gs>
              <a:gs pos="100000">
                <a:srgbClr val="F4C52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/>
          <a:p>
            <a:endParaRPr lang="es-ES" sz="3200" dirty="0">
              <a:cs typeface="Helvetica Light" charset="0"/>
            </a:endParaRPr>
          </a:p>
        </p:txBody>
      </p:sp>
      <p:sp>
        <p:nvSpPr>
          <p:cNvPr id="20" name="Rectángulo 11"/>
          <p:cNvSpPr/>
          <p:nvPr/>
        </p:nvSpPr>
        <p:spPr>
          <a:xfrm>
            <a:off x="617161" y="3453475"/>
            <a:ext cx="1693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b="1" dirty="0" smtClean="0">
                <a:solidFill>
                  <a:srgbClr val="FFFFFF"/>
                </a:solidFill>
                <a:cs typeface="Century Gothic"/>
              </a:rPr>
              <a:t>Type of engagement</a:t>
            </a:r>
            <a:endParaRPr lang="en-GB" b="1" dirty="0">
              <a:solidFill>
                <a:srgbClr val="FFFFFF"/>
              </a:solidFill>
              <a:cs typeface="Century Gothic"/>
            </a:endParaRPr>
          </a:p>
        </p:txBody>
      </p:sp>
      <p:sp>
        <p:nvSpPr>
          <p:cNvPr id="22" name="Rectangle 2"/>
          <p:cNvSpPr>
            <a:spLocks/>
          </p:cNvSpPr>
          <p:nvPr/>
        </p:nvSpPr>
        <p:spPr bwMode="auto">
          <a:xfrm>
            <a:off x="2305001" y="4769235"/>
            <a:ext cx="6390266" cy="1319018"/>
          </a:xfrm>
          <a:prstGeom prst="rect">
            <a:avLst/>
          </a:prstGeom>
          <a:gradFill flip="none" rotWithShape="1">
            <a:gsLst>
              <a:gs pos="0">
                <a:srgbClr val="669900">
                  <a:shade val="30000"/>
                  <a:satMod val="115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FFFFFF"/>
                </a:solidFill>
                <a:cs typeface="Century Gothic"/>
              </a:rPr>
              <a:t>In 2016-17, at least 5 countries </a:t>
            </a:r>
            <a:r>
              <a:rPr lang="en-GB" dirty="0" smtClean="0">
                <a:solidFill>
                  <a:srgbClr val="FFFFFF"/>
                </a:solidFill>
                <a:cs typeface="Century Gothic"/>
              </a:rPr>
              <a:t>(starting with Kenya and Malawi)</a:t>
            </a:r>
            <a:endParaRPr lang="en-GB" dirty="0">
              <a:solidFill>
                <a:srgbClr val="FFFFFF"/>
              </a:solidFill>
              <a:cs typeface="Century Gothic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FFFFFF"/>
                </a:solidFill>
                <a:cs typeface="Century Gothic"/>
              </a:rPr>
              <a:t>Approach will be scaled up in more countries over subsequent years</a:t>
            </a:r>
          </a:p>
        </p:txBody>
      </p:sp>
      <p:sp>
        <p:nvSpPr>
          <p:cNvPr id="24" name="Rectangle 2"/>
          <p:cNvSpPr>
            <a:spLocks/>
          </p:cNvSpPr>
          <p:nvPr/>
        </p:nvSpPr>
        <p:spPr bwMode="auto">
          <a:xfrm>
            <a:off x="740855" y="4769235"/>
            <a:ext cx="1395180" cy="1319017"/>
          </a:xfrm>
          <a:prstGeom prst="rect">
            <a:avLst/>
          </a:prstGeom>
          <a:gradFill flip="none" rotWithShape="1">
            <a:gsLst>
              <a:gs pos="0">
                <a:srgbClr val="F4C52A">
                  <a:shade val="30000"/>
                  <a:satMod val="115000"/>
                </a:srgbClr>
              </a:gs>
              <a:gs pos="50000">
                <a:srgbClr val="F4C52A">
                  <a:shade val="67500"/>
                  <a:satMod val="115000"/>
                </a:srgbClr>
              </a:gs>
              <a:gs pos="100000">
                <a:srgbClr val="F4C52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/>
          <a:p>
            <a:endParaRPr lang="es-ES" sz="3200" dirty="0">
              <a:cs typeface="Helvetica Light" charset="0"/>
            </a:endParaRPr>
          </a:p>
        </p:txBody>
      </p:sp>
      <p:sp>
        <p:nvSpPr>
          <p:cNvPr id="25" name="Rectángulo 11"/>
          <p:cNvSpPr/>
          <p:nvPr/>
        </p:nvSpPr>
        <p:spPr>
          <a:xfrm>
            <a:off x="611921" y="5086607"/>
            <a:ext cx="16930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b="1" dirty="0" smtClean="0">
                <a:solidFill>
                  <a:srgbClr val="FFFFFF"/>
                </a:solidFill>
                <a:latin typeface="+mj-lt"/>
                <a:cs typeface="Century Gothic"/>
              </a:rPr>
              <a:t>Where </a:t>
            </a:r>
          </a:p>
          <a:p>
            <a:pPr lvl="0" algn="ctr"/>
            <a:r>
              <a:rPr lang="en-GB" b="1" dirty="0" smtClean="0">
                <a:solidFill>
                  <a:srgbClr val="FFFFFF"/>
                </a:solidFill>
                <a:latin typeface="+mj-lt"/>
                <a:cs typeface="Century Gothic"/>
              </a:rPr>
              <a:t>we engage</a:t>
            </a:r>
            <a:endParaRPr lang="en-GB" b="1" dirty="0">
              <a:solidFill>
                <a:srgbClr val="FFFFFF"/>
              </a:solidFill>
              <a:latin typeface="+mj-lt"/>
              <a:cs typeface="Century Gothic"/>
            </a:endParaRPr>
          </a:p>
        </p:txBody>
      </p:sp>
      <p:sp>
        <p:nvSpPr>
          <p:cNvPr id="27" name="Rectangle 2"/>
          <p:cNvSpPr>
            <a:spLocks/>
          </p:cNvSpPr>
          <p:nvPr/>
        </p:nvSpPr>
        <p:spPr bwMode="auto">
          <a:xfrm>
            <a:off x="761517" y="684653"/>
            <a:ext cx="7933749" cy="553629"/>
          </a:xfrm>
          <a:prstGeom prst="rect">
            <a:avLst/>
          </a:prstGeom>
          <a:gradFill flip="none" rotWithShape="1">
            <a:gsLst>
              <a:gs pos="0">
                <a:srgbClr val="F4C52A">
                  <a:shade val="30000"/>
                  <a:satMod val="115000"/>
                </a:srgbClr>
              </a:gs>
              <a:gs pos="50000">
                <a:srgbClr val="F4C52A">
                  <a:shade val="67500"/>
                  <a:satMod val="115000"/>
                </a:srgbClr>
              </a:gs>
              <a:gs pos="100000">
                <a:srgbClr val="F4C52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  <a:cs typeface="Century Gothic"/>
              </a:rPr>
              <a:t>COUNTRY ENGAGEMENT APPROACH</a:t>
            </a:r>
            <a:endParaRPr lang="en-GB" sz="2400" b="1" dirty="0">
              <a:solidFill>
                <a:schemeClr val="bg1"/>
              </a:solidFill>
              <a:latin typeface="+mj-lt"/>
              <a:cs typeface="Century Gothic"/>
            </a:endParaRPr>
          </a:p>
        </p:txBody>
      </p:sp>
      <p:sp>
        <p:nvSpPr>
          <p:cNvPr id="33" name="Rectángulo 25"/>
          <p:cNvSpPr/>
          <p:nvPr/>
        </p:nvSpPr>
        <p:spPr>
          <a:xfrm>
            <a:off x="761517" y="447306"/>
            <a:ext cx="1188043" cy="103025"/>
          </a:xfrm>
          <a:prstGeom prst="rect">
            <a:avLst/>
          </a:prstGeom>
          <a:solidFill>
            <a:srgbClr val="63348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4" name="Rectángulo 27"/>
          <p:cNvSpPr/>
          <p:nvPr/>
        </p:nvSpPr>
        <p:spPr>
          <a:xfrm>
            <a:off x="2088082" y="447306"/>
            <a:ext cx="1188043" cy="103025"/>
          </a:xfrm>
          <a:prstGeom prst="rect">
            <a:avLst/>
          </a:prstGeom>
          <a:solidFill>
            <a:srgbClr val="DA6A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5" name="Rectángulo 28"/>
          <p:cNvSpPr/>
          <p:nvPr/>
        </p:nvSpPr>
        <p:spPr>
          <a:xfrm>
            <a:off x="3426141" y="447306"/>
            <a:ext cx="1188043" cy="103025"/>
          </a:xfrm>
          <a:prstGeom prst="rect">
            <a:avLst/>
          </a:prstGeom>
          <a:solidFill>
            <a:srgbClr val="6BAF4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6" name="Rectángulo 29"/>
          <p:cNvSpPr/>
          <p:nvPr/>
        </p:nvSpPr>
        <p:spPr>
          <a:xfrm>
            <a:off x="4764201" y="447306"/>
            <a:ext cx="1188043" cy="103025"/>
          </a:xfrm>
          <a:prstGeom prst="rect">
            <a:avLst/>
          </a:prstGeom>
          <a:solidFill>
            <a:srgbClr val="EF30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7" name="Rectángulo 30"/>
          <p:cNvSpPr/>
          <p:nvPr/>
        </p:nvSpPr>
        <p:spPr>
          <a:xfrm>
            <a:off x="6169164" y="447306"/>
            <a:ext cx="1188043" cy="103025"/>
          </a:xfrm>
          <a:prstGeom prst="rect">
            <a:avLst/>
          </a:prstGeom>
          <a:solidFill>
            <a:srgbClr val="1EA9A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8" name="Rectángulo 31"/>
          <p:cNvSpPr/>
          <p:nvPr/>
        </p:nvSpPr>
        <p:spPr>
          <a:xfrm>
            <a:off x="7507223" y="447306"/>
            <a:ext cx="1188043" cy="103025"/>
          </a:xfrm>
          <a:prstGeom prst="rect">
            <a:avLst/>
          </a:prstGeom>
          <a:solidFill>
            <a:srgbClr val="F4C52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18</a:t>
            </a:fld>
            <a:endParaRPr lang="es-ES" dirty="0"/>
          </a:p>
        </p:txBody>
      </p:sp>
      <p:pic>
        <p:nvPicPr>
          <p:cNvPr id="21" name="Imagen 20" descr="logo_pr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7" y="6291227"/>
            <a:ext cx="1538313" cy="3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2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609117" y="294906"/>
            <a:ext cx="1188043" cy="103025"/>
          </a:xfrm>
          <a:prstGeom prst="rect">
            <a:avLst/>
          </a:prstGeom>
          <a:solidFill>
            <a:srgbClr val="63348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8" name="Rectángulo 27"/>
          <p:cNvSpPr/>
          <p:nvPr/>
        </p:nvSpPr>
        <p:spPr>
          <a:xfrm>
            <a:off x="1935682" y="294906"/>
            <a:ext cx="1188043" cy="103025"/>
          </a:xfrm>
          <a:prstGeom prst="rect">
            <a:avLst/>
          </a:prstGeom>
          <a:solidFill>
            <a:srgbClr val="DA6A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9" name="Rectángulo 28"/>
          <p:cNvSpPr/>
          <p:nvPr/>
        </p:nvSpPr>
        <p:spPr>
          <a:xfrm>
            <a:off x="3273741" y="294906"/>
            <a:ext cx="1188043" cy="103025"/>
          </a:xfrm>
          <a:prstGeom prst="rect">
            <a:avLst/>
          </a:prstGeom>
          <a:solidFill>
            <a:srgbClr val="6BAF4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0" name="Rectángulo 29"/>
          <p:cNvSpPr/>
          <p:nvPr/>
        </p:nvSpPr>
        <p:spPr>
          <a:xfrm>
            <a:off x="4611801" y="294906"/>
            <a:ext cx="1188043" cy="103025"/>
          </a:xfrm>
          <a:prstGeom prst="rect">
            <a:avLst/>
          </a:prstGeom>
          <a:solidFill>
            <a:srgbClr val="EF30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1" name="Rectángulo 30"/>
          <p:cNvSpPr/>
          <p:nvPr/>
        </p:nvSpPr>
        <p:spPr>
          <a:xfrm>
            <a:off x="6016764" y="294906"/>
            <a:ext cx="1188043" cy="103025"/>
          </a:xfrm>
          <a:prstGeom prst="rect">
            <a:avLst/>
          </a:prstGeom>
          <a:solidFill>
            <a:srgbClr val="1EA9A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2" name="Rectángulo 31"/>
          <p:cNvSpPr/>
          <p:nvPr/>
        </p:nvSpPr>
        <p:spPr>
          <a:xfrm>
            <a:off x="7354823" y="294906"/>
            <a:ext cx="1188043" cy="103025"/>
          </a:xfrm>
          <a:prstGeom prst="rect">
            <a:avLst/>
          </a:prstGeom>
          <a:solidFill>
            <a:srgbClr val="F4C52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1" name="Rectangle 2"/>
          <p:cNvSpPr>
            <a:spLocks/>
          </p:cNvSpPr>
          <p:nvPr/>
        </p:nvSpPr>
        <p:spPr bwMode="auto">
          <a:xfrm>
            <a:off x="617584" y="469761"/>
            <a:ext cx="7925282" cy="1047104"/>
          </a:xfrm>
          <a:prstGeom prst="rect">
            <a:avLst/>
          </a:prstGeom>
          <a:gradFill flip="none" rotWithShape="1">
            <a:gsLst>
              <a:gs pos="0">
                <a:srgbClr val="E7B30B">
                  <a:shade val="30000"/>
                  <a:satMod val="115000"/>
                </a:srgbClr>
              </a:gs>
              <a:gs pos="50000">
                <a:srgbClr val="E7B30B">
                  <a:shade val="67500"/>
                  <a:satMod val="115000"/>
                </a:srgbClr>
              </a:gs>
              <a:gs pos="100000">
                <a:srgbClr val="E7B30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/>
          <a:p>
            <a:endParaRPr lang="es-ES" sz="3200" dirty="0">
              <a:cs typeface="Helvetica Light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091866" y="574959"/>
            <a:ext cx="7287267" cy="769441"/>
          </a:xfrm>
          <a:prstGeom prst="rect">
            <a:avLst/>
          </a:prstGeom>
          <a:gradFill flip="none" rotWithShape="1">
            <a:gsLst>
              <a:gs pos="0">
                <a:srgbClr val="E7B30B">
                  <a:shade val="30000"/>
                  <a:satMod val="115000"/>
                </a:srgbClr>
              </a:gs>
              <a:gs pos="50000">
                <a:srgbClr val="E7B30B">
                  <a:shade val="67500"/>
                  <a:satMod val="115000"/>
                </a:srgbClr>
              </a:gs>
              <a:gs pos="100000">
                <a:srgbClr val="E7B30B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entury Gothic"/>
              </a:rPr>
              <a:t>KENYA HEALTH DATA COLLABORATIVE</a:t>
            </a:r>
            <a:r>
              <a:rPr lang="en-GB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entury Gothic"/>
              </a:rPr>
              <a:t/>
            </a:r>
            <a:br>
              <a:rPr lang="en-GB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entury Gothic"/>
              </a:rPr>
            </a:br>
            <a:r>
              <a:rPr lang="en-GB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entury Gothic"/>
              </a:rPr>
              <a:t>(Launched May 18, 2016)</a:t>
            </a: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cs typeface="Century Gothic"/>
            </a:endParaRPr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84" y="1717293"/>
            <a:ext cx="3525308" cy="2452371"/>
          </a:xfrm>
          <a:prstGeom prst="rect">
            <a:avLst/>
          </a:prstGeom>
          <a:ln>
            <a:solidFill>
              <a:srgbClr val="633486"/>
            </a:solidFill>
          </a:ln>
        </p:spPr>
      </p:pic>
      <p:pic>
        <p:nvPicPr>
          <p:cNvPr id="1026" name="Picture 2" descr="http://www.healthdatacollaborative.org/fileadmin/uploads/hdc/Images/cover-kenya-road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84" y="4270374"/>
            <a:ext cx="3533775" cy="18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1"/>
          <p:cNvSpPr/>
          <p:nvPr/>
        </p:nvSpPr>
        <p:spPr>
          <a:xfrm>
            <a:off x="4848130" y="2228500"/>
            <a:ext cx="3694735" cy="3139321"/>
          </a:xfrm>
          <a:prstGeom prst="rect">
            <a:avLst/>
          </a:prstGeom>
          <a:gradFill flip="none" rotWithShape="1">
            <a:gsLst>
              <a:gs pos="0">
                <a:srgbClr val="669900">
                  <a:shade val="30000"/>
                  <a:satMod val="115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/>
            <a:endParaRPr lang="en-GB" b="1" dirty="0" smtClean="0">
              <a:solidFill>
                <a:srgbClr val="FFFFFF"/>
              </a:solidFill>
              <a:latin typeface="Calibri" panose="020F0502020204030204" pitchFamily="34" charset="0"/>
              <a:cs typeface="Century Gothic"/>
            </a:endParaRPr>
          </a:p>
          <a:p>
            <a:pPr algn="ctr"/>
            <a:r>
              <a:rPr lang="en-GB" b="1" dirty="0" smtClean="0">
                <a:solidFill>
                  <a:srgbClr val="FFFFFF"/>
                </a:solidFill>
                <a:latin typeface="Calibri" panose="020F0502020204030204" pitchFamily="34" charset="0"/>
                <a:cs typeface="Century Gothic"/>
              </a:rPr>
              <a:t>ALL STAKEHOLDERS SUPPORTING KENYA’S M&amp;E PRIORITIES</a:t>
            </a:r>
          </a:p>
          <a:p>
            <a:endParaRPr lang="en-GB" b="1" dirty="0" smtClean="0">
              <a:solidFill>
                <a:srgbClr val="FFFFFF"/>
              </a:solidFill>
              <a:latin typeface="Calibri" panose="020F0502020204030204" pitchFamily="34" charset="0"/>
              <a:cs typeface="Century Goth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FFFF"/>
                </a:solidFill>
                <a:latin typeface="Calibri" panose="020F0502020204030204" pitchFamily="34" charset="0"/>
                <a:cs typeface="Century Gothic"/>
              </a:rPr>
              <a:t>DATA ANALYTICS CAPACITY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FFFF"/>
                </a:solidFill>
                <a:latin typeface="Calibri" panose="020F0502020204030204" pitchFamily="34" charset="0"/>
                <a:cs typeface="Century Gothic"/>
              </a:rPr>
              <a:t>QUALITY OF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FFFF"/>
                </a:solidFill>
                <a:latin typeface="Calibri" panose="020F0502020204030204" pitchFamily="34" charset="0"/>
                <a:cs typeface="Century Gothic"/>
              </a:rPr>
              <a:t>KENYA HEALTH DATA OBSERVATORY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FFFF"/>
                </a:solidFill>
                <a:latin typeface="Calibri" panose="020F0502020204030204" pitchFamily="34" charset="0"/>
                <a:cs typeface="Century Gothic"/>
              </a:rPr>
              <a:t>CRVS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FFFF"/>
                </a:solidFill>
                <a:latin typeface="Calibri" panose="020F0502020204030204" pitchFamily="34" charset="0"/>
                <a:cs typeface="Century Gothic"/>
              </a:rPr>
              <a:t>MID-TERM REVIEW   </a:t>
            </a:r>
          </a:p>
          <a:p>
            <a:endParaRPr lang="en-GB" b="1" dirty="0">
              <a:solidFill>
                <a:srgbClr val="FFFFFF"/>
              </a:solidFill>
              <a:latin typeface="Calibri" panose="020F0502020204030204" pitchFamily="34" charset="0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19</a:t>
            </a:fld>
            <a:endParaRPr lang="es-ES" dirty="0"/>
          </a:p>
        </p:txBody>
      </p:sp>
      <p:pic>
        <p:nvPicPr>
          <p:cNvPr id="17" name="Imagen 16" descr="logo_pri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7" y="6291227"/>
            <a:ext cx="1538313" cy="3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0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2538"/>
            <a:ext cx="9144000" cy="198973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2</a:t>
            </a:fld>
            <a:endParaRPr lang="es-ES"/>
          </a:p>
        </p:txBody>
      </p:sp>
      <p:sp>
        <p:nvSpPr>
          <p:cNvPr id="4" name="Rectángulo 25"/>
          <p:cNvSpPr/>
          <p:nvPr/>
        </p:nvSpPr>
        <p:spPr>
          <a:xfrm>
            <a:off x="609117" y="294906"/>
            <a:ext cx="1188043" cy="103025"/>
          </a:xfrm>
          <a:prstGeom prst="rect">
            <a:avLst/>
          </a:prstGeom>
          <a:solidFill>
            <a:srgbClr val="63348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Rectángulo 27"/>
          <p:cNvSpPr/>
          <p:nvPr/>
        </p:nvSpPr>
        <p:spPr>
          <a:xfrm>
            <a:off x="1935682" y="294906"/>
            <a:ext cx="1188043" cy="103025"/>
          </a:xfrm>
          <a:prstGeom prst="rect">
            <a:avLst/>
          </a:prstGeom>
          <a:solidFill>
            <a:srgbClr val="DA6A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6" name="Rectángulo 28"/>
          <p:cNvSpPr/>
          <p:nvPr/>
        </p:nvSpPr>
        <p:spPr>
          <a:xfrm>
            <a:off x="3273741" y="294906"/>
            <a:ext cx="1188043" cy="103025"/>
          </a:xfrm>
          <a:prstGeom prst="rect">
            <a:avLst/>
          </a:prstGeom>
          <a:solidFill>
            <a:srgbClr val="6BAF4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7" name="Rectángulo 29"/>
          <p:cNvSpPr/>
          <p:nvPr/>
        </p:nvSpPr>
        <p:spPr>
          <a:xfrm>
            <a:off x="4611801" y="294906"/>
            <a:ext cx="1188043" cy="103025"/>
          </a:xfrm>
          <a:prstGeom prst="rect">
            <a:avLst/>
          </a:prstGeom>
          <a:solidFill>
            <a:srgbClr val="EF30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8" name="Rectángulo 30"/>
          <p:cNvSpPr/>
          <p:nvPr/>
        </p:nvSpPr>
        <p:spPr>
          <a:xfrm>
            <a:off x="6016764" y="294906"/>
            <a:ext cx="1188043" cy="103025"/>
          </a:xfrm>
          <a:prstGeom prst="rect">
            <a:avLst/>
          </a:prstGeom>
          <a:solidFill>
            <a:srgbClr val="1EA9A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9" name="Rectángulo 31"/>
          <p:cNvSpPr/>
          <p:nvPr/>
        </p:nvSpPr>
        <p:spPr>
          <a:xfrm>
            <a:off x="7354823" y="294906"/>
            <a:ext cx="1188043" cy="103025"/>
          </a:xfrm>
          <a:prstGeom prst="rect">
            <a:avLst/>
          </a:prstGeom>
          <a:solidFill>
            <a:srgbClr val="F4C52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>
            <a:off x="771874" y="2897484"/>
            <a:ext cx="7554640" cy="13336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0800" tIns="50800" rIns="50800" bIns="50800" anchor="ctr">
            <a:spAutoFit/>
          </a:bodyPr>
          <a:lstStyle/>
          <a:p>
            <a:pPr algn="ctr" defTabSz="457195">
              <a:defRPr/>
            </a:pPr>
            <a:r>
              <a:rPr lang="en-GB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entury Gothic"/>
              </a:rPr>
              <a:t>WHAT IS THE HEALTH DATA COLLABORATIVE?</a:t>
            </a:r>
            <a:endParaRPr lang="es-ES" sz="800" b="1" dirty="0">
              <a:solidFill>
                <a:schemeClr val="bg1"/>
              </a:solidFill>
              <a:latin typeface="Calibri" panose="020F0502020204030204" pitchFamily="34" charset="0"/>
              <a:cs typeface="Century Gothic"/>
            </a:endParaRPr>
          </a:p>
        </p:txBody>
      </p:sp>
      <p:pic>
        <p:nvPicPr>
          <p:cNvPr id="13" name="Imagen 12" descr="logo_pr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7" y="6291227"/>
            <a:ext cx="1538313" cy="3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0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609117" y="294906"/>
            <a:ext cx="1188043" cy="103025"/>
          </a:xfrm>
          <a:prstGeom prst="rect">
            <a:avLst/>
          </a:prstGeom>
          <a:solidFill>
            <a:srgbClr val="63348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8" name="Rectángulo 27"/>
          <p:cNvSpPr/>
          <p:nvPr/>
        </p:nvSpPr>
        <p:spPr>
          <a:xfrm>
            <a:off x="1935682" y="294906"/>
            <a:ext cx="1188043" cy="103025"/>
          </a:xfrm>
          <a:prstGeom prst="rect">
            <a:avLst/>
          </a:prstGeom>
          <a:solidFill>
            <a:srgbClr val="DA6A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9" name="Rectángulo 28"/>
          <p:cNvSpPr/>
          <p:nvPr/>
        </p:nvSpPr>
        <p:spPr>
          <a:xfrm>
            <a:off x="3273741" y="294906"/>
            <a:ext cx="1188043" cy="103025"/>
          </a:xfrm>
          <a:prstGeom prst="rect">
            <a:avLst/>
          </a:prstGeom>
          <a:solidFill>
            <a:srgbClr val="6BAF4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0" name="Rectángulo 29"/>
          <p:cNvSpPr/>
          <p:nvPr/>
        </p:nvSpPr>
        <p:spPr>
          <a:xfrm>
            <a:off x="4611801" y="294906"/>
            <a:ext cx="1188043" cy="103025"/>
          </a:xfrm>
          <a:prstGeom prst="rect">
            <a:avLst/>
          </a:prstGeom>
          <a:solidFill>
            <a:srgbClr val="EF30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1" name="Rectángulo 30"/>
          <p:cNvSpPr/>
          <p:nvPr/>
        </p:nvSpPr>
        <p:spPr>
          <a:xfrm>
            <a:off x="6016764" y="294906"/>
            <a:ext cx="1188043" cy="103025"/>
          </a:xfrm>
          <a:prstGeom prst="rect">
            <a:avLst/>
          </a:prstGeom>
          <a:solidFill>
            <a:srgbClr val="1EA9A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2" name="Rectángulo 31"/>
          <p:cNvSpPr/>
          <p:nvPr/>
        </p:nvSpPr>
        <p:spPr>
          <a:xfrm>
            <a:off x="7354823" y="294906"/>
            <a:ext cx="1188043" cy="103025"/>
          </a:xfrm>
          <a:prstGeom prst="rect">
            <a:avLst/>
          </a:prstGeom>
          <a:solidFill>
            <a:srgbClr val="F4C52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8" name="Rectangle 2"/>
          <p:cNvSpPr>
            <a:spLocks/>
          </p:cNvSpPr>
          <p:nvPr/>
        </p:nvSpPr>
        <p:spPr bwMode="auto">
          <a:xfrm>
            <a:off x="0" y="863600"/>
            <a:ext cx="9183801" cy="5206999"/>
          </a:xfrm>
          <a:prstGeom prst="rect">
            <a:avLst/>
          </a:prstGeom>
          <a:gradFill flip="none" rotWithShape="1">
            <a:gsLst>
              <a:gs pos="0">
                <a:srgbClr val="E7B30B">
                  <a:shade val="30000"/>
                  <a:satMod val="115000"/>
                </a:srgbClr>
              </a:gs>
              <a:gs pos="50000">
                <a:srgbClr val="E7B30B">
                  <a:shade val="67500"/>
                  <a:satMod val="115000"/>
                </a:srgbClr>
              </a:gs>
              <a:gs pos="100000">
                <a:srgbClr val="E7B30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/>
          <a:p>
            <a:endParaRPr lang="es-ES" sz="3200" dirty="0">
              <a:cs typeface="Helvetica Light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72735" y="2005299"/>
            <a:ext cx="7078132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+mj-lt"/>
                <a:cs typeface="Century Gothic"/>
              </a:rPr>
              <a:t>“</a:t>
            </a:r>
            <a:r>
              <a:rPr lang="en-US" sz="2800" b="1" dirty="0" smtClean="0">
                <a:solidFill>
                  <a:srgbClr val="FFFFFF"/>
                </a:solidFill>
                <a:latin typeface="+mj-lt"/>
                <a:cs typeface="Century Gothic"/>
              </a:rPr>
              <a:t>WE NOW EXPECT ALL HEALTH DATA COLLABORATIVE PARTNERS TO PULL IN THE SAME DIRECTION AND IN LINE WITH OUR</a:t>
            </a:r>
            <a:r>
              <a:rPr lang="en-US" sz="2800" b="1" dirty="0">
                <a:solidFill>
                  <a:srgbClr val="FFFFFF"/>
                </a:solidFill>
                <a:latin typeface="+mj-lt"/>
                <a:cs typeface="Century Gothic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latin typeface="+mj-lt"/>
                <a:cs typeface="Century Gothic"/>
              </a:rPr>
              <a:t>OWN VISION </a:t>
            </a:r>
            <a:r>
              <a:rPr lang="en-US" sz="2800" b="1" dirty="0">
                <a:solidFill>
                  <a:srgbClr val="FFFFFF"/>
                </a:solidFill>
                <a:latin typeface="+mj-lt"/>
                <a:cs typeface="Century Gothic"/>
              </a:rPr>
              <a:t>AND GOALS</a:t>
            </a:r>
            <a:r>
              <a:rPr lang="en-US" sz="2800" dirty="0" smtClean="0">
                <a:solidFill>
                  <a:srgbClr val="FFFFFF"/>
                </a:solidFill>
                <a:latin typeface="+mj-lt"/>
                <a:cs typeface="Century Gothic"/>
              </a:rPr>
              <a:t>.”</a:t>
            </a:r>
          </a:p>
          <a:p>
            <a:endParaRPr lang="en-US" sz="2800" dirty="0">
              <a:solidFill>
                <a:srgbClr val="FFFFFF"/>
              </a:solidFill>
              <a:latin typeface="+mj-lt"/>
              <a:cs typeface="Century Gothic"/>
            </a:endParaRPr>
          </a:p>
          <a:p>
            <a:pPr algn="r"/>
            <a:r>
              <a:rPr lang="en-US" sz="1600" dirty="0" smtClean="0">
                <a:solidFill>
                  <a:srgbClr val="FFFFFF"/>
                </a:solidFill>
                <a:latin typeface="+mj-lt"/>
                <a:cs typeface="Century Gothic"/>
              </a:rPr>
              <a:t>DR NICHOLAS MURAGURI, </a:t>
            </a:r>
            <a:endParaRPr lang="en-US" sz="1600" dirty="0">
              <a:solidFill>
                <a:srgbClr val="FFFFFF"/>
              </a:solidFill>
              <a:latin typeface="+mj-lt"/>
              <a:cs typeface="Century Gothic"/>
            </a:endParaRPr>
          </a:p>
          <a:p>
            <a:pPr algn="r"/>
            <a:r>
              <a:rPr lang="en-US" sz="1600" dirty="0" smtClean="0">
                <a:solidFill>
                  <a:srgbClr val="FFFFFF"/>
                </a:solidFill>
                <a:latin typeface="+mj-lt"/>
                <a:cs typeface="Century Gothic"/>
              </a:rPr>
              <a:t>PRINCIPAL SECRETARY,  </a:t>
            </a:r>
          </a:p>
          <a:p>
            <a:pPr algn="r"/>
            <a:r>
              <a:rPr lang="en-US" sz="1600" dirty="0" smtClean="0">
                <a:solidFill>
                  <a:srgbClr val="FFFFFF"/>
                </a:solidFill>
                <a:latin typeface="+mj-lt"/>
                <a:cs typeface="Century Gothic"/>
              </a:rPr>
              <a:t>KENYA MINISTRY </a:t>
            </a:r>
            <a:r>
              <a:rPr lang="en-US" sz="1600" dirty="0">
                <a:solidFill>
                  <a:srgbClr val="FFFFFF"/>
                </a:solidFill>
                <a:latin typeface="+mj-lt"/>
                <a:cs typeface="Century Gothic"/>
              </a:rPr>
              <a:t>OF </a:t>
            </a:r>
            <a:r>
              <a:rPr lang="en-US" sz="1600" dirty="0" smtClean="0">
                <a:solidFill>
                  <a:srgbClr val="FFFFFF"/>
                </a:solidFill>
                <a:latin typeface="+mj-lt"/>
                <a:cs typeface="Century Gothic"/>
              </a:rPr>
              <a:t>HEALTH</a:t>
            </a:r>
            <a:endParaRPr lang="en-US" sz="1600" dirty="0">
              <a:solidFill>
                <a:srgbClr val="FFFFFF"/>
              </a:solidFill>
              <a:latin typeface="+mj-lt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20</a:t>
            </a:fld>
            <a:endParaRPr lang="es-ES" dirty="0"/>
          </a:p>
        </p:txBody>
      </p:sp>
      <p:pic>
        <p:nvPicPr>
          <p:cNvPr id="12" name="Imagen 11" descr="logo_pr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7" y="6291227"/>
            <a:ext cx="1538313" cy="3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6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609117" y="294906"/>
            <a:ext cx="1188043" cy="103025"/>
          </a:xfrm>
          <a:prstGeom prst="rect">
            <a:avLst/>
          </a:prstGeom>
          <a:solidFill>
            <a:srgbClr val="63348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8" name="Rectángulo 27"/>
          <p:cNvSpPr/>
          <p:nvPr/>
        </p:nvSpPr>
        <p:spPr>
          <a:xfrm>
            <a:off x="1935682" y="294906"/>
            <a:ext cx="1188043" cy="103025"/>
          </a:xfrm>
          <a:prstGeom prst="rect">
            <a:avLst/>
          </a:prstGeom>
          <a:solidFill>
            <a:srgbClr val="DA6A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9" name="Rectángulo 28"/>
          <p:cNvSpPr/>
          <p:nvPr/>
        </p:nvSpPr>
        <p:spPr>
          <a:xfrm>
            <a:off x="3273741" y="294906"/>
            <a:ext cx="1188043" cy="103025"/>
          </a:xfrm>
          <a:prstGeom prst="rect">
            <a:avLst/>
          </a:prstGeom>
          <a:solidFill>
            <a:srgbClr val="6BAF4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0" name="Rectángulo 29"/>
          <p:cNvSpPr/>
          <p:nvPr/>
        </p:nvSpPr>
        <p:spPr>
          <a:xfrm>
            <a:off x="4611801" y="294906"/>
            <a:ext cx="1188043" cy="103025"/>
          </a:xfrm>
          <a:prstGeom prst="rect">
            <a:avLst/>
          </a:prstGeom>
          <a:solidFill>
            <a:srgbClr val="EF30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1" name="Rectángulo 30"/>
          <p:cNvSpPr/>
          <p:nvPr/>
        </p:nvSpPr>
        <p:spPr>
          <a:xfrm>
            <a:off x="6016764" y="294906"/>
            <a:ext cx="1188043" cy="103025"/>
          </a:xfrm>
          <a:prstGeom prst="rect">
            <a:avLst/>
          </a:prstGeom>
          <a:solidFill>
            <a:srgbClr val="1EA9A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2" name="Rectángulo 31"/>
          <p:cNvSpPr/>
          <p:nvPr/>
        </p:nvSpPr>
        <p:spPr>
          <a:xfrm>
            <a:off x="7354823" y="294906"/>
            <a:ext cx="1188043" cy="103025"/>
          </a:xfrm>
          <a:prstGeom prst="rect">
            <a:avLst/>
          </a:prstGeom>
          <a:solidFill>
            <a:srgbClr val="F4C52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1" name="Rectangle 2"/>
          <p:cNvSpPr>
            <a:spLocks/>
          </p:cNvSpPr>
          <p:nvPr/>
        </p:nvSpPr>
        <p:spPr bwMode="auto">
          <a:xfrm>
            <a:off x="617584" y="469761"/>
            <a:ext cx="7925282" cy="1047104"/>
          </a:xfrm>
          <a:prstGeom prst="rect">
            <a:avLst/>
          </a:prstGeom>
          <a:gradFill flip="none" rotWithShape="1">
            <a:gsLst>
              <a:gs pos="0">
                <a:srgbClr val="E7B30B">
                  <a:shade val="30000"/>
                  <a:satMod val="115000"/>
                </a:srgbClr>
              </a:gs>
              <a:gs pos="50000">
                <a:srgbClr val="E7B30B">
                  <a:shade val="67500"/>
                  <a:satMod val="115000"/>
                </a:srgbClr>
              </a:gs>
              <a:gs pos="100000">
                <a:srgbClr val="E7B30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cs typeface="Helvetica Light" charset="0"/>
              </a:rPr>
              <a:t>REGIONAL ENGAGEMENT IN ASIA</a:t>
            </a:r>
            <a:endParaRPr lang="es-ES" sz="3200" b="1" dirty="0">
              <a:solidFill>
                <a:schemeClr val="bg1"/>
              </a:solidFill>
              <a:cs typeface="Helvetica Light" charset="0"/>
            </a:endParaRPr>
          </a:p>
        </p:txBody>
      </p:sp>
      <p:sp>
        <p:nvSpPr>
          <p:cNvPr id="15" name="Rectángulo 11"/>
          <p:cNvSpPr/>
          <p:nvPr/>
        </p:nvSpPr>
        <p:spPr>
          <a:xfrm>
            <a:off x="528636" y="4022126"/>
            <a:ext cx="3694735" cy="2031325"/>
          </a:xfrm>
          <a:prstGeom prst="rect">
            <a:avLst/>
          </a:prstGeom>
          <a:gradFill flip="none" rotWithShape="1">
            <a:gsLst>
              <a:gs pos="0">
                <a:srgbClr val="E7B30B">
                  <a:shade val="30000"/>
                  <a:satMod val="115000"/>
                </a:srgbClr>
              </a:gs>
              <a:gs pos="50000">
                <a:srgbClr val="E7B30B">
                  <a:shade val="67500"/>
                  <a:satMod val="115000"/>
                </a:srgbClr>
              </a:gs>
              <a:gs pos="100000">
                <a:srgbClr val="E7B30B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FFFFFF"/>
                </a:solidFill>
                <a:latin typeface="Calibri" panose="020F0502020204030204" pitchFamily="34" charset="0"/>
                <a:cs typeface="Century Gothic"/>
              </a:rPr>
              <a:t>Peer learning and review</a:t>
            </a:r>
          </a:p>
          <a:p>
            <a:pPr algn="ctr"/>
            <a:endParaRPr lang="en-GB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  <a:latin typeface="+mj-lt"/>
              </a:rPr>
              <a:t>Bangladesh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  <a:latin typeface="+mj-lt"/>
              </a:rPr>
              <a:t>Nepal</a:t>
            </a:r>
            <a:r>
              <a:rPr lang="en-GB" b="1" dirty="0">
                <a:solidFill>
                  <a:schemeClr val="bg1"/>
                </a:solidFill>
                <a:latin typeface="+mj-lt"/>
              </a:rPr>
              <a:t>, Philippines, Cambodia, Bhutan, Indonesia, Myanmar and South Africa </a:t>
            </a:r>
            <a:endParaRPr lang="en-GB" b="1" dirty="0" smtClean="0">
              <a:solidFill>
                <a:schemeClr val="bg1"/>
              </a:solidFill>
              <a:latin typeface="+mj-lt"/>
              <a:cs typeface="Century Gothic"/>
            </a:endParaRPr>
          </a:p>
          <a:p>
            <a:endParaRPr lang="en-GB" b="1" dirty="0" smtClean="0">
              <a:solidFill>
                <a:srgbClr val="FFFFFF"/>
              </a:solidFill>
              <a:latin typeface="Calibri" panose="020F0502020204030204" pitchFamily="34" charset="0"/>
              <a:cs typeface="Century Gothic"/>
            </a:endParaRPr>
          </a:p>
        </p:txBody>
      </p:sp>
      <p:pic>
        <p:nvPicPr>
          <p:cNvPr id="2" name="Picture 2" descr="http://www.healthdatacollaborative.org/fileadmin/_processed_/csm_MEval_HDC_woman_using_tablet_copy_b396cb47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73515"/>
            <a:ext cx="2620321" cy="348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ealthdatacollaborative.org/fileadmin/uploads/hdc/Images/cover-MA4health-april2016-rep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17" y="1804173"/>
            <a:ext cx="35337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21</a:t>
            </a:fld>
            <a:endParaRPr lang="es-ES" dirty="0"/>
          </a:p>
        </p:txBody>
      </p:sp>
      <p:pic>
        <p:nvPicPr>
          <p:cNvPr id="14" name="Imagen 13" descr="logo_pri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7" y="6291227"/>
            <a:ext cx="1538313" cy="3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5228"/>
            <a:ext cx="9144000" cy="1838990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609117" y="294906"/>
            <a:ext cx="1188043" cy="103025"/>
          </a:xfrm>
          <a:prstGeom prst="rect">
            <a:avLst/>
          </a:prstGeom>
          <a:solidFill>
            <a:srgbClr val="63348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8" name="Rectángulo 27"/>
          <p:cNvSpPr/>
          <p:nvPr/>
        </p:nvSpPr>
        <p:spPr>
          <a:xfrm>
            <a:off x="1935682" y="294906"/>
            <a:ext cx="1188043" cy="103025"/>
          </a:xfrm>
          <a:prstGeom prst="rect">
            <a:avLst/>
          </a:prstGeom>
          <a:solidFill>
            <a:srgbClr val="DA6A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9" name="Rectángulo 28"/>
          <p:cNvSpPr/>
          <p:nvPr/>
        </p:nvSpPr>
        <p:spPr>
          <a:xfrm>
            <a:off x="3273741" y="294906"/>
            <a:ext cx="1188043" cy="103025"/>
          </a:xfrm>
          <a:prstGeom prst="rect">
            <a:avLst/>
          </a:prstGeom>
          <a:solidFill>
            <a:srgbClr val="6BAF4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0" name="Rectángulo 29"/>
          <p:cNvSpPr/>
          <p:nvPr/>
        </p:nvSpPr>
        <p:spPr>
          <a:xfrm>
            <a:off x="4611801" y="294906"/>
            <a:ext cx="1188043" cy="103025"/>
          </a:xfrm>
          <a:prstGeom prst="rect">
            <a:avLst/>
          </a:prstGeom>
          <a:solidFill>
            <a:srgbClr val="EF30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1" name="Rectángulo 30"/>
          <p:cNvSpPr/>
          <p:nvPr/>
        </p:nvSpPr>
        <p:spPr>
          <a:xfrm>
            <a:off x="6016764" y="294906"/>
            <a:ext cx="1188043" cy="103025"/>
          </a:xfrm>
          <a:prstGeom prst="rect">
            <a:avLst/>
          </a:prstGeom>
          <a:solidFill>
            <a:srgbClr val="1EA9A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2" name="Rectángulo 31"/>
          <p:cNvSpPr/>
          <p:nvPr/>
        </p:nvSpPr>
        <p:spPr>
          <a:xfrm>
            <a:off x="7354823" y="294906"/>
            <a:ext cx="1188043" cy="103025"/>
          </a:xfrm>
          <a:prstGeom prst="rect">
            <a:avLst/>
          </a:prstGeom>
          <a:solidFill>
            <a:srgbClr val="F4C52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8" name="Rectangle 3"/>
          <p:cNvSpPr>
            <a:spLocks/>
          </p:cNvSpPr>
          <p:nvPr/>
        </p:nvSpPr>
        <p:spPr bwMode="auto">
          <a:xfrm>
            <a:off x="771874" y="2897484"/>
            <a:ext cx="7554640" cy="13336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0800" tIns="50800" rIns="50800" bIns="50800" anchor="ctr">
            <a:spAutoFit/>
          </a:bodyPr>
          <a:lstStyle/>
          <a:p>
            <a:pPr algn="ctr" defTabSz="457195">
              <a:defRPr/>
            </a:pPr>
            <a:r>
              <a:rPr lang="en-GB" sz="4000" b="1" dirty="0" smtClean="0">
                <a:solidFill>
                  <a:srgbClr val="FFFFFF"/>
                </a:solidFill>
                <a:latin typeface="Calibri" panose="020F0502020204030204" pitchFamily="34" charset="0"/>
                <a:cs typeface="Century Gothic"/>
              </a:rPr>
              <a:t>HOW WILL WE MEASURE SUCCESS?</a:t>
            </a:r>
            <a:endParaRPr lang="es-ES" sz="800" b="1" dirty="0">
              <a:solidFill>
                <a:srgbClr val="FFFFFF"/>
              </a:solidFill>
              <a:latin typeface="Calibri" panose="020F0502020204030204" pitchFamily="34" charset="0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22</a:t>
            </a:fld>
            <a:endParaRPr lang="es-ES" dirty="0"/>
          </a:p>
        </p:txBody>
      </p:sp>
      <p:pic>
        <p:nvPicPr>
          <p:cNvPr id="12" name="Imagen 11" descr="logo_pr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7" y="6291227"/>
            <a:ext cx="1538313" cy="3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2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609117" y="294906"/>
            <a:ext cx="1188043" cy="103025"/>
          </a:xfrm>
          <a:prstGeom prst="rect">
            <a:avLst/>
          </a:prstGeom>
          <a:solidFill>
            <a:srgbClr val="63348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8" name="Rectángulo 27"/>
          <p:cNvSpPr/>
          <p:nvPr/>
        </p:nvSpPr>
        <p:spPr>
          <a:xfrm>
            <a:off x="1935682" y="294906"/>
            <a:ext cx="1188043" cy="103025"/>
          </a:xfrm>
          <a:prstGeom prst="rect">
            <a:avLst/>
          </a:prstGeom>
          <a:solidFill>
            <a:srgbClr val="DA6A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9" name="Rectángulo 28"/>
          <p:cNvSpPr/>
          <p:nvPr/>
        </p:nvSpPr>
        <p:spPr>
          <a:xfrm>
            <a:off x="3273741" y="294906"/>
            <a:ext cx="1188043" cy="103025"/>
          </a:xfrm>
          <a:prstGeom prst="rect">
            <a:avLst/>
          </a:prstGeom>
          <a:solidFill>
            <a:srgbClr val="6BAF4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0" name="Rectángulo 29"/>
          <p:cNvSpPr/>
          <p:nvPr/>
        </p:nvSpPr>
        <p:spPr>
          <a:xfrm>
            <a:off x="4611801" y="294906"/>
            <a:ext cx="1188043" cy="103025"/>
          </a:xfrm>
          <a:prstGeom prst="rect">
            <a:avLst/>
          </a:prstGeom>
          <a:solidFill>
            <a:srgbClr val="EF30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1" name="Rectángulo 30"/>
          <p:cNvSpPr/>
          <p:nvPr/>
        </p:nvSpPr>
        <p:spPr>
          <a:xfrm>
            <a:off x="6016764" y="294906"/>
            <a:ext cx="1188043" cy="103025"/>
          </a:xfrm>
          <a:prstGeom prst="rect">
            <a:avLst/>
          </a:prstGeom>
          <a:solidFill>
            <a:srgbClr val="1EA9A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2" name="Rectángulo 31"/>
          <p:cNvSpPr/>
          <p:nvPr/>
        </p:nvSpPr>
        <p:spPr>
          <a:xfrm>
            <a:off x="7354823" y="294906"/>
            <a:ext cx="1188043" cy="103025"/>
          </a:xfrm>
          <a:prstGeom prst="rect">
            <a:avLst/>
          </a:prstGeom>
          <a:solidFill>
            <a:srgbClr val="F4C52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1" name="Rectangle 2"/>
          <p:cNvSpPr>
            <a:spLocks/>
          </p:cNvSpPr>
          <p:nvPr/>
        </p:nvSpPr>
        <p:spPr bwMode="auto">
          <a:xfrm>
            <a:off x="770051" y="639944"/>
            <a:ext cx="7933749" cy="4839141"/>
          </a:xfrm>
          <a:prstGeom prst="rect">
            <a:avLst/>
          </a:prstGeom>
          <a:gradFill flip="none" rotWithShape="1">
            <a:gsLst>
              <a:gs pos="0">
                <a:srgbClr val="5C3B75">
                  <a:shade val="30000"/>
                  <a:satMod val="115000"/>
                </a:srgbClr>
              </a:gs>
              <a:gs pos="50000">
                <a:srgbClr val="5C3B75">
                  <a:shade val="67500"/>
                  <a:satMod val="115000"/>
                </a:srgbClr>
              </a:gs>
              <a:gs pos="100000">
                <a:srgbClr val="5C3B7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/>
          <a:p>
            <a:endParaRPr lang="es-ES" sz="3200" dirty="0">
              <a:cs typeface="Helvetica Light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745443" y="1696929"/>
            <a:ext cx="6608515" cy="707886"/>
          </a:xfrm>
          <a:prstGeom prst="rect">
            <a:avLst/>
          </a:prstGeom>
          <a:gradFill flip="none" rotWithShape="1">
            <a:gsLst>
              <a:gs pos="0">
                <a:srgbClr val="592CD6">
                  <a:shade val="30000"/>
                  <a:satMod val="115000"/>
                </a:srgbClr>
              </a:gs>
              <a:gs pos="50000">
                <a:srgbClr val="592CD6">
                  <a:shade val="67500"/>
                  <a:satMod val="115000"/>
                </a:srgbClr>
              </a:gs>
              <a:gs pos="100000">
                <a:srgbClr val="592CD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entury Gothic"/>
              </a:rPr>
              <a:t>MONITOR PERFORMANCE OF PROGRESS AGAINST </a:t>
            </a:r>
          </a:p>
          <a:p>
            <a:pPr algn="ctr"/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entury Gothic"/>
              </a:rPr>
              <a:t>LOGFRAME METRICS</a:t>
            </a:r>
          </a:p>
        </p:txBody>
      </p:sp>
      <p:sp>
        <p:nvSpPr>
          <p:cNvPr id="13" name="Rectángulo 11"/>
          <p:cNvSpPr/>
          <p:nvPr/>
        </p:nvSpPr>
        <p:spPr>
          <a:xfrm>
            <a:off x="1677699" y="3153802"/>
            <a:ext cx="6676259" cy="707886"/>
          </a:xfrm>
          <a:prstGeom prst="rect">
            <a:avLst/>
          </a:prstGeom>
          <a:gradFill flip="none" rotWithShape="1">
            <a:gsLst>
              <a:gs pos="0">
                <a:srgbClr val="592CD6">
                  <a:shade val="30000"/>
                  <a:satMod val="115000"/>
                </a:srgbClr>
              </a:gs>
              <a:gs pos="50000">
                <a:srgbClr val="592CD6">
                  <a:shade val="67500"/>
                  <a:satMod val="115000"/>
                </a:srgbClr>
              </a:gs>
              <a:gs pos="100000">
                <a:srgbClr val="592CD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FFFF"/>
                </a:solidFill>
                <a:cs typeface="Century Gothic"/>
              </a:rPr>
              <a:t>GLOBAL REPORT ON STATE OF COUNTRY HIS</a:t>
            </a:r>
            <a:br>
              <a:rPr lang="en-GB" sz="2000" b="1" dirty="0" smtClean="0">
                <a:solidFill>
                  <a:srgbClr val="FFFFFF"/>
                </a:solidFill>
                <a:cs typeface="Century Gothic"/>
              </a:rPr>
            </a:br>
            <a:r>
              <a:rPr lang="en-GB" sz="2000" b="1" dirty="0" smtClean="0">
                <a:solidFill>
                  <a:srgbClr val="FFFFFF"/>
                </a:solidFill>
                <a:cs typeface="Century Gothic"/>
              </a:rPr>
              <a:t>(2017)</a:t>
            </a:r>
          </a:p>
        </p:txBody>
      </p:sp>
      <p:pic>
        <p:nvPicPr>
          <p:cNvPr id="14" name="Imagen 1" descr="flech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81" y="3153802"/>
            <a:ext cx="528965" cy="595984"/>
          </a:xfrm>
          <a:prstGeom prst="rect">
            <a:avLst/>
          </a:prstGeom>
        </p:spPr>
      </p:pic>
      <p:pic>
        <p:nvPicPr>
          <p:cNvPr id="15" name="Imagen 5" descr="targ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1" y="1696929"/>
            <a:ext cx="533894" cy="6015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23</a:t>
            </a:fld>
            <a:endParaRPr lang="es-ES" dirty="0"/>
          </a:p>
        </p:txBody>
      </p:sp>
      <p:pic>
        <p:nvPicPr>
          <p:cNvPr id="17" name="Imagen 16" descr="logo_pri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7" y="6291227"/>
            <a:ext cx="1538313" cy="3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2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5228"/>
            <a:ext cx="9144000" cy="1934087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609117" y="294906"/>
            <a:ext cx="1188043" cy="103025"/>
          </a:xfrm>
          <a:prstGeom prst="rect">
            <a:avLst/>
          </a:prstGeom>
          <a:solidFill>
            <a:srgbClr val="63348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8" name="Rectángulo 27"/>
          <p:cNvSpPr/>
          <p:nvPr/>
        </p:nvSpPr>
        <p:spPr>
          <a:xfrm>
            <a:off x="1935682" y="294906"/>
            <a:ext cx="1188043" cy="103025"/>
          </a:xfrm>
          <a:prstGeom prst="rect">
            <a:avLst/>
          </a:prstGeom>
          <a:solidFill>
            <a:srgbClr val="DA6A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9" name="Rectángulo 28"/>
          <p:cNvSpPr/>
          <p:nvPr/>
        </p:nvSpPr>
        <p:spPr>
          <a:xfrm>
            <a:off x="3273741" y="294906"/>
            <a:ext cx="1188043" cy="103025"/>
          </a:xfrm>
          <a:prstGeom prst="rect">
            <a:avLst/>
          </a:prstGeom>
          <a:solidFill>
            <a:srgbClr val="6BAF4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0" name="Rectángulo 29"/>
          <p:cNvSpPr/>
          <p:nvPr/>
        </p:nvSpPr>
        <p:spPr>
          <a:xfrm>
            <a:off x="4611801" y="294906"/>
            <a:ext cx="1188043" cy="103025"/>
          </a:xfrm>
          <a:prstGeom prst="rect">
            <a:avLst/>
          </a:prstGeom>
          <a:solidFill>
            <a:srgbClr val="EF30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1" name="Rectángulo 30"/>
          <p:cNvSpPr/>
          <p:nvPr/>
        </p:nvSpPr>
        <p:spPr>
          <a:xfrm>
            <a:off x="6016764" y="294906"/>
            <a:ext cx="1188043" cy="103025"/>
          </a:xfrm>
          <a:prstGeom prst="rect">
            <a:avLst/>
          </a:prstGeom>
          <a:solidFill>
            <a:srgbClr val="1EA9A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2" name="Rectángulo 31"/>
          <p:cNvSpPr/>
          <p:nvPr/>
        </p:nvSpPr>
        <p:spPr>
          <a:xfrm>
            <a:off x="7354823" y="294906"/>
            <a:ext cx="1188043" cy="103025"/>
          </a:xfrm>
          <a:prstGeom prst="rect">
            <a:avLst/>
          </a:prstGeom>
          <a:solidFill>
            <a:srgbClr val="F4C52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8" name="Rectangle 3"/>
          <p:cNvSpPr>
            <a:spLocks/>
          </p:cNvSpPr>
          <p:nvPr/>
        </p:nvSpPr>
        <p:spPr bwMode="auto">
          <a:xfrm>
            <a:off x="771874" y="2897484"/>
            <a:ext cx="7554640" cy="13336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0800" tIns="50800" rIns="50800" bIns="50800" anchor="ctr">
            <a:spAutoFit/>
          </a:bodyPr>
          <a:lstStyle/>
          <a:p>
            <a:pPr algn="ctr" defTabSz="457195">
              <a:defRPr/>
            </a:pPr>
            <a:r>
              <a:rPr lang="en-GB" sz="4000" b="1" dirty="0" smtClean="0">
                <a:solidFill>
                  <a:srgbClr val="FFFFFF"/>
                </a:solidFill>
                <a:latin typeface="Calibri" panose="020F0502020204030204" pitchFamily="34" charset="0"/>
                <a:cs typeface="Century Gothic"/>
              </a:rPr>
              <a:t>HOW DO WE INTERACT WITH OTHER PARTNERSHIPS?</a:t>
            </a:r>
            <a:endParaRPr lang="es-ES" sz="800" b="1" dirty="0">
              <a:solidFill>
                <a:srgbClr val="FFFFFF"/>
              </a:solidFill>
              <a:latin typeface="Calibri" panose="020F0502020204030204" pitchFamily="34" charset="0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24</a:t>
            </a:fld>
            <a:endParaRPr lang="es-ES" dirty="0"/>
          </a:p>
        </p:txBody>
      </p:sp>
      <p:pic>
        <p:nvPicPr>
          <p:cNvPr id="12" name="Imagen 11" descr="logo_pr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7" y="6291227"/>
            <a:ext cx="1538313" cy="3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2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644428" y="294906"/>
            <a:ext cx="1188043" cy="103025"/>
          </a:xfrm>
          <a:prstGeom prst="rect">
            <a:avLst/>
          </a:prstGeom>
          <a:solidFill>
            <a:srgbClr val="63348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8" name="Rectángulo 27"/>
          <p:cNvSpPr/>
          <p:nvPr/>
        </p:nvSpPr>
        <p:spPr>
          <a:xfrm>
            <a:off x="1970993" y="294906"/>
            <a:ext cx="1188043" cy="103025"/>
          </a:xfrm>
          <a:prstGeom prst="rect">
            <a:avLst/>
          </a:prstGeom>
          <a:solidFill>
            <a:srgbClr val="DA6A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9" name="Rectángulo 28"/>
          <p:cNvSpPr/>
          <p:nvPr/>
        </p:nvSpPr>
        <p:spPr>
          <a:xfrm>
            <a:off x="3309052" y="294906"/>
            <a:ext cx="1188043" cy="103025"/>
          </a:xfrm>
          <a:prstGeom prst="rect">
            <a:avLst/>
          </a:prstGeom>
          <a:solidFill>
            <a:srgbClr val="6BAF4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0" name="Rectángulo 29"/>
          <p:cNvSpPr/>
          <p:nvPr/>
        </p:nvSpPr>
        <p:spPr>
          <a:xfrm>
            <a:off x="4647112" y="294906"/>
            <a:ext cx="1188043" cy="103025"/>
          </a:xfrm>
          <a:prstGeom prst="rect">
            <a:avLst/>
          </a:prstGeom>
          <a:solidFill>
            <a:srgbClr val="EF30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1" name="Rectángulo 30"/>
          <p:cNvSpPr/>
          <p:nvPr/>
        </p:nvSpPr>
        <p:spPr>
          <a:xfrm>
            <a:off x="6052075" y="294906"/>
            <a:ext cx="1188043" cy="103025"/>
          </a:xfrm>
          <a:prstGeom prst="rect">
            <a:avLst/>
          </a:prstGeom>
          <a:solidFill>
            <a:srgbClr val="1EA9A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2" name="Rectángulo 31"/>
          <p:cNvSpPr/>
          <p:nvPr/>
        </p:nvSpPr>
        <p:spPr>
          <a:xfrm>
            <a:off x="7354823" y="294906"/>
            <a:ext cx="1188043" cy="103025"/>
          </a:xfrm>
          <a:prstGeom prst="rect">
            <a:avLst/>
          </a:prstGeom>
          <a:solidFill>
            <a:srgbClr val="F4C52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1" name="Rectangle 2"/>
          <p:cNvSpPr>
            <a:spLocks/>
          </p:cNvSpPr>
          <p:nvPr/>
        </p:nvSpPr>
        <p:spPr bwMode="auto">
          <a:xfrm>
            <a:off x="609117" y="1389888"/>
            <a:ext cx="7933749" cy="46976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endParaRPr lang="es-ES" sz="3200" dirty="0">
              <a:cs typeface="Helvetica Light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09118" y="537191"/>
            <a:ext cx="7933748" cy="707886"/>
          </a:xfrm>
          <a:prstGeom prst="rect">
            <a:avLst/>
          </a:prstGeom>
          <a:gradFill flip="none" rotWithShape="1">
            <a:gsLst>
              <a:gs pos="0">
                <a:srgbClr val="6BAF44">
                  <a:shade val="30000"/>
                  <a:satMod val="115000"/>
                </a:srgbClr>
              </a:gs>
              <a:gs pos="50000">
                <a:srgbClr val="6BAF44">
                  <a:shade val="67500"/>
                  <a:satMod val="115000"/>
                </a:srgbClr>
              </a:gs>
              <a:gs pos="100000">
                <a:srgbClr val="6BAF44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entury Gothic"/>
              </a:rPr>
              <a:t>HDC WORK WILL ENGAGE &amp; LEVERAGE DATA EFFORTS 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Century Gothic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entury Gothic"/>
              </a:rPr>
              <a:t>OF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entury Gothic"/>
              </a:rPr>
              <a:t>GLOBAL HEALTH INITIATIVES &amp; NETWORKS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730" y="1767659"/>
            <a:ext cx="4932764" cy="45886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25</a:t>
            </a:fld>
            <a:endParaRPr lang="es-ES" dirty="0"/>
          </a:p>
        </p:txBody>
      </p:sp>
      <p:pic>
        <p:nvPicPr>
          <p:cNvPr id="13" name="Imagen 12" descr="logo_pr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7" y="6291227"/>
            <a:ext cx="1538313" cy="3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9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5228"/>
            <a:ext cx="9144000" cy="1824359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609117" y="294906"/>
            <a:ext cx="1188043" cy="103025"/>
          </a:xfrm>
          <a:prstGeom prst="rect">
            <a:avLst/>
          </a:prstGeom>
          <a:solidFill>
            <a:srgbClr val="63348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8" name="Rectángulo 27"/>
          <p:cNvSpPr/>
          <p:nvPr/>
        </p:nvSpPr>
        <p:spPr>
          <a:xfrm>
            <a:off x="1935682" y="294906"/>
            <a:ext cx="1188043" cy="103025"/>
          </a:xfrm>
          <a:prstGeom prst="rect">
            <a:avLst/>
          </a:prstGeom>
          <a:solidFill>
            <a:srgbClr val="DA6A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9" name="Rectángulo 28"/>
          <p:cNvSpPr/>
          <p:nvPr/>
        </p:nvSpPr>
        <p:spPr>
          <a:xfrm>
            <a:off x="3273741" y="294906"/>
            <a:ext cx="1188043" cy="103025"/>
          </a:xfrm>
          <a:prstGeom prst="rect">
            <a:avLst/>
          </a:prstGeom>
          <a:solidFill>
            <a:srgbClr val="6BAF4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0" name="Rectángulo 29"/>
          <p:cNvSpPr/>
          <p:nvPr/>
        </p:nvSpPr>
        <p:spPr>
          <a:xfrm>
            <a:off x="4611801" y="294906"/>
            <a:ext cx="1188043" cy="103025"/>
          </a:xfrm>
          <a:prstGeom prst="rect">
            <a:avLst/>
          </a:prstGeom>
          <a:solidFill>
            <a:srgbClr val="EF30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1" name="Rectángulo 30"/>
          <p:cNvSpPr/>
          <p:nvPr/>
        </p:nvSpPr>
        <p:spPr>
          <a:xfrm>
            <a:off x="6016764" y="294906"/>
            <a:ext cx="1188043" cy="103025"/>
          </a:xfrm>
          <a:prstGeom prst="rect">
            <a:avLst/>
          </a:prstGeom>
          <a:solidFill>
            <a:srgbClr val="1EA9A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2" name="Rectángulo 31"/>
          <p:cNvSpPr/>
          <p:nvPr/>
        </p:nvSpPr>
        <p:spPr>
          <a:xfrm>
            <a:off x="7354823" y="294906"/>
            <a:ext cx="1188043" cy="103025"/>
          </a:xfrm>
          <a:prstGeom prst="rect">
            <a:avLst/>
          </a:prstGeom>
          <a:solidFill>
            <a:srgbClr val="F4C52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8" name="Rectangle 3"/>
          <p:cNvSpPr>
            <a:spLocks/>
          </p:cNvSpPr>
          <p:nvPr/>
        </p:nvSpPr>
        <p:spPr bwMode="auto">
          <a:xfrm>
            <a:off x="771874" y="3205259"/>
            <a:ext cx="7554640" cy="7181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0800" tIns="50800" rIns="50800" bIns="50800" anchor="ctr">
            <a:spAutoFit/>
          </a:bodyPr>
          <a:lstStyle/>
          <a:p>
            <a:pPr algn="ctr" defTabSz="815432"/>
            <a:r>
              <a:rPr lang="en-GB" sz="4000" b="1" dirty="0" smtClean="0">
                <a:solidFill>
                  <a:srgbClr val="FFFFFF"/>
                </a:solidFill>
                <a:latin typeface="+mj-lt"/>
              </a:rPr>
              <a:t>WHO ARE THE PARTNERS?</a:t>
            </a:r>
            <a:endParaRPr lang="en-GB" sz="4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26</a:t>
            </a:fld>
            <a:endParaRPr lang="es-ES" dirty="0"/>
          </a:p>
        </p:txBody>
      </p:sp>
      <p:pic>
        <p:nvPicPr>
          <p:cNvPr id="12" name="Imagen 11" descr="logo_pr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7" y="6291227"/>
            <a:ext cx="1538313" cy="3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609117" y="294906"/>
            <a:ext cx="1188043" cy="103025"/>
          </a:xfrm>
          <a:prstGeom prst="rect">
            <a:avLst/>
          </a:prstGeom>
          <a:solidFill>
            <a:srgbClr val="63348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8" name="Rectángulo 27"/>
          <p:cNvSpPr/>
          <p:nvPr/>
        </p:nvSpPr>
        <p:spPr>
          <a:xfrm>
            <a:off x="1935682" y="294906"/>
            <a:ext cx="1188043" cy="103025"/>
          </a:xfrm>
          <a:prstGeom prst="rect">
            <a:avLst/>
          </a:prstGeom>
          <a:solidFill>
            <a:srgbClr val="DA6A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9" name="Rectángulo 28"/>
          <p:cNvSpPr/>
          <p:nvPr/>
        </p:nvSpPr>
        <p:spPr>
          <a:xfrm>
            <a:off x="3273741" y="294906"/>
            <a:ext cx="1188043" cy="103025"/>
          </a:xfrm>
          <a:prstGeom prst="rect">
            <a:avLst/>
          </a:prstGeom>
          <a:solidFill>
            <a:srgbClr val="6BAF4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0" name="Rectángulo 29"/>
          <p:cNvSpPr/>
          <p:nvPr/>
        </p:nvSpPr>
        <p:spPr>
          <a:xfrm>
            <a:off x="4611801" y="294906"/>
            <a:ext cx="1188043" cy="103025"/>
          </a:xfrm>
          <a:prstGeom prst="rect">
            <a:avLst/>
          </a:prstGeom>
          <a:solidFill>
            <a:srgbClr val="EF30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1" name="Rectángulo 30"/>
          <p:cNvSpPr/>
          <p:nvPr/>
        </p:nvSpPr>
        <p:spPr>
          <a:xfrm>
            <a:off x="6016764" y="294906"/>
            <a:ext cx="1188043" cy="103025"/>
          </a:xfrm>
          <a:prstGeom prst="rect">
            <a:avLst/>
          </a:prstGeom>
          <a:solidFill>
            <a:srgbClr val="1EA9A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2" name="Rectángulo 31"/>
          <p:cNvSpPr/>
          <p:nvPr/>
        </p:nvSpPr>
        <p:spPr>
          <a:xfrm>
            <a:off x="7354823" y="294906"/>
            <a:ext cx="1188043" cy="103025"/>
          </a:xfrm>
          <a:prstGeom prst="rect">
            <a:avLst/>
          </a:prstGeom>
          <a:solidFill>
            <a:srgbClr val="F4C52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57" name="Picture 1" descr="https://upload.wikimedia.org/wikipedia/en/thumb/d/d6/CUNY_New_Logo.svg/250px-CUNY_New_Logo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61" y="1654207"/>
            <a:ext cx="975360" cy="4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46" y="1620858"/>
            <a:ext cx="492760" cy="539749"/>
          </a:xfrm>
          <a:prstGeom prst="rect">
            <a:avLst/>
          </a:prstGeom>
        </p:spPr>
      </p:pic>
      <p:pic>
        <p:nvPicPr>
          <p:cNvPr id="59" name="Picture 3" descr="http://www.brandsoftheworld.com/sites/default/files/styles/logo-thumbnail/public/0025/3003/brand.gif?itok=dHsbUMM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831" y="1620858"/>
            <a:ext cx="539750" cy="53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Picture 4" descr="https://pbs.twimg.com/profile_images/459323512390311937/9rZSIg7Y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06" y="1620858"/>
            <a:ext cx="539750" cy="53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Pictur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981" y="1638338"/>
            <a:ext cx="740410" cy="50482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2" name="Picture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61" y="1673263"/>
            <a:ext cx="1162685" cy="434975"/>
          </a:xfrm>
          <a:prstGeom prst="rect">
            <a:avLst/>
          </a:prstGeom>
        </p:spPr>
      </p:pic>
      <p:pic>
        <p:nvPicPr>
          <p:cNvPr id="63" name="Picture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0" y="2593286"/>
            <a:ext cx="2862169" cy="343345"/>
          </a:xfrm>
          <a:prstGeom prst="rect">
            <a:avLst/>
          </a:prstGeom>
        </p:spPr>
      </p:pic>
      <p:pic>
        <p:nvPicPr>
          <p:cNvPr id="64" name="Picture 8" descr="http://dgcorner.ifpri.info/files/2012/12/BMZ-Logo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897" y="2512906"/>
            <a:ext cx="1666745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Picture 9" descr="Deutsche Gesellschaft für Internationale Zusammenarbeit (GIZ) GmbH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565" y="2541342"/>
            <a:ext cx="1702891" cy="44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Picture 10" descr="https://media.licdn.com/mpr/mpr/shrink_200_200/AAEAAQAAAAAAAAb9AAAAJGQ2NWEyYWIxLTljN2QtNDNjYS05ZjBmLTcxNzc0NjhjYWIxMg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95062"/>
            <a:ext cx="539750" cy="53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11" descr="Lambang Kemkes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186" y="3306214"/>
            <a:ext cx="399415" cy="53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Picture 12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18" y="3244011"/>
            <a:ext cx="756920" cy="664209"/>
          </a:xfrm>
          <a:prstGeom prst="rect">
            <a:avLst/>
          </a:prstGeom>
        </p:spPr>
      </p:pic>
      <p:pic>
        <p:nvPicPr>
          <p:cNvPr id="69" name="Picture 13" descr="https://upload.wikimedia.org/wikipedia/en/4/47/Bloomberg.logo.small.horizontal.blue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962" y="3245280"/>
            <a:ext cx="1456690" cy="661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Picture 14" descr="http://www.afyaboraconsortium.org/images/UMOH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391" y="3239780"/>
            <a:ext cx="583245" cy="672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Picture 15" descr="https://encrypted-tbn1.gstatic.com/images?q=tbn:ANd9GcRdnw426cCAcFCC2p08Z418ZSomWniwJvjGvcFGSfznYB7BzBMGCA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62" y="3254741"/>
            <a:ext cx="642775" cy="64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Picture 16" descr="http://www.energynet.co.uk/sites/default/files/1343039807_mozambique_coa_n3981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89" y="4159334"/>
            <a:ext cx="496570" cy="53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Picture 17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11" y="4166668"/>
            <a:ext cx="1259840" cy="52514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4" name="Picture 18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09" y="4092995"/>
            <a:ext cx="982345" cy="67246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5" name="Picture 19" descr="http://phcperformanceinitiative.org/sites/default/files/styles/small_content_image/public/PHCPI%20logo.png?itok=YAU_j57N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800" y="4143173"/>
            <a:ext cx="1259840" cy="572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Picture 20" descr="http://www.un-mongolia.mn/new/UN%20Agencies_files/UNAIDS_logo_publication.jpg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321" y="5139147"/>
            <a:ext cx="1599237" cy="374015"/>
          </a:xfrm>
          <a:prstGeom prst="rect">
            <a:avLst/>
          </a:prstGeom>
          <a:noFill/>
          <a:extLst/>
        </p:spPr>
      </p:pic>
      <p:pic>
        <p:nvPicPr>
          <p:cNvPr id="77" name="Picture 21" descr="http://www.unfoundation.org/assets/images/wrapper/unf-logo.png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119448"/>
            <a:ext cx="1259840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Picture 22" descr="Bildergebnis für unsd logo"/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030" y="5139147"/>
            <a:ext cx="1259840" cy="374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Picture 23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56" y="5706670"/>
            <a:ext cx="1516030" cy="584557"/>
          </a:xfrm>
          <a:prstGeom prst="rect">
            <a:avLst/>
          </a:prstGeom>
        </p:spPr>
      </p:pic>
      <p:pic>
        <p:nvPicPr>
          <p:cNvPr id="80" name="Picture 24"/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822" y="5852022"/>
            <a:ext cx="1846813" cy="368617"/>
          </a:xfrm>
          <a:prstGeom prst="rect">
            <a:avLst/>
          </a:prstGeom>
        </p:spPr>
      </p:pic>
      <p:pic>
        <p:nvPicPr>
          <p:cNvPr id="81" name="Content Placeholder 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824" y="4240507"/>
            <a:ext cx="1430932" cy="377441"/>
          </a:xfrm>
          <a:prstGeom prst="rect">
            <a:avLst/>
          </a:prstGeom>
        </p:spPr>
      </p:pic>
      <p:pic>
        <p:nvPicPr>
          <p:cNvPr id="82" name="Content Placeholder 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1" y="5238866"/>
            <a:ext cx="1497164" cy="174520"/>
          </a:xfrm>
          <a:prstGeom prst="rect">
            <a:avLst/>
          </a:prstGeom>
        </p:spPr>
      </p:pic>
      <p:pic>
        <p:nvPicPr>
          <p:cNvPr id="83" name="Picture 2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86" y="3321070"/>
            <a:ext cx="1126102" cy="516101"/>
          </a:xfrm>
          <a:prstGeom prst="rect">
            <a:avLst/>
          </a:prstGeom>
        </p:spPr>
      </p:pic>
      <p:pic>
        <p:nvPicPr>
          <p:cNvPr id="84" name="Picture 2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52" y="5793421"/>
            <a:ext cx="1343015" cy="411060"/>
          </a:xfrm>
          <a:prstGeom prst="rect">
            <a:avLst/>
          </a:prstGeom>
        </p:spPr>
      </p:pic>
      <p:pic>
        <p:nvPicPr>
          <p:cNvPr id="85" name="Picture 29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93" y="5706666"/>
            <a:ext cx="1532826" cy="437232"/>
          </a:xfrm>
          <a:prstGeom prst="rect">
            <a:avLst/>
          </a:prstGeom>
        </p:spPr>
      </p:pic>
      <p:pic>
        <p:nvPicPr>
          <p:cNvPr id="87" name="Picture 33" descr="http://www.statssa.gov.za/wp-content/uploads/2015/10/logo.jpg"/>
          <p:cNvPicPr/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30" y="519445"/>
            <a:ext cx="1142262" cy="659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Picture 34"/>
          <p:cNvPicPr/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84" y="545250"/>
            <a:ext cx="539750" cy="53974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9" name="Picture 35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26" y="619231"/>
            <a:ext cx="1259840" cy="39179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90" name="Picture 36"/>
          <p:cNvPicPr/>
          <p:nvPr/>
        </p:nvPicPr>
        <p:blipFill>
          <a:blip r:embed="rId34"/>
          <a:stretch>
            <a:fillRect/>
          </a:stretch>
        </p:blipFill>
        <p:spPr>
          <a:xfrm>
            <a:off x="4843358" y="661921"/>
            <a:ext cx="1555000" cy="306455"/>
          </a:xfrm>
          <a:prstGeom prst="rect">
            <a:avLst/>
          </a:prstGeom>
        </p:spPr>
      </p:pic>
      <p:pic>
        <p:nvPicPr>
          <p:cNvPr id="91" name="Picture 37" descr="https://upload.wikimedia.org/wikipedia/commons/thumb/7/71/US_CDC_logo.svg/1280px-US_CDC_logo.svg.png"/>
          <p:cNvPicPr/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50" y="545250"/>
            <a:ext cx="716280" cy="53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Picture 38"/>
          <p:cNvPicPr/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45" y="556374"/>
            <a:ext cx="470535" cy="517525"/>
          </a:xfrm>
          <a:prstGeom prst="rect">
            <a:avLst/>
          </a:prstGeom>
        </p:spPr>
      </p:pic>
      <p:pic>
        <p:nvPicPr>
          <p:cNvPr id="93" name="Picture 40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40" y="5099738"/>
            <a:ext cx="832309" cy="393686"/>
          </a:xfrm>
          <a:prstGeom prst="rect">
            <a:avLst/>
          </a:prstGeom>
        </p:spPr>
      </p:pic>
      <p:sp>
        <p:nvSpPr>
          <p:cNvPr id="132" name="Rectángulo 131"/>
          <p:cNvSpPr/>
          <p:nvPr/>
        </p:nvSpPr>
        <p:spPr>
          <a:xfrm rot="1281658">
            <a:off x="4513363" y="269870"/>
            <a:ext cx="6562247" cy="573008"/>
          </a:xfrm>
          <a:prstGeom prst="rect">
            <a:avLst/>
          </a:prstGeom>
          <a:solidFill>
            <a:srgbClr val="F4C5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3" name="CuadroTexto 132"/>
          <p:cNvSpPr txBox="1"/>
          <p:nvPr/>
        </p:nvSpPr>
        <p:spPr>
          <a:xfrm rot="1281658">
            <a:off x="5228626" y="444930"/>
            <a:ext cx="5276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000066"/>
                </a:solidFill>
                <a:latin typeface="Century Gothic"/>
                <a:cs typeface="Century Gothic"/>
              </a:rPr>
              <a:t>TO-DATE: 32 PARTNER COMMITMENTS</a:t>
            </a:r>
            <a:endParaRPr lang="es-ES" sz="1200" dirty="0">
              <a:latin typeface="Century Gothic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27</a:t>
            </a:fld>
            <a:endParaRPr lang="es-ES" dirty="0"/>
          </a:p>
        </p:txBody>
      </p:sp>
      <p:pic>
        <p:nvPicPr>
          <p:cNvPr id="48" name="Imagen 47" descr="logo_print.pn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7" y="6291227"/>
            <a:ext cx="1538313" cy="3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0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3</a:t>
            </a:fld>
            <a:endParaRPr lang="es-ES"/>
          </a:p>
        </p:txBody>
      </p:sp>
      <p:sp>
        <p:nvSpPr>
          <p:cNvPr id="4" name="Rectángulo 25"/>
          <p:cNvSpPr/>
          <p:nvPr/>
        </p:nvSpPr>
        <p:spPr>
          <a:xfrm>
            <a:off x="609117" y="294906"/>
            <a:ext cx="1188043" cy="103025"/>
          </a:xfrm>
          <a:prstGeom prst="rect">
            <a:avLst/>
          </a:prstGeom>
          <a:solidFill>
            <a:srgbClr val="63348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Rectángulo 27"/>
          <p:cNvSpPr/>
          <p:nvPr/>
        </p:nvSpPr>
        <p:spPr>
          <a:xfrm>
            <a:off x="1935682" y="294906"/>
            <a:ext cx="1188043" cy="103025"/>
          </a:xfrm>
          <a:prstGeom prst="rect">
            <a:avLst/>
          </a:prstGeom>
          <a:solidFill>
            <a:srgbClr val="DA6A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6" name="Rectángulo 28"/>
          <p:cNvSpPr/>
          <p:nvPr/>
        </p:nvSpPr>
        <p:spPr>
          <a:xfrm>
            <a:off x="3273741" y="294906"/>
            <a:ext cx="1188043" cy="103025"/>
          </a:xfrm>
          <a:prstGeom prst="rect">
            <a:avLst/>
          </a:prstGeom>
          <a:solidFill>
            <a:srgbClr val="6BAF4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7" name="Rectángulo 29"/>
          <p:cNvSpPr/>
          <p:nvPr/>
        </p:nvSpPr>
        <p:spPr>
          <a:xfrm>
            <a:off x="4611801" y="294906"/>
            <a:ext cx="1188043" cy="103025"/>
          </a:xfrm>
          <a:prstGeom prst="rect">
            <a:avLst/>
          </a:prstGeom>
          <a:solidFill>
            <a:srgbClr val="EF30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8" name="Rectángulo 30"/>
          <p:cNvSpPr/>
          <p:nvPr/>
        </p:nvSpPr>
        <p:spPr>
          <a:xfrm>
            <a:off x="6016764" y="294906"/>
            <a:ext cx="1188043" cy="103025"/>
          </a:xfrm>
          <a:prstGeom prst="rect">
            <a:avLst/>
          </a:prstGeom>
          <a:solidFill>
            <a:srgbClr val="1EA9A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9" name="Rectángulo 31"/>
          <p:cNvSpPr/>
          <p:nvPr/>
        </p:nvSpPr>
        <p:spPr>
          <a:xfrm>
            <a:off x="7354823" y="294906"/>
            <a:ext cx="1188043" cy="103025"/>
          </a:xfrm>
          <a:prstGeom prst="rect">
            <a:avLst/>
          </a:prstGeom>
          <a:solidFill>
            <a:srgbClr val="F4C52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609116" y="2082412"/>
            <a:ext cx="7933749" cy="2928500"/>
          </a:xfrm>
          <a:prstGeom prst="rect">
            <a:avLst/>
          </a:prstGeom>
          <a:gradFill flip="none" rotWithShape="1">
            <a:gsLst>
              <a:gs pos="0">
                <a:srgbClr val="6BAF44">
                  <a:shade val="30000"/>
                  <a:satMod val="115000"/>
                </a:srgbClr>
              </a:gs>
              <a:gs pos="50000">
                <a:srgbClr val="6BAF44">
                  <a:shade val="67500"/>
                  <a:satMod val="115000"/>
                </a:srgbClr>
              </a:gs>
              <a:gs pos="100000">
                <a:srgbClr val="6BAF44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/>
          <a:p>
            <a:endParaRPr lang="es-ES" sz="3200" dirty="0">
              <a:cs typeface="Helvetica Light" charset="0"/>
            </a:endParaRPr>
          </a:p>
        </p:txBody>
      </p:sp>
      <p:sp>
        <p:nvSpPr>
          <p:cNvPr id="11" name="Rectángulo 11"/>
          <p:cNvSpPr/>
          <p:nvPr/>
        </p:nvSpPr>
        <p:spPr>
          <a:xfrm>
            <a:off x="2546568" y="2311766"/>
            <a:ext cx="618778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entury Gothic"/>
              </a:rPr>
              <a:t>A JOINT EFFORT BY COUNTRIES, DEVELOPMENT PARTNERS, CIVIL SOCIETY AND ACADEMIA</a:t>
            </a:r>
            <a:r>
              <a:rPr lang="en-US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entury Gothic"/>
              </a:rPr>
              <a:t> TO: </a:t>
            </a:r>
            <a:br>
              <a:rPr lang="en-US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entury Gothic"/>
              </a:rPr>
            </a:br>
            <a:endParaRPr lang="en-US" sz="2000" b="1" dirty="0" smtClean="0">
              <a:solidFill>
                <a:srgbClr val="FFFFFF"/>
              </a:solidFill>
              <a:latin typeface="Calibri" panose="020F0502020204030204" pitchFamily="34" charset="0"/>
              <a:cs typeface="Century Goth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entury Gothic"/>
              </a:rPr>
              <a:t>STRENGTHEN</a:t>
            </a:r>
            <a:r>
              <a:rPr lang="en-US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entury Gothic"/>
              </a:rPr>
              <a:t> NATIONAL HEALTH INFORMATION SYSTEMS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entury Gothic"/>
              </a:rPr>
              <a:t>IMPROVE</a:t>
            </a:r>
            <a:r>
              <a:rPr lang="en-US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entury Gothic"/>
              </a:rPr>
              <a:t> THE QUALITY OF HEALTH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entury Gothic"/>
              </a:rPr>
              <a:t>TRACK</a:t>
            </a:r>
            <a:r>
              <a:rPr lang="en-US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entury Gothic"/>
              </a:rPr>
              <a:t> PROGRESS TOWARDS SUSTAINABLE DEVELOPMENT GOALS</a:t>
            </a:r>
            <a:endParaRPr lang="en-US" sz="2000" b="1" dirty="0">
              <a:solidFill>
                <a:srgbClr val="FFFFFF"/>
              </a:solidFill>
              <a:latin typeface="Calibri" panose="020F0502020204030204" pitchFamily="34" charset="0"/>
              <a:cs typeface="Century Gothic"/>
            </a:endParaRPr>
          </a:p>
        </p:txBody>
      </p:sp>
      <p:pic>
        <p:nvPicPr>
          <p:cNvPr id="12" name="Imagen 1" descr="health da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63" y="2934805"/>
            <a:ext cx="1012038" cy="1140260"/>
          </a:xfrm>
          <a:prstGeom prst="rect">
            <a:avLst/>
          </a:prstGeom>
        </p:spPr>
      </p:pic>
      <p:sp>
        <p:nvSpPr>
          <p:cNvPr id="13" name="Elipse 5"/>
          <p:cNvSpPr/>
          <p:nvPr/>
        </p:nvSpPr>
        <p:spPr>
          <a:xfrm>
            <a:off x="812481" y="2722992"/>
            <a:ext cx="1563887" cy="1563887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 descr="logo_pr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7" y="6291227"/>
            <a:ext cx="1538313" cy="3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4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738" y="2064719"/>
            <a:ext cx="9144000" cy="212689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4</a:t>
            </a:fld>
            <a:endParaRPr lang="es-ES"/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775959" y="2167258"/>
            <a:ext cx="7554640" cy="19492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0800" tIns="50800" rIns="50800" bIns="50800" anchor="ctr">
            <a:spAutoFit/>
          </a:bodyPr>
          <a:lstStyle/>
          <a:p>
            <a:pPr algn="ctr" defTabSz="457195">
              <a:defRPr/>
            </a:pP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entury Gothic"/>
                <a:sym typeface="Lucida Grande" charset="0"/>
              </a:rPr>
              <a:t>WHY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entury Gothic"/>
                <a:sym typeface="Lucida Grande" charset="0"/>
              </a:rPr>
              <a:t>DO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entury Gothic"/>
                <a:sym typeface="Lucida Grande" charset="0"/>
              </a:rPr>
              <a:t>WE NEED</a:t>
            </a:r>
          </a:p>
          <a:p>
            <a:pPr algn="ctr" defTabSz="457195">
              <a:defRPr/>
            </a:pP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entury Gothic"/>
                <a:sym typeface="Lucida Grande" charset="0"/>
              </a:rPr>
              <a:t>THE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entury Gothic"/>
                <a:sym typeface="Lucida Grande" charset="0"/>
              </a:rPr>
              <a:t>HEALTH DATA </a:t>
            </a:r>
            <a:endParaRPr lang="es-ES" sz="4000" b="1" dirty="0" smtClean="0">
              <a:solidFill>
                <a:schemeClr val="bg1"/>
              </a:solidFill>
              <a:latin typeface="Calibri" panose="020F0502020204030204" pitchFamily="34" charset="0"/>
              <a:cs typeface="Century Gothic"/>
              <a:sym typeface="Lucida Grande" charset="0"/>
            </a:endParaRPr>
          </a:p>
          <a:p>
            <a:pPr algn="ctr" defTabSz="457195">
              <a:defRPr/>
            </a:pP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entury Gothic"/>
                <a:sym typeface="Lucida Grande" charset="0"/>
              </a:rPr>
              <a:t>COLLABORATIVE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entury Gothic"/>
                <a:sym typeface="Lucida Grande" charset="0"/>
              </a:rPr>
              <a:t>APPROACH?</a:t>
            </a:r>
            <a:endParaRPr lang="es-ES" sz="4000" b="1" dirty="0">
              <a:solidFill>
                <a:schemeClr val="bg1"/>
              </a:solidFill>
              <a:latin typeface="Calibri" panose="020F0502020204030204" pitchFamily="34" charset="0"/>
              <a:cs typeface="Century Gothic"/>
            </a:endParaRPr>
          </a:p>
        </p:txBody>
      </p:sp>
      <p:sp>
        <p:nvSpPr>
          <p:cNvPr id="6" name="Rectángulo 13"/>
          <p:cNvSpPr/>
          <p:nvPr/>
        </p:nvSpPr>
        <p:spPr>
          <a:xfrm>
            <a:off x="609117" y="294906"/>
            <a:ext cx="1188043" cy="103025"/>
          </a:xfrm>
          <a:prstGeom prst="rect">
            <a:avLst/>
          </a:prstGeom>
          <a:solidFill>
            <a:srgbClr val="63348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7" name="Rectángulo 14"/>
          <p:cNvSpPr/>
          <p:nvPr/>
        </p:nvSpPr>
        <p:spPr>
          <a:xfrm>
            <a:off x="1935682" y="294906"/>
            <a:ext cx="1188043" cy="103025"/>
          </a:xfrm>
          <a:prstGeom prst="rect">
            <a:avLst/>
          </a:prstGeom>
          <a:solidFill>
            <a:srgbClr val="DA6A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8" name="Rectángulo 16"/>
          <p:cNvSpPr/>
          <p:nvPr/>
        </p:nvSpPr>
        <p:spPr>
          <a:xfrm>
            <a:off x="3273741" y="294906"/>
            <a:ext cx="1188043" cy="103025"/>
          </a:xfrm>
          <a:prstGeom prst="rect">
            <a:avLst/>
          </a:prstGeom>
          <a:solidFill>
            <a:srgbClr val="6BAF4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9" name="Rectángulo 17"/>
          <p:cNvSpPr/>
          <p:nvPr/>
        </p:nvSpPr>
        <p:spPr>
          <a:xfrm>
            <a:off x="4611801" y="294906"/>
            <a:ext cx="1188043" cy="103025"/>
          </a:xfrm>
          <a:prstGeom prst="rect">
            <a:avLst/>
          </a:prstGeom>
          <a:solidFill>
            <a:srgbClr val="EF30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0" name="Rectángulo 25"/>
          <p:cNvSpPr/>
          <p:nvPr/>
        </p:nvSpPr>
        <p:spPr>
          <a:xfrm>
            <a:off x="6016764" y="294906"/>
            <a:ext cx="1188043" cy="103025"/>
          </a:xfrm>
          <a:prstGeom prst="rect">
            <a:avLst/>
          </a:prstGeom>
          <a:solidFill>
            <a:srgbClr val="1EA9A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1" name="Rectángulo 26"/>
          <p:cNvSpPr/>
          <p:nvPr/>
        </p:nvSpPr>
        <p:spPr>
          <a:xfrm>
            <a:off x="7354823" y="294906"/>
            <a:ext cx="1188043" cy="103025"/>
          </a:xfrm>
          <a:prstGeom prst="rect">
            <a:avLst/>
          </a:prstGeom>
          <a:solidFill>
            <a:srgbClr val="F4C52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4" name="Imagen 13" descr="logo_pr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7" y="6291227"/>
            <a:ext cx="1538313" cy="3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8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5</a:t>
            </a:fld>
            <a:endParaRPr lang="es-ES"/>
          </a:p>
        </p:txBody>
      </p:sp>
      <p:pic>
        <p:nvPicPr>
          <p:cNvPr id="4" name="Immagine 3" descr="mappa_verde_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147" y="1143001"/>
            <a:ext cx="10517896" cy="514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lamada con línea 2 13"/>
          <p:cNvSpPr/>
          <p:nvPr/>
        </p:nvSpPr>
        <p:spPr>
          <a:xfrm flipH="1">
            <a:off x="882141" y="1121396"/>
            <a:ext cx="3242817" cy="2785970"/>
          </a:xfrm>
          <a:prstGeom prst="borderCallout2">
            <a:avLst>
              <a:gd name="adj1" fmla="val 18750"/>
              <a:gd name="adj2" fmla="val -2777"/>
              <a:gd name="adj3" fmla="val 18522"/>
              <a:gd name="adj4" fmla="val -16471"/>
              <a:gd name="adj5" fmla="val 111515"/>
              <a:gd name="adj6" fmla="val -40471"/>
            </a:avLst>
          </a:prstGeom>
          <a:gradFill flip="none" rotWithShape="1">
            <a:gsLst>
              <a:gs pos="0">
                <a:srgbClr val="5C3B75">
                  <a:shade val="30000"/>
                  <a:satMod val="115000"/>
                </a:srgbClr>
              </a:gs>
              <a:gs pos="50000">
                <a:srgbClr val="5C3B75">
                  <a:shade val="67500"/>
                  <a:satMod val="115000"/>
                </a:srgbClr>
              </a:gs>
              <a:gs pos="100000">
                <a:srgbClr val="5C3B75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334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endParaRPr lang="en-GB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ángulo 14"/>
          <p:cNvSpPr/>
          <p:nvPr/>
        </p:nvSpPr>
        <p:spPr>
          <a:xfrm>
            <a:off x="1071773" y="1291795"/>
            <a:ext cx="2700310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800" b="1" dirty="0">
                <a:solidFill>
                  <a:srgbClr val="70B7C6"/>
                </a:solidFill>
                <a:latin typeface="Calibri" panose="020F0502020204030204" pitchFamily="34" charset="0"/>
                <a:cs typeface="Century Gothic"/>
              </a:rPr>
              <a:t>KENYA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entury Gothic"/>
              </a:rPr>
              <a:t>PARTNER INVESTMENTS IN </a:t>
            </a: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cs typeface="Century Gothic"/>
              </a:rPr>
              <a:t>DIGITAL HEALTH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entury Gothic"/>
              </a:rPr>
              <a:t>DATA S</a:t>
            </a: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cs typeface="Century Gothic"/>
              </a:rPr>
              <a:t>YSTEMS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entury Gothic"/>
              </a:rPr>
              <a:t>THAT ARE </a:t>
            </a:r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cs typeface="Century Gothic"/>
              </a:rPr>
              <a:t>INCOMPATIBLE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entury Gothic"/>
              </a:rPr>
              <a:t> 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entury Gothic"/>
              </a:rPr>
              <a:t>WITH </a:t>
            </a: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cs typeface="Century Gothic"/>
              </a:rPr>
              <a:t>DHIS 2 SOFTWARE USED BY HEALTH MINISTRY</a:t>
            </a:r>
            <a:endParaRPr lang="en-GB" dirty="0">
              <a:solidFill>
                <a:srgbClr val="FFFFFF"/>
              </a:solidFill>
              <a:latin typeface="Calibri" panose="020F0502020204030204" pitchFamily="34" charset="0"/>
              <a:cs typeface="Century Gothic"/>
            </a:endParaRPr>
          </a:p>
        </p:txBody>
      </p:sp>
      <p:pic>
        <p:nvPicPr>
          <p:cNvPr id="7" name="Imagen 16" descr="keny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095" y="4264897"/>
            <a:ext cx="177800" cy="203200"/>
          </a:xfrm>
          <a:prstGeom prst="rect">
            <a:avLst/>
          </a:prstGeom>
        </p:spPr>
      </p:pic>
      <p:sp>
        <p:nvSpPr>
          <p:cNvPr id="8" name="Rectángulo 17"/>
          <p:cNvSpPr/>
          <p:nvPr/>
        </p:nvSpPr>
        <p:spPr>
          <a:xfrm>
            <a:off x="609117" y="294906"/>
            <a:ext cx="1188043" cy="103025"/>
          </a:xfrm>
          <a:prstGeom prst="rect">
            <a:avLst/>
          </a:prstGeom>
          <a:solidFill>
            <a:srgbClr val="63348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9" name="Rectángulo 25"/>
          <p:cNvSpPr/>
          <p:nvPr/>
        </p:nvSpPr>
        <p:spPr>
          <a:xfrm>
            <a:off x="1935682" y="294906"/>
            <a:ext cx="1188043" cy="103025"/>
          </a:xfrm>
          <a:prstGeom prst="rect">
            <a:avLst/>
          </a:prstGeom>
          <a:solidFill>
            <a:srgbClr val="DA6A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0" name="Rectángulo 27"/>
          <p:cNvSpPr/>
          <p:nvPr/>
        </p:nvSpPr>
        <p:spPr>
          <a:xfrm>
            <a:off x="3273741" y="294906"/>
            <a:ext cx="1188043" cy="103025"/>
          </a:xfrm>
          <a:prstGeom prst="rect">
            <a:avLst/>
          </a:prstGeom>
          <a:solidFill>
            <a:srgbClr val="6BAF4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1" name="Rectángulo 28"/>
          <p:cNvSpPr/>
          <p:nvPr/>
        </p:nvSpPr>
        <p:spPr>
          <a:xfrm>
            <a:off x="4611801" y="294906"/>
            <a:ext cx="1188043" cy="103025"/>
          </a:xfrm>
          <a:prstGeom prst="rect">
            <a:avLst/>
          </a:prstGeom>
          <a:solidFill>
            <a:srgbClr val="EF30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2" name="Rectángulo 29"/>
          <p:cNvSpPr/>
          <p:nvPr/>
        </p:nvSpPr>
        <p:spPr>
          <a:xfrm>
            <a:off x="6016764" y="294906"/>
            <a:ext cx="1188043" cy="103025"/>
          </a:xfrm>
          <a:prstGeom prst="rect">
            <a:avLst/>
          </a:prstGeom>
          <a:solidFill>
            <a:srgbClr val="1EA9A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3" name="Rectángulo 30"/>
          <p:cNvSpPr/>
          <p:nvPr/>
        </p:nvSpPr>
        <p:spPr>
          <a:xfrm>
            <a:off x="7354823" y="294906"/>
            <a:ext cx="1188043" cy="103025"/>
          </a:xfrm>
          <a:prstGeom prst="rect">
            <a:avLst/>
          </a:prstGeom>
          <a:solidFill>
            <a:srgbClr val="F4C52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4" name="Llamada con línea 2 18"/>
          <p:cNvSpPr/>
          <p:nvPr/>
        </p:nvSpPr>
        <p:spPr>
          <a:xfrm flipH="1">
            <a:off x="5799842" y="3981375"/>
            <a:ext cx="3242817" cy="2108201"/>
          </a:xfrm>
          <a:prstGeom prst="borderCallout2">
            <a:avLst>
              <a:gd name="adj1" fmla="val 56099"/>
              <a:gd name="adj2" fmla="val 118043"/>
              <a:gd name="adj3" fmla="val 92245"/>
              <a:gd name="adj4" fmla="val 109860"/>
              <a:gd name="adj5" fmla="val 92272"/>
              <a:gd name="adj6" fmla="val 101328"/>
            </a:avLst>
          </a:prstGeom>
          <a:gradFill flip="none" rotWithShape="1">
            <a:gsLst>
              <a:gs pos="0">
                <a:srgbClr val="5C3B75">
                  <a:shade val="30000"/>
                  <a:satMod val="115000"/>
                </a:srgbClr>
              </a:gs>
              <a:gs pos="50000">
                <a:srgbClr val="5C3B75">
                  <a:shade val="67500"/>
                  <a:satMod val="115000"/>
                </a:srgbClr>
              </a:gs>
              <a:gs pos="100000">
                <a:srgbClr val="5C3B75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334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endParaRPr lang="en-GB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5" name="Rectángulo 19"/>
          <p:cNvSpPr/>
          <p:nvPr/>
        </p:nvSpPr>
        <p:spPr>
          <a:xfrm>
            <a:off x="5935132" y="4172161"/>
            <a:ext cx="32088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800" b="1" dirty="0">
                <a:solidFill>
                  <a:srgbClr val="70B7C6"/>
                </a:solidFill>
                <a:latin typeface="Calibri" panose="020F0502020204030204" pitchFamily="34" charset="0"/>
                <a:cs typeface="Century Gothic"/>
              </a:rPr>
              <a:t>ZIMBABWE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entury Gothic"/>
              </a:rPr>
              <a:t>PARTNERS REQUESTING REPORTING ON 230 INDICATORS 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entury Gothic"/>
              </a:rPr>
              <a:t>THAT FALL </a:t>
            </a:r>
            <a:r>
              <a:rPr lang="en-US" b="1" dirty="0" smtClean="0">
                <a:solidFill>
                  <a:srgbClr val="FFFF00"/>
                </a:solidFill>
                <a:latin typeface="Calibri" panose="020F0502020204030204" pitchFamily="34" charset="0"/>
                <a:cs typeface="Century Gothic"/>
              </a:rPr>
              <a:t>OUTSIDE OF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cs typeface="Century Gothic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entury Gothic"/>
              </a:rPr>
              <a:t>NATIONAL HEALTH PLAN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entury Gothic"/>
            </a:endParaRPr>
          </a:p>
        </p:txBody>
      </p:sp>
      <p:pic>
        <p:nvPicPr>
          <p:cNvPr id="16" name="Imagen 20" descr="zimbaw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035" y="4951656"/>
            <a:ext cx="193040" cy="167640"/>
          </a:xfrm>
          <a:prstGeom prst="rect">
            <a:avLst/>
          </a:prstGeom>
        </p:spPr>
      </p:pic>
      <p:pic>
        <p:nvPicPr>
          <p:cNvPr id="18" name="Imagen 17" descr="logo_pri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7" y="6291227"/>
            <a:ext cx="1538313" cy="3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4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6</a:t>
            </a:fld>
            <a:endParaRPr lang="es-E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D499A6-C355-9040-92B6-CAAA113E56A3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4" name="Immagine 3" descr="mappa_verde_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147" y="1143001"/>
            <a:ext cx="10517896" cy="514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Agrupar 3"/>
          <p:cNvGrpSpPr/>
          <p:nvPr/>
        </p:nvGrpSpPr>
        <p:grpSpPr>
          <a:xfrm>
            <a:off x="3191290" y="1218762"/>
            <a:ext cx="4290539" cy="3063069"/>
            <a:chOff x="3191290" y="1218762"/>
            <a:chExt cx="4290539" cy="3063069"/>
          </a:xfrm>
        </p:grpSpPr>
        <p:grpSp>
          <p:nvGrpSpPr>
            <p:cNvPr id="6" name="Agrupar 11"/>
            <p:cNvGrpSpPr/>
            <p:nvPr/>
          </p:nvGrpSpPr>
          <p:grpSpPr>
            <a:xfrm>
              <a:off x="3191290" y="1218762"/>
              <a:ext cx="3242817" cy="1910819"/>
              <a:chOff x="3462899" y="1321342"/>
              <a:chExt cx="2768600" cy="1647893"/>
            </a:xfrm>
          </p:grpSpPr>
          <p:sp>
            <p:nvSpPr>
              <p:cNvPr id="8" name="Llamada con línea 2 13"/>
              <p:cNvSpPr/>
              <p:nvPr/>
            </p:nvSpPr>
            <p:spPr>
              <a:xfrm flipH="1">
                <a:off x="3462899" y="1321342"/>
                <a:ext cx="2768600" cy="1647893"/>
              </a:xfrm>
              <a:prstGeom prst="borderCallout2">
                <a:avLst>
                  <a:gd name="adj1" fmla="val 18750"/>
                  <a:gd name="adj2" fmla="val -2777"/>
                  <a:gd name="adj3" fmla="val 18750"/>
                  <a:gd name="adj4" fmla="val -16667"/>
                  <a:gd name="adj5" fmla="val 144336"/>
                  <a:gd name="adj6" fmla="val -26980"/>
                </a:avLst>
              </a:prstGeom>
              <a:gradFill flip="none" rotWithShape="1">
                <a:gsLst>
                  <a:gs pos="0">
                    <a:srgbClr val="5C3B75">
                      <a:shade val="30000"/>
                      <a:satMod val="115000"/>
                    </a:srgbClr>
                  </a:gs>
                  <a:gs pos="50000">
                    <a:srgbClr val="5C3B75">
                      <a:shade val="67500"/>
                      <a:satMod val="115000"/>
                    </a:srgbClr>
                  </a:gs>
                  <a:gs pos="100000">
                    <a:srgbClr val="5C3B75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63348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  <a:defRPr/>
                </a:pPr>
                <a:endParaRPr lang="en-GB" dirty="0">
                  <a:solidFill>
                    <a:schemeClr val="bg1"/>
                  </a:solidFill>
                  <a:latin typeface="Century Gothic"/>
                  <a:cs typeface="Century Gothic"/>
                </a:endParaRPr>
              </a:p>
            </p:txBody>
          </p:sp>
          <p:sp>
            <p:nvSpPr>
              <p:cNvPr id="9" name="Rectángulo 14"/>
              <p:cNvSpPr/>
              <p:nvPr/>
            </p:nvSpPr>
            <p:spPr>
              <a:xfrm>
                <a:off x="3615302" y="1480189"/>
                <a:ext cx="2512468" cy="1489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GB" sz="2400" b="1" dirty="0">
                    <a:solidFill>
                      <a:srgbClr val="70B7C6"/>
                    </a:solidFill>
                    <a:latin typeface="Calibri" panose="020F0502020204030204" pitchFamily="34" charset="0"/>
                    <a:cs typeface="Century Gothic"/>
                  </a:rPr>
                  <a:t>CAMBODIA</a:t>
                </a:r>
              </a:p>
              <a:p>
                <a:pPr>
                  <a:lnSpc>
                    <a:spcPct val="90000"/>
                  </a:lnSpc>
                  <a:defRPr/>
                </a:pPr>
                <a:r>
                  <a:rPr lang="en-US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Century Gothic"/>
                  </a:rPr>
                  <a:t>DONORS AND HEALTH MINISTRY REQUIRING</a:t>
                </a:r>
                <a:r>
                  <a:rPr lang="en-US" dirty="0">
                    <a:solidFill>
                      <a:srgbClr val="FFFFFF"/>
                    </a:solidFill>
                    <a:latin typeface="Calibri" panose="020F0502020204030204" pitchFamily="34" charset="0"/>
                    <a:cs typeface="Century Gothic"/>
                  </a:rPr>
                  <a:t> </a:t>
                </a:r>
                <a:r>
                  <a:rPr lang="en-US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Century Gothic"/>
                  </a:rPr>
                  <a:t/>
                </a:r>
                <a:br>
                  <a:rPr lang="en-US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Century Gothic"/>
                  </a:rPr>
                </a:br>
                <a:r>
                  <a:rPr lang="en-US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Century Gothic"/>
                  </a:rPr>
                  <a:t>19 MONTHLY </a:t>
                </a:r>
                <a:r>
                  <a:rPr lang="en-US" dirty="0">
                    <a:solidFill>
                      <a:srgbClr val="FFFFFF"/>
                    </a:solidFill>
                    <a:latin typeface="Calibri" panose="020F0502020204030204" pitchFamily="34" charset="0"/>
                    <a:cs typeface="Century Gothic"/>
                  </a:rPr>
                  <a:t>REPORTING </a:t>
                </a:r>
                <a:r>
                  <a:rPr lang="en-US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Century Gothic"/>
                  </a:rPr>
                  <a:t>FORMS, </a:t>
                </a:r>
                <a:r>
                  <a:rPr lang="en-US" b="1" dirty="0" smtClean="0">
                    <a:solidFill>
                      <a:srgbClr val="FFFF00"/>
                    </a:solidFill>
                    <a:latin typeface="Calibri" panose="020F0502020204030204" pitchFamily="34" charset="0"/>
                    <a:cs typeface="Century Gothic"/>
                  </a:rPr>
                  <a:t>OVERWHELMING HEALTH WORKS</a:t>
                </a:r>
                <a:endParaRPr lang="en-GB" b="1" dirty="0">
                  <a:solidFill>
                    <a:srgbClr val="FFFF00"/>
                  </a:solidFill>
                  <a:latin typeface="Calibri" panose="020F0502020204030204" pitchFamily="34" charset="0"/>
                  <a:cs typeface="Century Gothic"/>
                </a:endParaRPr>
              </a:p>
            </p:txBody>
          </p:sp>
        </p:grpSp>
        <p:pic>
          <p:nvPicPr>
            <p:cNvPr id="7" name="Imagen 1" descr="cambodi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2795" y="3972797"/>
              <a:ext cx="309034" cy="309034"/>
            </a:xfrm>
            <a:prstGeom prst="rect">
              <a:avLst/>
            </a:prstGeom>
          </p:spPr>
        </p:pic>
      </p:grpSp>
      <p:sp>
        <p:nvSpPr>
          <p:cNvPr id="10" name="Rectángulo 16"/>
          <p:cNvSpPr/>
          <p:nvPr/>
        </p:nvSpPr>
        <p:spPr>
          <a:xfrm>
            <a:off x="609117" y="294906"/>
            <a:ext cx="1188043" cy="103025"/>
          </a:xfrm>
          <a:prstGeom prst="rect">
            <a:avLst/>
          </a:prstGeom>
          <a:solidFill>
            <a:srgbClr val="63348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1" name="Rectángulo 17"/>
          <p:cNvSpPr/>
          <p:nvPr/>
        </p:nvSpPr>
        <p:spPr>
          <a:xfrm>
            <a:off x="1935682" y="294906"/>
            <a:ext cx="1188043" cy="103025"/>
          </a:xfrm>
          <a:prstGeom prst="rect">
            <a:avLst/>
          </a:prstGeom>
          <a:solidFill>
            <a:srgbClr val="DA6A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2" name="Rectángulo 25"/>
          <p:cNvSpPr/>
          <p:nvPr/>
        </p:nvSpPr>
        <p:spPr>
          <a:xfrm>
            <a:off x="3273741" y="294906"/>
            <a:ext cx="1188043" cy="103025"/>
          </a:xfrm>
          <a:prstGeom prst="rect">
            <a:avLst/>
          </a:prstGeom>
          <a:solidFill>
            <a:srgbClr val="6BAF4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3" name="Rectángulo 27"/>
          <p:cNvSpPr/>
          <p:nvPr/>
        </p:nvSpPr>
        <p:spPr>
          <a:xfrm>
            <a:off x="4611801" y="294906"/>
            <a:ext cx="1188043" cy="103025"/>
          </a:xfrm>
          <a:prstGeom prst="rect">
            <a:avLst/>
          </a:prstGeom>
          <a:solidFill>
            <a:srgbClr val="EF30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4" name="Rectángulo 28"/>
          <p:cNvSpPr/>
          <p:nvPr/>
        </p:nvSpPr>
        <p:spPr>
          <a:xfrm>
            <a:off x="6016764" y="294906"/>
            <a:ext cx="1188043" cy="103025"/>
          </a:xfrm>
          <a:prstGeom prst="rect">
            <a:avLst/>
          </a:prstGeom>
          <a:solidFill>
            <a:srgbClr val="1EA9A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5" name="Rectángulo 29"/>
          <p:cNvSpPr/>
          <p:nvPr/>
        </p:nvSpPr>
        <p:spPr>
          <a:xfrm>
            <a:off x="7354823" y="294906"/>
            <a:ext cx="1188043" cy="103025"/>
          </a:xfrm>
          <a:prstGeom prst="rect">
            <a:avLst/>
          </a:prstGeom>
          <a:solidFill>
            <a:srgbClr val="F4C52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6" name="Imagen 18" descr="sierraleon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854" y="4193050"/>
            <a:ext cx="96309" cy="89060"/>
          </a:xfrm>
          <a:prstGeom prst="rect">
            <a:avLst/>
          </a:prstGeom>
        </p:spPr>
      </p:pic>
      <p:sp>
        <p:nvSpPr>
          <p:cNvPr id="17" name="Llamada con línea 2 19"/>
          <p:cNvSpPr/>
          <p:nvPr/>
        </p:nvSpPr>
        <p:spPr>
          <a:xfrm flipH="1">
            <a:off x="214315" y="3923724"/>
            <a:ext cx="3165687" cy="2242990"/>
          </a:xfrm>
          <a:prstGeom prst="borderCallout2">
            <a:avLst>
              <a:gd name="adj1" fmla="val 41458"/>
              <a:gd name="adj2" fmla="val -2478"/>
              <a:gd name="adj3" fmla="val 41458"/>
              <a:gd name="adj4" fmla="val -15769"/>
              <a:gd name="adj5" fmla="val 13600"/>
              <a:gd name="adj6" fmla="val -17006"/>
            </a:avLst>
          </a:prstGeom>
          <a:gradFill flip="none" rotWithShape="1">
            <a:gsLst>
              <a:gs pos="0">
                <a:srgbClr val="5C3B75">
                  <a:shade val="30000"/>
                  <a:satMod val="115000"/>
                </a:srgbClr>
              </a:gs>
              <a:gs pos="50000">
                <a:srgbClr val="5C3B75">
                  <a:shade val="67500"/>
                  <a:satMod val="115000"/>
                </a:srgbClr>
              </a:gs>
              <a:gs pos="100000">
                <a:srgbClr val="5C3B75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334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endParaRPr lang="en-GB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8" name="Rectángulo 20"/>
          <p:cNvSpPr/>
          <p:nvPr/>
        </p:nvSpPr>
        <p:spPr>
          <a:xfrm>
            <a:off x="284524" y="4090529"/>
            <a:ext cx="2989217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400" b="1" dirty="0" smtClean="0">
                <a:solidFill>
                  <a:srgbClr val="70B7C6"/>
                </a:solidFill>
                <a:latin typeface="Calibri" panose="020F0502020204030204" pitchFamily="34" charset="0"/>
                <a:cs typeface="Century Gothic"/>
              </a:rPr>
              <a:t>EBOLA-AFFECTED COUNTRIES</a:t>
            </a:r>
            <a:endParaRPr lang="en-GB" sz="2400" b="1" dirty="0">
              <a:solidFill>
                <a:srgbClr val="70B7C6"/>
              </a:solidFill>
              <a:latin typeface="Calibri" panose="020F0502020204030204" pitchFamily="34" charset="0"/>
              <a:cs typeface="Century Gothic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cs typeface="Century Gothic"/>
              </a:rPr>
              <a:t>DONOR</a:t>
            </a:r>
            <a:r>
              <a:rPr lang="en-GB" dirty="0" smtClean="0">
                <a:solidFill>
                  <a:srgbClr val="FFFFFF"/>
                </a:solidFill>
                <a:latin typeface="Calibri" panose="020F0502020204030204" pitchFamily="34" charset="0"/>
                <a:cs typeface="Century Gothic"/>
              </a:rPr>
              <a:t>-DRIVEN, FRAGMENTED DATA SYSTEMS </a:t>
            </a:r>
            <a:r>
              <a:rPr lang="en-GB" b="1" dirty="0" smtClean="0">
                <a:solidFill>
                  <a:srgbClr val="FFFF00"/>
                </a:solidFill>
                <a:latin typeface="Calibri" panose="020F0502020204030204" pitchFamily="34" charset="0"/>
                <a:cs typeface="Century Gothic"/>
              </a:rPr>
              <a:t>HAMPERED EFFECTIVE USE OF DATA </a:t>
            </a:r>
            <a:r>
              <a:rPr lang="en-GB" dirty="0" smtClean="0">
                <a:solidFill>
                  <a:srgbClr val="FFFFFF"/>
                </a:solidFill>
                <a:latin typeface="Calibri" panose="020F0502020204030204" pitchFamily="34" charset="0"/>
                <a:cs typeface="Century Gothic"/>
              </a:rPr>
              <a:t>DURING OUTBREAK</a:t>
            </a:r>
            <a:r>
              <a:rPr lang="en-US" dirty="0">
                <a:solidFill>
                  <a:srgbClr val="FFFFFF"/>
                </a:solidFill>
                <a:latin typeface="Century Gothic"/>
                <a:cs typeface="Century Gothic"/>
              </a:rPr>
              <a:t>  </a:t>
            </a:r>
            <a:r>
              <a:rPr lang="en-US" dirty="0">
                <a:latin typeface="Century Gothic"/>
                <a:cs typeface="Century Gothic"/>
              </a:rPr>
              <a:t> </a:t>
            </a:r>
            <a:endParaRPr lang="en-GB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19" name="Imagen 18" descr="logo_pri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7" y="6291227"/>
            <a:ext cx="1538313" cy="364067"/>
          </a:xfrm>
          <a:prstGeom prst="rect">
            <a:avLst/>
          </a:prstGeom>
        </p:spPr>
      </p:pic>
      <p:sp>
        <p:nvSpPr>
          <p:cNvPr id="20" name="Rectangle 2"/>
          <p:cNvSpPr>
            <a:spLocks/>
          </p:cNvSpPr>
          <p:nvPr/>
        </p:nvSpPr>
        <p:spPr bwMode="auto">
          <a:xfrm>
            <a:off x="4336626" y="4870146"/>
            <a:ext cx="4206240" cy="1281937"/>
          </a:xfrm>
          <a:prstGeom prst="rect">
            <a:avLst/>
          </a:prstGeom>
          <a:gradFill flip="none" rotWithShape="1">
            <a:gsLst>
              <a:gs pos="0">
                <a:srgbClr val="5C3B75">
                  <a:shade val="30000"/>
                  <a:satMod val="115000"/>
                </a:srgbClr>
              </a:gs>
              <a:gs pos="50000">
                <a:srgbClr val="5C3B75">
                  <a:shade val="67500"/>
                  <a:satMod val="115000"/>
                </a:srgbClr>
              </a:gs>
              <a:gs pos="100000">
                <a:srgbClr val="5C3B7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/>
          <a:p>
            <a:endParaRPr lang="es-ES" sz="3200" dirty="0">
              <a:cs typeface="Helvetica Light" charset="0"/>
            </a:endParaRPr>
          </a:p>
        </p:txBody>
      </p:sp>
      <p:sp>
        <p:nvSpPr>
          <p:cNvPr id="21" name="Rectángulo 36"/>
          <p:cNvSpPr/>
          <p:nvPr/>
        </p:nvSpPr>
        <p:spPr>
          <a:xfrm>
            <a:off x="4419518" y="4924055"/>
            <a:ext cx="4725359" cy="1228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800" b="1" dirty="0">
                <a:solidFill>
                  <a:srgbClr val="70B7C6"/>
                </a:solidFill>
                <a:latin typeface="Calibri" panose="020F0502020204030204" pitchFamily="34" charset="0"/>
                <a:cs typeface="Century Gothic"/>
              </a:rPr>
              <a:t>HEALTH FACILITY SURVEYS</a:t>
            </a:r>
          </a:p>
          <a:p>
            <a:pPr>
              <a:lnSpc>
                <a:spcPct val="90000"/>
              </a:lnSpc>
              <a:defRPr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entury Gothic"/>
              </a:rPr>
              <a:t>PARTNERS HAVE DEVELOPED AT LEAST </a:t>
            </a:r>
            <a:endParaRPr lang="en-GB" dirty="0" smtClean="0">
              <a:solidFill>
                <a:schemeClr val="bg1"/>
              </a:solidFill>
              <a:latin typeface="Calibri" panose="020F0502020204030204" pitchFamily="34" charset="0"/>
              <a:cs typeface="Century Gothic"/>
            </a:endParaRPr>
          </a:p>
          <a:p>
            <a:pPr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  <a:cs typeface="Century Gothic"/>
              </a:rPr>
              <a:t>8 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entury Gothic"/>
              </a:rPr>
              <a:t>TOOLS COLLECTING </a:t>
            </a:r>
            <a:r>
              <a:rPr lang="en-GB" b="1" dirty="0">
                <a:solidFill>
                  <a:srgbClr val="FFFF00"/>
                </a:solidFill>
                <a:latin typeface="Calibri" panose="020F0502020204030204" pitchFamily="34" charset="0"/>
                <a:cs typeface="Century Gothic"/>
              </a:rPr>
              <a:t>OVERLAPPING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entury Gothic"/>
              </a:rPr>
              <a:t> INFORMATION</a:t>
            </a:r>
          </a:p>
        </p:txBody>
      </p:sp>
    </p:spTree>
    <p:extLst>
      <p:ext uri="{BB962C8B-B14F-4D97-AF65-F5344CB8AC3E}">
        <p14:creationId xmlns:p14="http://schemas.microsoft.com/office/powerpoint/2010/main" val="239167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7</a:t>
            </a:fld>
            <a:endParaRPr lang="es-ES"/>
          </a:p>
        </p:txBody>
      </p:sp>
      <p:pic>
        <p:nvPicPr>
          <p:cNvPr id="3" name="Immagine 3" descr="mappa_verde_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147" y="1143001"/>
            <a:ext cx="10517896" cy="514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25"/>
          <p:cNvSpPr/>
          <p:nvPr/>
        </p:nvSpPr>
        <p:spPr>
          <a:xfrm>
            <a:off x="609117" y="294906"/>
            <a:ext cx="1188043" cy="103025"/>
          </a:xfrm>
          <a:prstGeom prst="rect">
            <a:avLst/>
          </a:prstGeom>
          <a:solidFill>
            <a:srgbClr val="63348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6" name="Rectángulo 27"/>
          <p:cNvSpPr/>
          <p:nvPr/>
        </p:nvSpPr>
        <p:spPr>
          <a:xfrm>
            <a:off x="1935682" y="294906"/>
            <a:ext cx="1188043" cy="103025"/>
          </a:xfrm>
          <a:prstGeom prst="rect">
            <a:avLst/>
          </a:prstGeom>
          <a:solidFill>
            <a:srgbClr val="DA6A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7" name="Rectángulo 28"/>
          <p:cNvSpPr/>
          <p:nvPr/>
        </p:nvSpPr>
        <p:spPr>
          <a:xfrm>
            <a:off x="3273741" y="294906"/>
            <a:ext cx="1188043" cy="103025"/>
          </a:xfrm>
          <a:prstGeom prst="rect">
            <a:avLst/>
          </a:prstGeom>
          <a:solidFill>
            <a:srgbClr val="6BAF4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8" name="Rectángulo 29"/>
          <p:cNvSpPr/>
          <p:nvPr/>
        </p:nvSpPr>
        <p:spPr>
          <a:xfrm>
            <a:off x="4611801" y="294906"/>
            <a:ext cx="1188043" cy="103025"/>
          </a:xfrm>
          <a:prstGeom prst="rect">
            <a:avLst/>
          </a:prstGeom>
          <a:solidFill>
            <a:srgbClr val="EF30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9" name="Rectángulo 30"/>
          <p:cNvSpPr/>
          <p:nvPr/>
        </p:nvSpPr>
        <p:spPr>
          <a:xfrm>
            <a:off x="6016764" y="294906"/>
            <a:ext cx="1188043" cy="103025"/>
          </a:xfrm>
          <a:prstGeom prst="rect">
            <a:avLst/>
          </a:prstGeom>
          <a:solidFill>
            <a:srgbClr val="1EA9A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0" name="Rectángulo 31"/>
          <p:cNvSpPr/>
          <p:nvPr/>
        </p:nvSpPr>
        <p:spPr>
          <a:xfrm>
            <a:off x="7354823" y="294906"/>
            <a:ext cx="1188043" cy="103025"/>
          </a:xfrm>
          <a:prstGeom prst="rect">
            <a:avLst/>
          </a:prstGeom>
          <a:solidFill>
            <a:srgbClr val="F4C52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1" name="Rectangle 2"/>
          <p:cNvSpPr>
            <a:spLocks/>
          </p:cNvSpPr>
          <p:nvPr/>
        </p:nvSpPr>
        <p:spPr bwMode="auto">
          <a:xfrm>
            <a:off x="609117" y="1511435"/>
            <a:ext cx="7933749" cy="973229"/>
          </a:xfrm>
          <a:prstGeom prst="rect">
            <a:avLst/>
          </a:prstGeom>
          <a:gradFill flip="none" rotWithShape="1">
            <a:gsLst>
              <a:gs pos="0">
                <a:srgbClr val="CC6600">
                  <a:shade val="30000"/>
                  <a:satMod val="115000"/>
                </a:srgbClr>
              </a:gs>
              <a:gs pos="50000">
                <a:srgbClr val="CC6600">
                  <a:shade val="67500"/>
                  <a:satMod val="115000"/>
                </a:srgbClr>
              </a:gs>
              <a:gs pos="100000">
                <a:srgbClr val="CC66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/>
          <a:p>
            <a:endParaRPr lang="es-ES" sz="3200" dirty="0">
              <a:cs typeface="Helvetica Light" charset="0"/>
            </a:endParaRPr>
          </a:p>
        </p:txBody>
      </p:sp>
      <p:sp>
        <p:nvSpPr>
          <p:cNvPr id="12" name="Rectángulo 1"/>
          <p:cNvSpPr/>
          <p:nvPr/>
        </p:nvSpPr>
        <p:spPr>
          <a:xfrm>
            <a:off x="2175784" y="1688520"/>
            <a:ext cx="4572000" cy="6565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4000" b="1" dirty="0">
                <a:solidFill>
                  <a:srgbClr val="FFFFFF"/>
                </a:solidFill>
                <a:latin typeface="Calibri" panose="020F0502020204030204" pitchFamily="34" charset="0"/>
                <a:cs typeface="Century Gothic"/>
              </a:rPr>
              <a:t>THIS RESULTS IN </a:t>
            </a:r>
            <a:endParaRPr lang="en-GB" sz="4000" b="1" dirty="0">
              <a:solidFill>
                <a:schemeClr val="bg1"/>
              </a:solidFill>
              <a:latin typeface="Calibri" panose="020F0502020204030204" pitchFamily="34" charset="0"/>
              <a:cs typeface="Century Gothic"/>
            </a:endParaRPr>
          </a:p>
        </p:txBody>
      </p:sp>
      <p:sp>
        <p:nvSpPr>
          <p:cNvPr id="13" name="Rectangle 2"/>
          <p:cNvSpPr>
            <a:spLocks/>
          </p:cNvSpPr>
          <p:nvPr/>
        </p:nvSpPr>
        <p:spPr bwMode="auto">
          <a:xfrm>
            <a:off x="535965" y="2647577"/>
            <a:ext cx="7933749" cy="2873799"/>
          </a:xfrm>
          <a:prstGeom prst="rect">
            <a:avLst/>
          </a:prstGeom>
          <a:gradFill flip="none" rotWithShape="1">
            <a:gsLst>
              <a:gs pos="0">
                <a:srgbClr val="5C3B75">
                  <a:shade val="30000"/>
                  <a:satMod val="115000"/>
                </a:srgbClr>
              </a:gs>
              <a:gs pos="50000">
                <a:srgbClr val="5C3B75">
                  <a:shade val="67500"/>
                  <a:satMod val="115000"/>
                </a:srgbClr>
              </a:gs>
              <a:gs pos="100000">
                <a:srgbClr val="5C3B7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/>
          <a:p>
            <a:endParaRPr lang="es-ES" sz="3200" dirty="0">
              <a:cs typeface="Helvetica Light" charset="0"/>
            </a:endParaRPr>
          </a:p>
        </p:txBody>
      </p:sp>
      <p:sp>
        <p:nvSpPr>
          <p:cNvPr id="14" name="Rectángulo 12"/>
          <p:cNvSpPr/>
          <p:nvPr/>
        </p:nvSpPr>
        <p:spPr>
          <a:xfrm>
            <a:off x="2684679" y="3068813"/>
            <a:ext cx="568993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entury Gothic"/>
              </a:rPr>
              <a:t>FRAGMENTED, UNCOORDINATED DATA SYSTEMS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entury Gothic"/>
              </a:rPr>
              <a:t> </a:t>
            </a:r>
            <a:endParaRPr lang="en-US" sz="2800" b="1" dirty="0" smtClean="0">
              <a:solidFill>
                <a:schemeClr val="bg1"/>
              </a:solidFill>
              <a:latin typeface="Calibri" panose="020F0502020204030204" pitchFamily="34" charset="0"/>
              <a:cs typeface="Century Gothic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entury Gothic"/>
              </a:rPr>
              <a:t>DUPLICATED INVESTMENTS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entury Gothic"/>
              </a:rPr>
              <a:t>TAKING HEALTH WORKERS’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entury Gothic"/>
              </a:rPr>
              <a:t> 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entury Gothic"/>
              </a:rPr>
              <a:t>TIME AWAY FROM PATIENT CARE</a:t>
            </a:r>
            <a:endParaRPr lang="en-GB" sz="2800" b="1" dirty="0">
              <a:solidFill>
                <a:schemeClr val="bg1"/>
              </a:solidFill>
              <a:latin typeface="Calibri" panose="020F0502020204030204" pitchFamily="34" charset="0"/>
              <a:cs typeface="Century Gothic"/>
            </a:endParaRPr>
          </a:p>
        </p:txBody>
      </p:sp>
      <p:pic>
        <p:nvPicPr>
          <p:cNvPr id="15" name="Imagen 4" descr="grafi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29" y="3492927"/>
            <a:ext cx="1050062" cy="1183100"/>
          </a:xfrm>
          <a:prstGeom prst="rect">
            <a:avLst/>
          </a:prstGeom>
        </p:spPr>
      </p:pic>
      <p:sp>
        <p:nvSpPr>
          <p:cNvPr id="16" name="Elipse 5"/>
          <p:cNvSpPr/>
          <p:nvPr/>
        </p:nvSpPr>
        <p:spPr>
          <a:xfrm>
            <a:off x="1014157" y="3339729"/>
            <a:ext cx="1563887" cy="1563887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 descr="logo_pri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7" y="6291227"/>
            <a:ext cx="1538313" cy="3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342"/>
            <a:ext cx="9144000" cy="2340864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609117" y="294906"/>
            <a:ext cx="1188043" cy="103025"/>
          </a:xfrm>
          <a:prstGeom prst="rect">
            <a:avLst/>
          </a:prstGeom>
          <a:solidFill>
            <a:srgbClr val="63348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8" name="Rectángulo 27"/>
          <p:cNvSpPr/>
          <p:nvPr/>
        </p:nvSpPr>
        <p:spPr>
          <a:xfrm>
            <a:off x="1935682" y="294906"/>
            <a:ext cx="1188043" cy="103025"/>
          </a:xfrm>
          <a:prstGeom prst="rect">
            <a:avLst/>
          </a:prstGeom>
          <a:solidFill>
            <a:srgbClr val="DA6A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9" name="Rectángulo 28"/>
          <p:cNvSpPr/>
          <p:nvPr/>
        </p:nvSpPr>
        <p:spPr>
          <a:xfrm>
            <a:off x="3273741" y="294906"/>
            <a:ext cx="1188043" cy="103025"/>
          </a:xfrm>
          <a:prstGeom prst="rect">
            <a:avLst/>
          </a:prstGeom>
          <a:solidFill>
            <a:srgbClr val="6BAF4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0" name="Rectángulo 29"/>
          <p:cNvSpPr/>
          <p:nvPr/>
        </p:nvSpPr>
        <p:spPr>
          <a:xfrm>
            <a:off x="4611801" y="294906"/>
            <a:ext cx="1188043" cy="103025"/>
          </a:xfrm>
          <a:prstGeom prst="rect">
            <a:avLst/>
          </a:prstGeom>
          <a:solidFill>
            <a:srgbClr val="EF30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1" name="Rectángulo 30"/>
          <p:cNvSpPr/>
          <p:nvPr/>
        </p:nvSpPr>
        <p:spPr>
          <a:xfrm>
            <a:off x="6016764" y="294906"/>
            <a:ext cx="1188043" cy="103025"/>
          </a:xfrm>
          <a:prstGeom prst="rect">
            <a:avLst/>
          </a:prstGeom>
          <a:solidFill>
            <a:srgbClr val="1EA9A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2" name="Rectángulo 31"/>
          <p:cNvSpPr/>
          <p:nvPr/>
        </p:nvSpPr>
        <p:spPr>
          <a:xfrm>
            <a:off x="7354823" y="294906"/>
            <a:ext cx="1188043" cy="103025"/>
          </a:xfrm>
          <a:prstGeom prst="rect">
            <a:avLst/>
          </a:prstGeom>
          <a:solidFill>
            <a:srgbClr val="F4C52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8" name="Rectangle 3"/>
          <p:cNvSpPr>
            <a:spLocks/>
          </p:cNvSpPr>
          <p:nvPr/>
        </p:nvSpPr>
        <p:spPr bwMode="auto">
          <a:xfrm>
            <a:off x="771874" y="2897484"/>
            <a:ext cx="7554640" cy="13336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0800" tIns="50800" rIns="50800" bIns="50800" anchor="ctr">
            <a:spAutoFit/>
          </a:bodyPr>
          <a:lstStyle/>
          <a:p>
            <a:pPr algn="ctr" defTabSz="457195">
              <a:defRPr/>
            </a:pPr>
            <a:r>
              <a:rPr lang="es-ES" sz="4000" b="1" dirty="0" smtClean="0">
                <a:solidFill>
                  <a:srgbClr val="FFFFFF"/>
                </a:solidFill>
                <a:cs typeface="Century Gothic"/>
                <a:sym typeface="Lucida Grande" charset="0"/>
              </a:rPr>
              <a:t>WHAT ARE WE </a:t>
            </a:r>
          </a:p>
          <a:p>
            <a:pPr algn="ctr" defTabSz="457195">
              <a:defRPr/>
            </a:pPr>
            <a:r>
              <a:rPr lang="es-ES" sz="4000" b="1" dirty="0" smtClean="0">
                <a:solidFill>
                  <a:srgbClr val="FFFFFF"/>
                </a:solidFill>
                <a:cs typeface="Century Gothic"/>
                <a:sym typeface="Lucida Grande" charset="0"/>
              </a:rPr>
              <a:t>DOING ABOUT THIS?</a:t>
            </a:r>
            <a:endParaRPr lang="es-ES" sz="800" dirty="0"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8</a:t>
            </a:fld>
            <a:endParaRPr lang="es-ES" dirty="0"/>
          </a:p>
        </p:txBody>
      </p:sp>
      <p:pic>
        <p:nvPicPr>
          <p:cNvPr id="14" name="Imagen 13" descr="logo_pr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7" y="6291227"/>
            <a:ext cx="1538313" cy="3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0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/>
          </p:cNvSpPr>
          <p:nvPr/>
        </p:nvSpPr>
        <p:spPr bwMode="auto">
          <a:xfrm>
            <a:off x="609117" y="1563077"/>
            <a:ext cx="2508448" cy="4288692"/>
          </a:xfrm>
          <a:prstGeom prst="rect">
            <a:avLst/>
          </a:prstGeom>
          <a:gradFill flip="none" rotWithShape="1">
            <a:gsLst>
              <a:gs pos="0">
                <a:srgbClr val="CC6600">
                  <a:shade val="30000"/>
                  <a:satMod val="115000"/>
                </a:srgbClr>
              </a:gs>
              <a:gs pos="50000">
                <a:srgbClr val="CC6600">
                  <a:shade val="67500"/>
                  <a:satMod val="115000"/>
                </a:srgbClr>
              </a:gs>
              <a:gs pos="100000">
                <a:srgbClr val="CC66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/>
          <a:p>
            <a:endParaRPr lang="es-ES" sz="3200" dirty="0">
              <a:cs typeface="Helvetica Light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99A6-C355-9040-92B6-CAAA113E56A3}" type="slidenum">
              <a:rPr lang="es-ES" smtClean="0"/>
              <a:t>9</a:t>
            </a:fld>
            <a:endParaRPr lang="es-ES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609117" y="625292"/>
            <a:ext cx="7933749" cy="676814"/>
          </a:xfrm>
          <a:prstGeom prst="rect">
            <a:avLst/>
          </a:prstGeom>
          <a:gradFill flip="none" rotWithShape="1">
            <a:gsLst>
              <a:gs pos="0">
                <a:srgbClr val="CC6600">
                  <a:shade val="30000"/>
                  <a:satMod val="115000"/>
                </a:srgbClr>
              </a:gs>
              <a:gs pos="50000">
                <a:srgbClr val="CC6600">
                  <a:shade val="67500"/>
                  <a:satMod val="115000"/>
                </a:srgbClr>
              </a:gs>
              <a:gs pos="100000">
                <a:srgbClr val="CC66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+mj-lt"/>
                <a:cs typeface="Helvetica Light" charset="0"/>
              </a:rPr>
              <a:t>CHANGING THE WAY WE WORK TOGETHER</a:t>
            </a:r>
            <a:endParaRPr lang="es-ES" sz="2800" b="1" dirty="0">
              <a:latin typeface="+mj-lt"/>
              <a:cs typeface="Helvetica Light" charset="0"/>
            </a:endParaRPr>
          </a:p>
        </p:txBody>
      </p:sp>
      <p:sp>
        <p:nvSpPr>
          <p:cNvPr id="7" name="Rectángulo 25"/>
          <p:cNvSpPr/>
          <p:nvPr/>
        </p:nvSpPr>
        <p:spPr>
          <a:xfrm>
            <a:off x="609117" y="294906"/>
            <a:ext cx="1188043" cy="103025"/>
          </a:xfrm>
          <a:prstGeom prst="rect">
            <a:avLst/>
          </a:prstGeom>
          <a:solidFill>
            <a:srgbClr val="63348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8" name="Rectángulo 27"/>
          <p:cNvSpPr/>
          <p:nvPr/>
        </p:nvSpPr>
        <p:spPr>
          <a:xfrm>
            <a:off x="1935682" y="294906"/>
            <a:ext cx="1188043" cy="103025"/>
          </a:xfrm>
          <a:prstGeom prst="rect">
            <a:avLst/>
          </a:prstGeom>
          <a:solidFill>
            <a:srgbClr val="DA6A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9" name="Rectángulo 28"/>
          <p:cNvSpPr/>
          <p:nvPr/>
        </p:nvSpPr>
        <p:spPr>
          <a:xfrm>
            <a:off x="3273741" y="294906"/>
            <a:ext cx="1188043" cy="103025"/>
          </a:xfrm>
          <a:prstGeom prst="rect">
            <a:avLst/>
          </a:prstGeom>
          <a:solidFill>
            <a:srgbClr val="6BAF4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0" name="Rectángulo 29"/>
          <p:cNvSpPr/>
          <p:nvPr/>
        </p:nvSpPr>
        <p:spPr>
          <a:xfrm>
            <a:off x="4611801" y="294906"/>
            <a:ext cx="1188043" cy="103025"/>
          </a:xfrm>
          <a:prstGeom prst="rect">
            <a:avLst/>
          </a:prstGeom>
          <a:solidFill>
            <a:srgbClr val="EF30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1" name="Rectángulo 30"/>
          <p:cNvSpPr/>
          <p:nvPr/>
        </p:nvSpPr>
        <p:spPr>
          <a:xfrm>
            <a:off x="6016764" y="294906"/>
            <a:ext cx="1188043" cy="103025"/>
          </a:xfrm>
          <a:prstGeom prst="rect">
            <a:avLst/>
          </a:prstGeom>
          <a:solidFill>
            <a:srgbClr val="1EA9A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2" name="Rectángulo 31"/>
          <p:cNvSpPr/>
          <p:nvPr/>
        </p:nvSpPr>
        <p:spPr>
          <a:xfrm>
            <a:off x="7354823" y="294906"/>
            <a:ext cx="1188043" cy="103025"/>
          </a:xfrm>
          <a:prstGeom prst="rect">
            <a:avLst/>
          </a:prstGeom>
          <a:solidFill>
            <a:srgbClr val="F4C52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5" name="Imagen 14" descr="logo_pr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7" y="6291227"/>
            <a:ext cx="1538313" cy="364067"/>
          </a:xfrm>
          <a:prstGeom prst="rect">
            <a:avLst/>
          </a:prstGeom>
        </p:spPr>
      </p:pic>
      <p:sp>
        <p:nvSpPr>
          <p:cNvPr id="17" name="Rectangle 3"/>
          <p:cNvSpPr>
            <a:spLocks/>
          </p:cNvSpPr>
          <p:nvPr/>
        </p:nvSpPr>
        <p:spPr bwMode="auto">
          <a:xfrm>
            <a:off x="727185" y="1721040"/>
            <a:ext cx="2280228" cy="7181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50800" tIns="50800" rIns="50800" bIns="50800" anchor="ctr">
            <a:spAutoFit/>
          </a:bodyPr>
          <a:lstStyle/>
          <a:p>
            <a:pPr algn="ctr" defTabSz="457195">
              <a:defRPr/>
            </a:pPr>
            <a:r>
              <a:rPr lang="es-ES" sz="2000" b="1" dirty="0" smtClean="0">
                <a:solidFill>
                  <a:srgbClr val="FFFFFF"/>
                </a:solidFill>
                <a:cs typeface="Century Gothic"/>
                <a:sym typeface="Lucida Grande" charset="0"/>
              </a:rPr>
              <a:t>PRIMARY STRATEGIES</a:t>
            </a:r>
            <a:endParaRPr lang="es-ES" sz="2000" dirty="0">
              <a:cs typeface="Century Gothic"/>
            </a:endParaRPr>
          </a:p>
        </p:txBody>
      </p:sp>
      <p:sp>
        <p:nvSpPr>
          <p:cNvPr id="18" name="Rectangle 2"/>
          <p:cNvSpPr>
            <a:spLocks/>
          </p:cNvSpPr>
          <p:nvPr/>
        </p:nvSpPr>
        <p:spPr bwMode="auto">
          <a:xfrm>
            <a:off x="3322918" y="1563077"/>
            <a:ext cx="2508448" cy="4288692"/>
          </a:xfrm>
          <a:prstGeom prst="rect">
            <a:avLst/>
          </a:prstGeom>
          <a:gradFill flip="none" rotWithShape="1">
            <a:gsLst>
              <a:gs pos="0">
                <a:srgbClr val="CC6600">
                  <a:shade val="30000"/>
                  <a:satMod val="115000"/>
                </a:srgbClr>
              </a:gs>
              <a:gs pos="50000">
                <a:srgbClr val="CC6600">
                  <a:shade val="67500"/>
                  <a:satMod val="115000"/>
                </a:srgbClr>
              </a:gs>
              <a:gs pos="100000">
                <a:srgbClr val="CC66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/>
          <a:p>
            <a:endParaRPr lang="es-ES" sz="3200" dirty="0">
              <a:cs typeface="Helvetica Light" charset="0"/>
            </a:endParaRPr>
          </a:p>
        </p:txBody>
      </p:sp>
      <p:sp>
        <p:nvSpPr>
          <p:cNvPr id="20" name="Rectangle 2"/>
          <p:cNvSpPr>
            <a:spLocks/>
          </p:cNvSpPr>
          <p:nvPr/>
        </p:nvSpPr>
        <p:spPr bwMode="auto">
          <a:xfrm>
            <a:off x="6034418" y="1563077"/>
            <a:ext cx="2508448" cy="4288692"/>
          </a:xfrm>
          <a:prstGeom prst="rect">
            <a:avLst/>
          </a:prstGeom>
          <a:gradFill flip="none" rotWithShape="1">
            <a:gsLst>
              <a:gs pos="0">
                <a:srgbClr val="CC6600">
                  <a:shade val="30000"/>
                  <a:satMod val="115000"/>
                </a:srgbClr>
              </a:gs>
              <a:gs pos="50000">
                <a:srgbClr val="CC6600">
                  <a:shade val="67500"/>
                  <a:satMod val="115000"/>
                </a:srgbClr>
              </a:gs>
              <a:gs pos="100000">
                <a:srgbClr val="CC66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/>
          <a:p>
            <a:endParaRPr lang="es-ES" sz="3200" dirty="0">
              <a:cs typeface="Helvetica Light" charset="0"/>
            </a:endParaRPr>
          </a:p>
        </p:txBody>
      </p:sp>
      <p:sp>
        <p:nvSpPr>
          <p:cNvPr id="22" name="Rectangle 3"/>
          <p:cNvSpPr>
            <a:spLocks/>
          </p:cNvSpPr>
          <p:nvPr/>
        </p:nvSpPr>
        <p:spPr bwMode="auto">
          <a:xfrm>
            <a:off x="3419872" y="1874928"/>
            <a:ext cx="2280228" cy="4103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50800" tIns="50800" rIns="50800" bIns="50800" anchor="ctr">
            <a:spAutoFit/>
          </a:bodyPr>
          <a:lstStyle/>
          <a:p>
            <a:pPr algn="ctr" defTabSz="457195">
              <a:defRPr/>
            </a:pPr>
            <a:r>
              <a:rPr lang="es-ES" sz="2000" b="1" dirty="0" smtClean="0">
                <a:solidFill>
                  <a:srgbClr val="FFFFFF"/>
                </a:solidFill>
                <a:cs typeface="Century Gothic"/>
                <a:sym typeface="Lucida Grande" charset="0"/>
              </a:rPr>
              <a:t>OUTPUT</a:t>
            </a:r>
            <a:endParaRPr lang="es-ES" sz="2000" dirty="0">
              <a:cs typeface="Century Gothic"/>
            </a:endParaRPr>
          </a:p>
        </p:txBody>
      </p:sp>
      <p:sp>
        <p:nvSpPr>
          <p:cNvPr id="23" name="Rectangle 3"/>
          <p:cNvSpPr>
            <a:spLocks/>
          </p:cNvSpPr>
          <p:nvPr/>
        </p:nvSpPr>
        <p:spPr bwMode="auto">
          <a:xfrm>
            <a:off x="6156176" y="1874928"/>
            <a:ext cx="2280228" cy="4103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50800" tIns="50800" rIns="50800" bIns="50800" anchor="ctr">
            <a:spAutoFit/>
          </a:bodyPr>
          <a:lstStyle/>
          <a:p>
            <a:pPr algn="ctr" defTabSz="457195">
              <a:defRPr/>
            </a:pPr>
            <a:r>
              <a:rPr lang="es-ES" sz="2000" b="1" dirty="0" smtClean="0">
                <a:solidFill>
                  <a:srgbClr val="FFFFFF"/>
                </a:solidFill>
                <a:cs typeface="Century Gothic"/>
                <a:sym typeface="Lucida Grande" charset="0"/>
              </a:rPr>
              <a:t>RESULTS</a:t>
            </a:r>
            <a:endParaRPr lang="es-ES" sz="2000" dirty="0">
              <a:cs typeface="Century Gothic"/>
            </a:endParaRPr>
          </a:p>
        </p:txBody>
      </p:sp>
      <p:sp>
        <p:nvSpPr>
          <p:cNvPr id="24" name="Rectangle 3"/>
          <p:cNvSpPr>
            <a:spLocks/>
          </p:cNvSpPr>
          <p:nvPr/>
        </p:nvSpPr>
        <p:spPr bwMode="auto">
          <a:xfrm>
            <a:off x="847759" y="2611235"/>
            <a:ext cx="1858318" cy="1179810"/>
          </a:xfrm>
          <a:prstGeom prst="rect">
            <a:avLst/>
          </a:prstGeom>
          <a:gradFill flip="none" rotWithShape="1">
            <a:gsLst>
              <a:gs pos="0">
                <a:srgbClr val="009999">
                  <a:shade val="30000"/>
                  <a:satMod val="115000"/>
                </a:srgbClr>
              </a:gs>
              <a:gs pos="50000">
                <a:srgbClr val="009999">
                  <a:shade val="67500"/>
                  <a:satMod val="115000"/>
                </a:srgbClr>
              </a:gs>
              <a:gs pos="100000">
                <a:srgbClr val="00999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/>
          <a:extLst/>
        </p:spPr>
        <p:txBody>
          <a:bodyPr wrap="square" lIns="50800" tIns="50800" rIns="50800" bIns="50800" anchor="ctr">
            <a:spAutoFit/>
          </a:bodyPr>
          <a:lstStyle/>
          <a:p>
            <a:pPr defTabSz="457195"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Alignment </a:t>
            </a:r>
            <a:r>
              <a:rPr lang="en-US" sz="1400" dirty="0">
                <a:solidFill>
                  <a:srgbClr val="FFFFFF"/>
                </a:solidFill>
              </a:rPr>
              <a:t>of funding and technical support for a single strong country health information system</a:t>
            </a:r>
            <a:endParaRPr lang="es-ES" sz="1400" dirty="0">
              <a:solidFill>
                <a:srgbClr val="FFFFFF"/>
              </a:solidFill>
              <a:cs typeface="Century Gothic"/>
            </a:endParaRPr>
          </a:p>
        </p:txBody>
      </p:sp>
      <p:sp>
        <p:nvSpPr>
          <p:cNvPr id="25" name="Rectangle 3"/>
          <p:cNvSpPr>
            <a:spLocks/>
          </p:cNvSpPr>
          <p:nvPr/>
        </p:nvSpPr>
        <p:spPr bwMode="auto">
          <a:xfrm>
            <a:off x="847759" y="4311532"/>
            <a:ext cx="1858318" cy="964367"/>
          </a:xfrm>
          <a:prstGeom prst="rect">
            <a:avLst/>
          </a:prstGeom>
          <a:gradFill flip="none" rotWithShape="1">
            <a:gsLst>
              <a:gs pos="0">
                <a:srgbClr val="009999">
                  <a:shade val="30000"/>
                  <a:satMod val="115000"/>
                </a:srgbClr>
              </a:gs>
              <a:gs pos="50000">
                <a:srgbClr val="009999">
                  <a:shade val="67500"/>
                  <a:satMod val="115000"/>
                </a:srgbClr>
              </a:gs>
              <a:gs pos="100000">
                <a:srgbClr val="00999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/>
          <a:extLst/>
        </p:spPr>
        <p:txBody>
          <a:bodyPr wrap="square" lIns="50800" tIns="50800" rIns="50800" bIns="50800" anchor="ctr">
            <a:spAutoFit/>
          </a:bodyPr>
          <a:lstStyle/>
          <a:p>
            <a:pPr defTabSz="457195"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Package </a:t>
            </a:r>
            <a:r>
              <a:rPr lang="en-US" sz="1400" dirty="0">
                <a:solidFill>
                  <a:srgbClr val="FFFFFF"/>
                </a:solidFill>
              </a:rPr>
              <a:t>of standards, tools and repository of information available to all countries</a:t>
            </a:r>
            <a:endParaRPr lang="es-ES" sz="1400" dirty="0">
              <a:solidFill>
                <a:srgbClr val="FFFFFF"/>
              </a:solidFill>
              <a:cs typeface="Century Gothic"/>
            </a:endParaRPr>
          </a:p>
        </p:txBody>
      </p:sp>
      <p:sp>
        <p:nvSpPr>
          <p:cNvPr id="26" name="Rectangle 3"/>
          <p:cNvSpPr>
            <a:spLocks/>
          </p:cNvSpPr>
          <p:nvPr/>
        </p:nvSpPr>
        <p:spPr bwMode="auto">
          <a:xfrm>
            <a:off x="3647983" y="3194217"/>
            <a:ext cx="1858318" cy="1179810"/>
          </a:xfrm>
          <a:prstGeom prst="rect">
            <a:avLst/>
          </a:prstGeom>
          <a:gradFill flip="none" rotWithShape="1">
            <a:gsLst>
              <a:gs pos="0">
                <a:srgbClr val="009999">
                  <a:shade val="30000"/>
                  <a:satMod val="115000"/>
                </a:srgbClr>
              </a:gs>
              <a:gs pos="50000">
                <a:srgbClr val="009999">
                  <a:shade val="67500"/>
                  <a:satMod val="115000"/>
                </a:srgbClr>
              </a:gs>
              <a:gs pos="100000">
                <a:srgbClr val="00999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/>
          <a:extLst/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Increased efficiency of domestic and external investments in comparable, timely and accurate health</a:t>
            </a:r>
          </a:p>
        </p:txBody>
      </p:sp>
      <p:sp>
        <p:nvSpPr>
          <p:cNvPr id="27" name="Rectangle 3"/>
          <p:cNvSpPr>
            <a:spLocks/>
          </p:cNvSpPr>
          <p:nvPr/>
        </p:nvSpPr>
        <p:spPr bwMode="auto">
          <a:xfrm>
            <a:off x="6359483" y="2543784"/>
            <a:ext cx="1858318" cy="964366"/>
          </a:xfrm>
          <a:prstGeom prst="rect">
            <a:avLst/>
          </a:prstGeom>
          <a:gradFill flip="none" rotWithShape="1">
            <a:gsLst>
              <a:gs pos="0">
                <a:srgbClr val="009999">
                  <a:shade val="30000"/>
                  <a:satMod val="115000"/>
                </a:srgbClr>
              </a:gs>
              <a:gs pos="50000">
                <a:srgbClr val="009999">
                  <a:shade val="67500"/>
                  <a:satMod val="115000"/>
                </a:srgbClr>
              </a:gs>
              <a:gs pos="100000">
                <a:srgbClr val="00999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/>
          <a:extLst/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Strengthened country systems for monitoring </a:t>
            </a:r>
            <a:r>
              <a:rPr lang="en-US" sz="1400" dirty="0" err="1">
                <a:solidFill>
                  <a:srgbClr val="FFFFFF"/>
                </a:solidFill>
              </a:rPr>
              <a:t>programmes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smtClean="0">
                <a:solidFill>
                  <a:srgbClr val="FFFFFF"/>
                </a:solidFill>
              </a:rPr>
              <a:t>and </a:t>
            </a:r>
            <a:r>
              <a:rPr lang="en-US" sz="1400" dirty="0">
                <a:solidFill>
                  <a:srgbClr val="FFFFFF"/>
                </a:solidFill>
              </a:rPr>
              <a:t>accountability </a:t>
            </a:r>
          </a:p>
        </p:txBody>
      </p:sp>
      <p:sp>
        <p:nvSpPr>
          <p:cNvPr id="28" name="Rectangle 3"/>
          <p:cNvSpPr>
            <a:spLocks/>
          </p:cNvSpPr>
          <p:nvPr/>
        </p:nvSpPr>
        <p:spPr bwMode="auto">
          <a:xfrm>
            <a:off x="6372200" y="4413482"/>
            <a:ext cx="1858318" cy="748923"/>
          </a:xfrm>
          <a:prstGeom prst="rect">
            <a:avLst/>
          </a:prstGeom>
          <a:gradFill flip="none" rotWithShape="1">
            <a:gsLst>
              <a:gs pos="0">
                <a:srgbClr val="009999">
                  <a:shade val="30000"/>
                  <a:satMod val="115000"/>
                </a:srgbClr>
              </a:gs>
              <a:gs pos="50000">
                <a:srgbClr val="009999">
                  <a:shade val="67500"/>
                  <a:satMod val="115000"/>
                </a:srgbClr>
              </a:gs>
              <a:gs pos="100000">
                <a:srgbClr val="00999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/>
          <a:extLst/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Better </a:t>
            </a:r>
            <a:r>
              <a:rPr lang="en-US" sz="1400" dirty="0" smtClean="0">
                <a:solidFill>
                  <a:srgbClr val="FFFFFF"/>
                </a:solidFill>
              </a:rPr>
              <a:t>reporting of </a:t>
            </a:r>
            <a:r>
              <a:rPr lang="en-US" sz="1400" dirty="0">
                <a:solidFill>
                  <a:srgbClr val="FFFFFF"/>
                </a:solidFill>
              </a:rPr>
              <a:t>national and global progress on </a:t>
            </a:r>
            <a:r>
              <a:rPr lang="en-US" sz="1400" dirty="0" smtClean="0">
                <a:solidFill>
                  <a:srgbClr val="FFFFFF"/>
                </a:solidFill>
              </a:rPr>
              <a:t>SDGs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0" name="Flecha derecha 29"/>
          <p:cNvSpPr/>
          <p:nvPr/>
        </p:nvSpPr>
        <p:spPr>
          <a:xfrm>
            <a:off x="2794407" y="3726494"/>
            <a:ext cx="787754" cy="446276"/>
          </a:xfrm>
          <a:prstGeom prst="rightArrow">
            <a:avLst/>
          </a:prstGeom>
          <a:solidFill>
            <a:srgbClr val="009999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Flecha derecha 31"/>
          <p:cNvSpPr/>
          <p:nvPr/>
        </p:nvSpPr>
        <p:spPr>
          <a:xfrm>
            <a:off x="5603062" y="3676400"/>
            <a:ext cx="950138" cy="446276"/>
          </a:xfrm>
          <a:prstGeom prst="rightArrow">
            <a:avLst/>
          </a:prstGeom>
          <a:solidFill>
            <a:srgbClr val="009999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62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18884</TotalTime>
  <Words>1085</Words>
  <Application>Microsoft Office PowerPoint</Application>
  <PresentationFormat>On-screen Show (4:3)</PresentationFormat>
  <Paragraphs>377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 Martí</dc:creator>
  <cp:lastModifiedBy>KITAMURA, Makiko</cp:lastModifiedBy>
  <cp:revision>318</cp:revision>
  <cp:lastPrinted>2016-07-26T13:58:36Z</cp:lastPrinted>
  <dcterms:created xsi:type="dcterms:W3CDTF">2016-07-06T10:30:17Z</dcterms:created>
  <dcterms:modified xsi:type="dcterms:W3CDTF">2017-01-11T14:35:15Z</dcterms:modified>
</cp:coreProperties>
</file>