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850BA-DC27-48FE-A650-F67FFFBC6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0232C-7361-4154-A0A7-CF6261CA3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7922C-55ED-48A1-911A-44C0F18D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E3F31-EAC5-42A2-9069-E44666FB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FD855-9097-42D7-8BD7-934052C0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36E7-EEE5-4EBA-ABE5-68FA1EF7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5CDD8-C86A-420E-929D-0D276F169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02F31-85FF-44B9-AF13-884EF9ED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81F53-1A77-42D6-9E2C-7E8CCB84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2AA6B-98F0-4B7F-A67F-952E9BD9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2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944C7-A70C-494C-8211-3A1549B40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9959A-909A-4AC3-9AFA-FE6A969F0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3D728-07C7-4598-8324-9F718A79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D323-A0F2-4D03-8613-9B8DDFBA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0D0DD-FAD4-4146-90BA-A426F113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9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8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8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54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57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0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92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45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1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F7CF-34AF-4AE1-A1C6-7F0F948E0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CCA78-33DB-4AB8-B55B-AA6DBA0EA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2E055-356D-480B-93C9-5EC0E873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2B2D4-CC70-4E32-BF48-1F1C75377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78D0F-5473-424A-8141-067297C3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31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980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77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3FA9-8808-4849-9E2B-3C87AA17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36716-D7E3-4602-A4F2-47375B998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69EC0-44DF-428D-B1FF-93E9E9C9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4A034-3161-4441-9158-C7AF6CF9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CE44A-F79B-4528-B0DE-08D3FD59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7A34-22D7-4499-B8E9-E816BA21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3FA83-0E09-41B5-8DFD-5806E0844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D6439-5E71-4A55-99F3-C7094F061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8BB10-F0B0-4FE3-A1BF-CCADD66A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E5959-ACF2-4CF0-BF43-A746D6DA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BCF11-E39C-496A-8EFD-641A64C4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7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101A-4DDE-44E4-916F-4881C774E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49E68-9602-4DD8-B56F-549ADF270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A9260-75C5-4DC6-AC33-78E5DE4F3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8BEC8-FAA3-4246-A988-DEE5AA37E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D2792-B480-429C-9E82-0A6216F86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310BAF-BD28-49ED-BD86-45EF4273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2ADD81-3F6A-412F-AD83-E766D993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8EA01-AA8E-4042-85E6-876EF212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2AD9-CDD5-4925-AA80-C7C92F53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07474B-E4D9-4AEB-93F0-8DF11BD6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94AAE-B9F2-49C7-8082-F7D317A3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E36A3-0132-41FF-A72C-D58D57DA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1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AD9F5-2AC0-43B1-B9BD-A3570BBB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44F07-EA26-4C9D-AF43-6833994F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BD0C9-B798-4FCD-AA7D-B98E8F5F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9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A7EF7-4482-48E6-BC1D-469BF8D0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2AFEA-55CB-4BBA-BB07-848513D36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6D502-BA5D-468C-9AD0-862D7C3B5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892BA-418F-4077-B534-51C87C81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93469-3F98-44FD-B11F-EF778CF7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E35DB-AE7E-4E4A-82C5-8160A4E1E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DC0E2-A506-482B-BDC3-817BC3DB7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F8A249-E19E-4608-813C-F291F7221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F9799-D3D7-4848-8B42-6F4B5696A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03E89-3548-41FC-9DEE-8AD7A9E4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7EF89-B024-47E1-BB1D-51A540379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DF891-A4C6-421D-BED2-2911A5AA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3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25431-81F2-40F9-81AF-2ECD1DFC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AD469-B7A2-4D50-9D15-35C45C37C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AF626-477E-4D7F-A94E-74A1A4A70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2F1E-0DCC-404A-9785-DFAF6A2D870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AC00A-322D-40C5-A557-D6F4D8204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2DBCA-1F76-49A4-B2CA-F4E4774A2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305B-3E01-415B-90BD-CBB780F20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0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3718-4BAF-4793-8BE6-D98BA3D5572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F54EC-A3D7-4912-AAB7-3CBF07B24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A37C-3AE9-499F-BD00-EABA68EFE8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Last Session: </a:t>
            </a:r>
            <a:br>
              <a:rPr lang="en-US" dirty="0"/>
            </a:br>
            <a:r>
              <a:rPr lang="en-US" dirty="0"/>
              <a:t>Workshop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CC21F-F77D-41D2-9848-C29E16473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Achievements, Challenges, Requests to stakeholders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863E75-890A-4E44-88F5-1AEBAA2E5E72}"/>
              </a:ext>
            </a:extLst>
          </p:cNvPr>
          <p:cNvSpPr/>
          <p:nvPr/>
        </p:nvSpPr>
        <p:spPr>
          <a:xfrm>
            <a:off x="1608084" y="5817504"/>
            <a:ext cx="71680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National stakeholder workshop: strengthening facility data analysis and use  05-07 Nov 2018 Lilongwe, Malawi</a:t>
            </a:r>
          </a:p>
        </p:txBody>
      </p:sp>
    </p:spTree>
    <p:extLst>
      <p:ext uri="{BB962C8B-B14F-4D97-AF65-F5344CB8AC3E}">
        <p14:creationId xmlns:p14="http://schemas.microsoft.com/office/powerpoint/2010/main" val="240791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9026" y="150743"/>
          <a:ext cx="11860697" cy="8096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650">
                  <a:extLst>
                    <a:ext uri="{9D8B030D-6E8A-4147-A177-3AD203B41FA5}">
                      <a16:colId xmlns:a16="http://schemas.microsoft.com/office/drawing/2014/main" val="2203667171"/>
                    </a:ext>
                  </a:extLst>
                </a:gridCol>
                <a:gridCol w="3895703">
                  <a:extLst>
                    <a:ext uri="{9D8B030D-6E8A-4147-A177-3AD203B41FA5}">
                      <a16:colId xmlns:a16="http://schemas.microsoft.com/office/drawing/2014/main" val="882809134"/>
                    </a:ext>
                  </a:extLst>
                </a:gridCol>
                <a:gridCol w="4235116">
                  <a:extLst>
                    <a:ext uri="{9D8B030D-6E8A-4147-A177-3AD203B41FA5}">
                      <a16:colId xmlns:a16="http://schemas.microsoft.com/office/drawing/2014/main" val="3416886411"/>
                    </a:ext>
                  </a:extLst>
                </a:gridCol>
                <a:gridCol w="3068228">
                  <a:extLst>
                    <a:ext uri="{9D8B030D-6E8A-4147-A177-3AD203B41FA5}">
                      <a16:colId xmlns:a16="http://schemas.microsoft.com/office/drawing/2014/main" val="2414086223"/>
                    </a:ext>
                  </a:extLst>
                </a:gridCol>
              </a:tblGrid>
              <a:tr h="447163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ACHIEVEMENTS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REQUESTS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866310"/>
                  </a:ext>
                </a:extLst>
              </a:tr>
              <a:tr h="177231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Cutting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Brought together stakeholders to discussion how to strategically strengthen data use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Selection of priority indicators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Alignment of WHO and MOHP crosscutting indicators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Struggling with HIV denominators so difficult to track 90-90-90 goals at the district level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Accessibility of DHIS2 due to poor connectivity – larger challenge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Lack of MNCH global guidelines 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clarity from partners around how high number of disaggregation will be used – justification of requested disaggregation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clarity on what is required to make the dashboards work – for HMIS/DHIS2 configuration, upgrade,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Encourage partners to log in to DHIS2 to see standard analysis and visualizations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Avoid parallel systems when existing systems can do the job – Align partner activities with the national system –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 data and metadata for interoperability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advocate for additional TA support for interoperability with national systems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support tools at district and facility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9498"/>
                  </a:ext>
                </a:extLst>
              </a:tr>
              <a:tr h="1650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HIV: </a:t>
                      </a:r>
                    </a:p>
                    <a:p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 HQ now knows more about data collection, analysis and use reality in Malawi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Achieved clarity of perception of DHIS2 constraint, so that we can address 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 seem to have been developed with a top down approach, resulting in that some indicators do not match what we are collecting on the ground, so when we want to adopt DHIS there is some confusion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10813"/>
                  </a:ext>
                </a:extLst>
              </a:tr>
              <a:tr h="8687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Malaria: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Update of the dashboard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Learning from Tanzania on how to approach incentives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41482"/>
                  </a:ext>
                </a:extLst>
              </a:tr>
              <a:tr h="1980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EPI: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Worked through the dashboards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Learned about analysis tool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Gained common understanding of how to support facility level 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Gained momentum to migrate from DVDMT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Able to articulate denominator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Timeline</a:t>
                      </a:r>
                      <a:r>
                        <a:rPr lang="en-US" baseline="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address denominator issue needed (re: preliminary census report)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29124"/>
                  </a:ext>
                </a:extLst>
              </a:tr>
              <a:tr h="121373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made on indicator mapping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 for review next week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aseline="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1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45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316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1_Office Theme</vt:lpstr>
      <vt:lpstr>Last Session:  Workshop Outcomes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Session</dc:title>
  <dc:creator>DONALDSON, Marie Rose</dc:creator>
  <cp:lastModifiedBy>DONALDSON, Marie Rose</cp:lastModifiedBy>
  <cp:revision>2</cp:revision>
  <dcterms:created xsi:type="dcterms:W3CDTF">2018-11-14T12:18:01Z</dcterms:created>
  <dcterms:modified xsi:type="dcterms:W3CDTF">2018-11-14T12:19:42Z</dcterms:modified>
</cp:coreProperties>
</file>